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wdp" ContentType="image/vnd.ms-photo"/>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34" r:id="rId2"/>
    <p:sldMasterId id="2147483753" r:id="rId3"/>
    <p:sldMasterId id="2147483773" r:id="rId4"/>
  </p:sldMasterIdLst>
  <p:notesMasterIdLst>
    <p:notesMasterId r:id="rId38"/>
  </p:notesMasterIdLst>
  <p:handoutMasterIdLst>
    <p:handoutMasterId r:id="rId39"/>
  </p:handoutMasterIdLst>
  <p:sldIdLst>
    <p:sldId id="286" r:id="rId5"/>
    <p:sldId id="437" r:id="rId6"/>
    <p:sldId id="438" r:id="rId7"/>
    <p:sldId id="439" r:id="rId8"/>
    <p:sldId id="441" r:id="rId9"/>
    <p:sldId id="442" r:id="rId10"/>
    <p:sldId id="443" r:id="rId11"/>
    <p:sldId id="445" r:id="rId12"/>
    <p:sldId id="444" r:id="rId13"/>
    <p:sldId id="446" r:id="rId14"/>
    <p:sldId id="450" r:id="rId15"/>
    <p:sldId id="447" r:id="rId16"/>
    <p:sldId id="448" r:id="rId17"/>
    <p:sldId id="451" r:id="rId18"/>
    <p:sldId id="449" r:id="rId19"/>
    <p:sldId id="417" r:id="rId20"/>
    <p:sldId id="452" r:id="rId21"/>
    <p:sldId id="454" r:id="rId22"/>
    <p:sldId id="455" r:id="rId23"/>
    <p:sldId id="456" r:id="rId24"/>
    <p:sldId id="457" r:id="rId25"/>
    <p:sldId id="458" r:id="rId26"/>
    <p:sldId id="459" r:id="rId27"/>
    <p:sldId id="460" r:id="rId28"/>
    <p:sldId id="461" r:id="rId29"/>
    <p:sldId id="462" r:id="rId30"/>
    <p:sldId id="463" r:id="rId31"/>
    <p:sldId id="464" r:id="rId32"/>
    <p:sldId id="465" r:id="rId33"/>
    <p:sldId id="466" r:id="rId34"/>
    <p:sldId id="467" r:id="rId35"/>
    <p:sldId id="468" r:id="rId36"/>
    <p:sldId id="453"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E141C"/>
    <a:srgbClr val="080A12"/>
    <a:srgbClr val="101318"/>
    <a:srgbClr val="0D0A10"/>
    <a:srgbClr val="0D0B10"/>
    <a:srgbClr val="29665D"/>
    <a:srgbClr val="F2B734"/>
    <a:srgbClr val="FACB33"/>
    <a:srgbClr val="064586"/>
    <a:srgbClr val="AFF7B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33" autoAdjust="0"/>
    <p:restoredTop sz="94613" autoAdjust="0"/>
  </p:normalViewPr>
  <p:slideViewPr>
    <p:cSldViewPr snapToGrid="0" snapToObjects="1">
      <p:cViewPr>
        <p:scale>
          <a:sx n="110" d="100"/>
          <a:sy n="110" d="100"/>
        </p:scale>
        <p:origin x="296" y="296"/>
      </p:cViewPr>
      <p:guideLst>
        <p:guide orient="horz" pos="2160"/>
        <p:guide pos="2880"/>
      </p:guideLst>
    </p:cSldViewPr>
  </p:slideViewPr>
  <p:outlineViewPr>
    <p:cViewPr>
      <p:scale>
        <a:sx n="33" d="100"/>
        <a:sy n="33" d="100"/>
      </p:scale>
      <p:origin x="0" y="1219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727B2E-52B7-CC4C-BAE8-44532B1B40C6}" type="datetimeFigureOut">
              <a:rPr lang="en-US" smtClean="0"/>
              <a:t>4/17/17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8FB604-B77C-3D49-9080-275AEBE9D4AC}" type="slidenum">
              <a:rPr lang="en-US" smtClean="0"/>
              <a:t>‹#›</a:t>
            </a:fld>
            <a:endParaRPr lang="en-US"/>
          </a:p>
        </p:txBody>
      </p:sp>
    </p:spTree>
    <p:extLst>
      <p:ext uri="{BB962C8B-B14F-4D97-AF65-F5344CB8AC3E}">
        <p14:creationId xmlns:p14="http://schemas.microsoft.com/office/powerpoint/2010/main" val="2087201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19FAA5-FE31-4446-93D9-5B19E566781E}" type="datetimeFigureOut">
              <a:rPr lang="en-US" smtClean="0"/>
              <a:t>4/17/17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09DCBD-F911-2049-8748-39BBBC314C73}" type="slidenum">
              <a:rPr lang="en-US" smtClean="0"/>
              <a:t>‹#›</a:t>
            </a:fld>
            <a:endParaRPr lang="en-US" dirty="0"/>
          </a:p>
        </p:txBody>
      </p:sp>
    </p:spTree>
    <p:extLst>
      <p:ext uri="{BB962C8B-B14F-4D97-AF65-F5344CB8AC3E}">
        <p14:creationId xmlns:p14="http://schemas.microsoft.com/office/powerpoint/2010/main" val="180736252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D41954F-6042-2F4C-827D-EB93AA6BDF01}"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120278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557038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DB2B5A4-6648-441F-856A-BA6582CFC3AD}" type="slidenum">
              <a:rPr lang="es-ES" smtClean="0">
                <a:solidFill>
                  <a:prstClr val="black"/>
                </a:solidFill>
              </a:rPr>
              <a:pPr>
                <a:defRPr/>
              </a:pPr>
              <a:t>15</a:t>
            </a:fld>
            <a:endParaRPr lang="es-ES" dirty="0">
              <a:solidFill>
                <a:prstClr val="black"/>
              </a:solidFill>
            </a:endParaRPr>
          </a:p>
        </p:txBody>
      </p:sp>
    </p:spTree>
    <p:extLst>
      <p:ext uri="{BB962C8B-B14F-4D97-AF65-F5344CB8AC3E}">
        <p14:creationId xmlns:p14="http://schemas.microsoft.com/office/powerpoint/2010/main" val="615100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691108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910721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24476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044466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1029551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06329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1297756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tiff"/></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tif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8.emf"/><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8.emf"/><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15" name="Freeform 41"/>
          <p:cNvSpPr>
            <a:spLocks noChangeAspect="1"/>
          </p:cNvSpPr>
          <p:nvPr userDrawn="1"/>
        </p:nvSpPr>
        <p:spPr bwMode="gray">
          <a:xfrm>
            <a:off x="1" y="1"/>
            <a:ext cx="4822581" cy="5591175"/>
          </a:xfrm>
          <a:custGeom>
            <a:avLst/>
            <a:gdLst/>
            <a:ahLst/>
            <a:cxnLst>
              <a:cxn ang="0">
                <a:pos x="0" y="0"/>
              </a:cxn>
              <a:cxn ang="0">
                <a:pos x="0" y="3522"/>
              </a:cxn>
              <a:cxn ang="0">
                <a:pos x="2247" y="3522"/>
              </a:cxn>
              <a:cxn ang="0">
                <a:pos x="3291" y="0"/>
              </a:cxn>
              <a:cxn ang="0">
                <a:pos x="0" y="0"/>
              </a:cxn>
            </a:cxnLst>
            <a:rect l="0" t="0" r="r" b="b"/>
            <a:pathLst>
              <a:path w="3291" h="3522">
                <a:moveTo>
                  <a:pt x="0" y="0"/>
                </a:moveTo>
                <a:lnTo>
                  <a:pt x="0" y="3522"/>
                </a:lnTo>
                <a:lnTo>
                  <a:pt x="2247" y="3522"/>
                </a:lnTo>
                <a:lnTo>
                  <a:pt x="3291" y="0"/>
                </a:lnTo>
                <a:lnTo>
                  <a:pt x="0"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10" name="Title 9"/>
          <p:cNvSpPr>
            <a:spLocks noGrp="1"/>
          </p:cNvSpPr>
          <p:nvPr>
            <p:ph type="title"/>
          </p:nvPr>
        </p:nvSpPr>
        <p:spPr bwMode="gray">
          <a:xfrm>
            <a:off x="317989" y="1556792"/>
            <a:ext cx="3522853" cy="2016224"/>
          </a:xfr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40000"/>
              </a:spcBef>
              <a:spcAft>
                <a:spcPct val="0"/>
              </a:spcAft>
              <a:defRPr lang="en-GB" sz="3000" b="1" dirty="0" smtClean="0">
                <a:solidFill>
                  <a:schemeClr val="bg1"/>
                </a:solidFill>
                <a:latin typeface="+mj-lt"/>
                <a:ea typeface="+mj-ea"/>
                <a:cs typeface="+mj-cs"/>
              </a:defRPr>
            </a:lvl1pPr>
            <a:lvl2pPr>
              <a:defRPr lang="en-GB" sz="3000" b="1" dirty="0">
                <a:solidFill>
                  <a:schemeClr val="bg1"/>
                </a:solidFill>
                <a:latin typeface="+mj-lt"/>
              </a:defRPr>
            </a:lvl2pPr>
            <a:lvl3pPr>
              <a:defRPr lang="en-GB" sz="3000" b="1" dirty="0">
                <a:solidFill>
                  <a:schemeClr val="bg1"/>
                </a:solidFill>
                <a:latin typeface="+mj-lt"/>
              </a:defRPr>
            </a:lvl3pPr>
            <a:lvl4pPr>
              <a:defRPr lang="en-GB" sz="3000" b="1" dirty="0">
                <a:solidFill>
                  <a:schemeClr val="bg1"/>
                </a:solidFill>
                <a:latin typeface="+mj-lt"/>
              </a:defRPr>
            </a:lvl4pPr>
            <a:lvl5pPr>
              <a:defRPr lang="en-GB" sz="3000" b="1" dirty="0">
                <a:solidFill>
                  <a:schemeClr val="bg1"/>
                </a:solidFill>
                <a:latin typeface="+mj-lt"/>
              </a:defRPr>
            </a:lvl5pPr>
            <a:lvl6pPr>
              <a:defRPr lang="en-GB" sz="3000" b="1" dirty="0">
                <a:solidFill>
                  <a:schemeClr val="bg1"/>
                </a:solidFill>
                <a:latin typeface="+mj-lt"/>
              </a:defRPr>
            </a:lvl6pPr>
            <a:lvl7pPr>
              <a:defRPr lang="en-GB" sz="3000" b="1" dirty="0">
                <a:solidFill>
                  <a:schemeClr val="bg1"/>
                </a:solidFill>
                <a:latin typeface="+mj-lt"/>
              </a:defRPr>
            </a:lvl7pPr>
            <a:lvl8pPr>
              <a:defRPr lang="en-GB" sz="3000" b="1" dirty="0">
                <a:solidFill>
                  <a:schemeClr val="bg1"/>
                </a:solidFill>
                <a:latin typeface="+mj-lt"/>
              </a:defRPr>
            </a:lvl8pPr>
            <a:lvl9pPr>
              <a:defRPr sz="3000">
                <a:solidFill>
                  <a:schemeClr val="bg1"/>
                </a:solidFill>
              </a:defRPr>
            </a:lvl9pPr>
          </a:lstStyle>
          <a:p>
            <a:pPr lvl="0"/>
            <a:r>
              <a:rPr lang="en-US" smtClean="0"/>
              <a:t>Click to edit Master title style</a:t>
            </a:r>
            <a:endParaRPr lang="en-GB" dirty="0"/>
          </a:p>
        </p:txBody>
      </p:sp>
      <p:sp>
        <p:nvSpPr>
          <p:cNvPr id="17" name="Text Placeholder 16"/>
          <p:cNvSpPr>
            <a:spLocks noGrp="1"/>
          </p:cNvSpPr>
          <p:nvPr>
            <p:ph type="body" sz="quarter" idx="10"/>
          </p:nvPr>
        </p:nvSpPr>
        <p:spPr bwMode="gray">
          <a:xfrm>
            <a:off x="317989" y="3789363"/>
            <a:ext cx="3124200" cy="1079500"/>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110000"/>
              </a:lnSpc>
              <a:spcBef>
                <a:spcPts val="600"/>
              </a:spcBef>
              <a:spcAft>
                <a:spcPct val="0"/>
              </a:spcAft>
              <a:defRPr lang="en-US" sz="1200" b="0" dirty="0" smtClean="0">
                <a:solidFill>
                  <a:schemeClr val="bg1"/>
                </a:solidFill>
                <a:latin typeface="+mn-lt"/>
                <a:ea typeface="+mn-ea"/>
                <a:cs typeface="+mn-cs"/>
              </a:defRPr>
            </a:lvl1pPr>
            <a:lvl2pPr>
              <a:defRPr lang="en-US" sz="1200" b="0" kern="1200" noProof="0" dirty="0" smtClean="0">
                <a:solidFill>
                  <a:schemeClr val="bg1"/>
                </a:solidFill>
                <a:latin typeface="+mn-lt"/>
                <a:ea typeface="+mn-ea"/>
                <a:cs typeface="+mn-cs"/>
              </a:defRPr>
            </a:lvl2pPr>
            <a:lvl3pPr>
              <a:defRPr lang="en-US" sz="1200" b="0" kern="1200" noProof="0" dirty="0" smtClean="0">
                <a:solidFill>
                  <a:schemeClr val="bg1"/>
                </a:solidFill>
                <a:latin typeface="+mn-lt"/>
                <a:ea typeface="+mn-ea"/>
                <a:cs typeface="+mn-cs"/>
              </a:defRPr>
            </a:lvl3pPr>
            <a:lvl4pPr>
              <a:defRPr lang="en-US" sz="1200" b="0" kern="1200" noProof="0" dirty="0" smtClean="0">
                <a:solidFill>
                  <a:schemeClr val="bg1"/>
                </a:solidFill>
                <a:latin typeface="+mn-lt"/>
                <a:ea typeface="+mn-ea"/>
                <a:cs typeface="+mn-cs"/>
              </a:defRPr>
            </a:lvl4pPr>
            <a:lvl5pPr>
              <a:defRPr lang="en-US" sz="1200" b="0" kern="1200" noProof="0" dirty="0" smtClean="0">
                <a:solidFill>
                  <a:schemeClr val="bg1"/>
                </a:solidFill>
                <a:latin typeface="+mn-lt"/>
                <a:ea typeface="+mn-ea"/>
                <a:cs typeface="+mn-cs"/>
              </a:defRPr>
            </a:lvl5pPr>
            <a:lvl6pPr>
              <a:defRPr lang="en-US" sz="1200" b="0" kern="1200" noProof="0" dirty="0" smtClean="0">
                <a:solidFill>
                  <a:schemeClr val="bg1"/>
                </a:solidFill>
                <a:latin typeface="+mn-lt"/>
                <a:ea typeface="+mn-ea"/>
                <a:cs typeface="+mn-cs"/>
              </a:defRPr>
            </a:lvl6pPr>
            <a:lvl7pPr>
              <a:defRPr lang="en-US" sz="1200" b="0" kern="1200" noProof="0" dirty="0" smtClean="0">
                <a:solidFill>
                  <a:schemeClr val="bg1"/>
                </a:solidFill>
                <a:latin typeface="+mn-lt"/>
                <a:ea typeface="+mn-ea"/>
                <a:cs typeface="+mn-cs"/>
              </a:defRPr>
            </a:lvl7pPr>
            <a:lvl8pPr>
              <a:defRPr lang="en-US" sz="1200" b="0" kern="1200" noProof="0" dirty="0" smtClean="0">
                <a:solidFill>
                  <a:schemeClr val="bg1"/>
                </a:solidFill>
                <a:latin typeface="+mn-lt"/>
                <a:ea typeface="+mn-ea"/>
                <a:cs typeface="+mn-cs"/>
              </a:defRPr>
            </a:lvl8pPr>
            <a:lvl9pPr>
              <a:defRPr lang="en-US" sz="1200" b="0" kern="1200" noProof="0" dirty="0" smtClean="0">
                <a:solidFill>
                  <a:schemeClr val="bg1"/>
                </a:solidFill>
                <a:latin typeface="+mn-lt"/>
                <a:ea typeface="+mn-ea"/>
                <a:cs typeface="+mn-cs"/>
              </a:defRPr>
            </a:lvl9pPr>
          </a:lstStyle>
          <a:p>
            <a:pPr lvl="0"/>
            <a:r>
              <a:rPr lang="en-US" smtClean="0"/>
              <a:t>Click to edit Master text styles</a:t>
            </a:r>
          </a:p>
        </p:txBody>
      </p:sp>
      <p:grpSp>
        <p:nvGrpSpPr>
          <p:cNvPr id="9" name="Group 8"/>
          <p:cNvGrpSpPr>
            <a:grpSpLocks noChangeAspect="1"/>
          </p:cNvGrpSpPr>
          <p:nvPr userDrawn="1"/>
        </p:nvGrpSpPr>
        <p:grpSpPr>
          <a:xfrm>
            <a:off x="118582" y="0"/>
            <a:ext cx="2392974" cy="1530350"/>
            <a:chOff x="-2592388" y="0"/>
            <a:chExt cx="2592388" cy="1530350"/>
          </a:xfrm>
          <a:solidFill>
            <a:schemeClr val="bg1"/>
          </a:solidFill>
        </p:grpSpPr>
        <p:sp>
          <p:nvSpPr>
            <p:cNvPr id="11" name="Freeform 14"/>
            <p:cNvSpPr>
              <a:spLocks noEditPoints="1"/>
            </p:cNvSpPr>
            <p:nvPr userDrawn="1"/>
          </p:nvSpPr>
          <p:spPr bwMode="auto">
            <a:xfrm>
              <a:off x="-2384425" y="393700"/>
              <a:ext cx="2119313" cy="776288"/>
            </a:xfrm>
            <a:custGeom>
              <a:avLst/>
              <a:gdLst/>
              <a:ahLst/>
              <a:cxnLst>
                <a:cxn ang="0">
                  <a:pos x="2851" y="1035"/>
                </a:cxn>
                <a:cxn ang="0">
                  <a:pos x="3588" y="28"/>
                </a:cxn>
                <a:cxn ang="0">
                  <a:pos x="2718" y="826"/>
                </a:cxn>
                <a:cxn ang="0">
                  <a:pos x="1973" y="28"/>
                </a:cxn>
                <a:cxn ang="0">
                  <a:pos x="1663" y="659"/>
                </a:cxn>
                <a:cxn ang="0">
                  <a:pos x="1850" y="28"/>
                </a:cxn>
                <a:cxn ang="0">
                  <a:pos x="1165" y="1000"/>
                </a:cxn>
                <a:cxn ang="0">
                  <a:pos x="1334" y="806"/>
                </a:cxn>
                <a:cxn ang="0">
                  <a:pos x="479" y="1047"/>
                </a:cxn>
                <a:cxn ang="0">
                  <a:pos x="980" y="699"/>
                </a:cxn>
                <a:cxn ang="0">
                  <a:pos x="2747" y="0"/>
                </a:cxn>
                <a:cxn ang="0">
                  <a:pos x="1009" y="0"/>
                </a:cxn>
                <a:cxn ang="0">
                  <a:pos x="665" y="1435"/>
                </a:cxn>
                <a:cxn ang="0">
                  <a:pos x="1150" y="1133"/>
                </a:cxn>
                <a:cxn ang="0">
                  <a:pos x="1980" y="1434"/>
                </a:cxn>
                <a:cxn ang="0">
                  <a:pos x="2963" y="1451"/>
                </a:cxn>
                <a:cxn ang="0">
                  <a:pos x="348" y="2092"/>
                </a:cxn>
                <a:cxn ang="0">
                  <a:pos x="395" y="2104"/>
                </a:cxn>
                <a:cxn ang="0">
                  <a:pos x="880" y="1895"/>
                </a:cxn>
                <a:cxn ang="0">
                  <a:pos x="584" y="1895"/>
                </a:cxn>
                <a:cxn ang="0">
                  <a:pos x="645" y="2088"/>
                </a:cxn>
                <a:cxn ang="0">
                  <a:pos x="813" y="2088"/>
                </a:cxn>
                <a:cxn ang="0">
                  <a:pos x="935" y="1790"/>
                </a:cxn>
                <a:cxn ang="0">
                  <a:pos x="1104" y="1929"/>
                </a:cxn>
                <a:cxn ang="0">
                  <a:pos x="1151" y="1938"/>
                </a:cxn>
                <a:cxn ang="0">
                  <a:pos x="1504" y="2134"/>
                </a:cxn>
                <a:cxn ang="0">
                  <a:pos x="1370" y="2132"/>
                </a:cxn>
                <a:cxn ang="0">
                  <a:pos x="1428" y="1940"/>
                </a:cxn>
                <a:cxn ang="0">
                  <a:pos x="1719" y="1895"/>
                </a:cxn>
                <a:cxn ang="0">
                  <a:pos x="1803" y="2052"/>
                </a:cxn>
                <a:cxn ang="0">
                  <a:pos x="2137" y="1923"/>
                </a:cxn>
                <a:cxn ang="0">
                  <a:pos x="1881" y="2136"/>
                </a:cxn>
                <a:cxn ang="0">
                  <a:pos x="2253" y="2017"/>
                </a:cxn>
                <a:cxn ang="0">
                  <a:pos x="2503" y="1888"/>
                </a:cxn>
                <a:cxn ang="0">
                  <a:pos x="2740" y="2092"/>
                </a:cxn>
                <a:cxn ang="0">
                  <a:pos x="2787" y="2104"/>
                </a:cxn>
                <a:cxn ang="0">
                  <a:pos x="3126" y="2134"/>
                </a:cxn>
                <a:cxn ang="0">
                  <a:pos x="2992" y="2132"/>
                </a:cxn>
                <a:cxn ang="0">
                  <a:pos x="3051" y="1940"/>
                </a:cxn>
                <a:cxn ang="0">
                  <a:pos x="3441" y="1989"/>
                </a:cxn>
                <a:cxn ang="0">
                  <a:pos x="3257" y="1790"/>
                </a:cxn>
                <a:cxn ang="0">
                  <a:pos x="168" y="2120"/>
                </a:cxn>
                <a:cxn ang="0">
                  <a:pos x="3742" y="1935"/>
                </a:cxn>
                <a:cxn ang="0">
                  <a:pos x="3624" y="2110"/>
                </a:cxn>
                <a:cxn ang="0">
                  <a:pos x="3857" y="2017"/>
                </a:cxn>
                <a:cxn ang="0">
                  <a:pos x="4180" y="1894"/>
                </a:cxn>
                <a:cxn ang="0">
                  <a:pos x="4515" y="2136"/>
                </a:cxn>
                <a:cxn ang="0">
                  <a:pos x="4289" y="1939"/>
                </a:cxn>
                <a:cxn ang="0">
                  <a:pos x="4846" y="2010"/>
                </a:cxn>
                <a:cxn ang="0">
                  <a:pos x="4741" y="1935"/>
                </a:cxn>
                <a:cxn ang="0">
                  <a:pos x="4936" y="1789"/>
                </a:cxn>
                <a:cxn ang="0">
                  <a:pos x="5002" y="2021"/>
                </a:cxn>
                <a:cxn ang="0">
                  <a:pos x="5080" y="1988"/>
                </a:cxn>
                <a:cxn ang="0">
                  <a:pos x="5388" y="2136"/>
                </a:cxn>
                <a:cxn ang="0">
                  <a:pos x="5625" y="1893"/>
                </a:cxn>
                <a:cxn ang="0">
                  <a:pos x="5573" y="1790"/>
                </a:cxn>
                <a:cxn ang="0">
                  <a:pos x="5710" y="1848"/>
                </a:cxn>
                <a:cxn ang="0">
                  <a:pos x="5786" y="2086"/>
                </a:cxn>
                <a:cxn ang="0">
                  <a:pos x="5835" y="2229"/>
                </a:cxn>
              </a:cxnLst>
              <a:rect l="0" t="0" r="r" b="b"/>
              <a:pathLst>
                <a:path w="6099" h="2232">
                  <a:moveTo>
                    <a:pt x="3588" y="1105"/>
                  </a:moveTo>
                  <a:cubicBezTo>
                    <a:pt x="3401" y="1105"/>
                    <a:pt x="3401" y="1105"/>
                    <a:pt x="3401" y="1105"/>
                  </a:cubicBezTo>
                  <a:cubicBezTo>
                    <a:pt x="3431" y="981"/>
                    <a:pt x="3431" y="981"/>
                    <a:pt x="3431" y="981"/>
                  </a:cubicBezTo>
                  <a:cubicBezTo>
                    <a:pt x="3055" y="981"/>
                    <a:pt x="3055" y="981"/>
                    <a:pt x="3055" y="981"/>
                  </a:cubicBezTo>
                  <a:cubicBezTo>
                    <a:pt x="3024" y="1105"/>
                    <a:pt x="3024" y="1105"/>
                    <a:pt x="3024" y="1105"/>
                  </a:cubicBezTo>
                  <a:cubicBezTo>
                    <a:pt x="2843" y="1105"/>
                    <a:pt x="2843" y="1105"/>
                    <a:pt x="2843" y="1105"/>
                  </a:cubicBezTo>
                  <a:cubicBezTo>
                    <a:pt x="2843" y="1079"/>
                    <a:pt x="2843" y="1079"/>
                    <a:pt x="2843" y="1079"/>
                  </a:cubicBezTo>
                  <a:cubicBezTo>
                    <a:pt x="2845" y="1065"/>
                    <a:pt x="2848" y="1051"/>
                    <a:pt x="2851" y="1035"/>
                  </a:cubicBezTo>
                  <a:cubicBezTo>
                    <a:pt x="2884" y="901"/>
                    <a:pt x="2972" y="769"/>
                    <a:pt x="3124" y="769"/>
                  </a:cubicBezTo>
                  <a:cubicBezTo>
                    <a:pt x="3185" y="769"/>
                    <a:pt x="3244" y="792"/>
                    <a:pt x="3236" y="875"/>
                  </a:cubicBezTo>
                  <a:cubicBezTo>
                    <a:pt x="3460" y="875"/>
                    <a:pt x="3460" y="875"/>
                    <a:pt x="3460" y="875"/>
                  </a:cubicBezTo>
                  <a:cubicBezTo>
                    <a:pt x="3469" y="836"/>
                    <a:pt x="3484" y="770"/>
                    <a:pt x="3441" y="709"/>
                  </a:cubicBezTo>
                  <a:cubicBezTo>
                    <a:pt x="3394" y="643"/>
                    <a:pt x="3298" y="616"/>
                    <a:pt x="3173" y="616"/>
                  </a:cubicBezTo>
                  <a:cubicBezTo>
                    <a:pt x="3084" y="616"/>
                    <a:pt x="2955" y="631"/>
                    <a:pt x="2843" y="704"/>
                  </a:cubicBezTo>
                  <a:cubicBezTo>
                    <a:pt x="2843" y="28"/>
                    <a:pt x="2843" y="28"/>
                    <a:pt x="2843" y="28"/>
                  </a:cubicBezTo>
                  <a:cubicBezTo>
                    <a:pt x="3588" y="28"/>
                    <a:pt x="3588" y="28"/>
                    <a:pt x="3588" y="28"/>
                  </a:cubicBezTo>
                  <a:lnTo>
                    <a:pt x="3588" y="1105"/>
                  </a:lnTo>
                  <a:close/>
                  <a:moveTo>
                    <a:pt x="3148" y="1287"/>
                  </a:moveTo>
                  <a:cubicBezTo>
                    <a:pt x="3106" y="1294"/>
                    <a:pt x="3063" y="1300"/>
                    <a:pt x="3023" y="1300"/>
                  </a:cubicBezTo>
                  <a:cubicBezTo>
                    <a:pt x="2915" y="1300"/>
                    <a:pt x="2840" y="1250"/>
                    <a:pt x="2839" y="1133"/>
                  </a:cubicBezTo>
                  <a:cubicBezTo>
                    <a:pt x="3186" y="1133"/>
                    <a:pt x="3186" y="1133"/>
                    <a:pt x="3186" y="1133"/>
                  </a:cubicBezTo>
                  <a:lnTo>
                    <a:pt x="3148" y="1287"/>
                  </a:lnTo>
                  <a:close/>
                  <a:moveTo>
                    <a:pt x="2718" y="672"/>
                  </a:moveTo>
                  <a:cubicBezTo>
                    <a:pt x="2718" y="826"/>
                    <a:pt x="2718" y="826"/>
                    <a:pt x="2718" y="826"/>
                  </a:cubicBezTo>
                  <a:cubicBezTo>
                    <a:pt x="2666" y="898"/>
                    <a:pt x="2634" y="976"/>
                    <a:pt x="2619" y="1040"/>
                  </a:cubicBezTo>
                  <a:cubicBezTo>
                    <a:pt x="2613" y="1061"/>
                    <a:pt x="2609" y="1083"/>
                    <a:pt x="2607" y="1105"/>
                  </a:cubicBezTo>
                  <a:cubicBezTo>
                    <a:pt x="2497" y="1105"/>
                    <a:pt x="2497" y="1105"/>
                    <a:pt x="2497" y="1105"/>
                  </a:cubicBezTo>
                  <a:cubicBezTo>
                    <a:pt x="2591" y="660"/>
                    <a:pt x="2591" y="660"/>
                    <a:pt x="2591" y="660"/>
                  </a:cubicBezTo>
                  <a:cubicBezTo>
                    <a:pt x="2276" y="660"/>
                    <a:pt x="2276" y="660"/>
                    <a:pt x="2276" y="660"/>
                  </a:cubicBezTo>
                  <a:cubicBezTo>
                    <a:pt x="1993" y="1105"/>
                    <a:pt x="1993" y="1105"/>
                    <a:pt x="1993" y="1105"/>
                  </a:cubicBezTo>
                  <a:cubicBezTo>
                    <a:pt x="1973" y="1105"/>
                    <a:pt x="1973" y="1105"/>
                    <a:pt x="1973" y="1105"/>
                  </a:cubicBezTo>
                  <a:cubicBezTo>
                    <a:pt x="1973" y="28"/>
                    <a:pt x="1973" y="28"/>
                    <a:pt x="1973" y="28"/>
                  </a:cubicBezTo>
                  <a:cubicBezTo>
                    <a:pt x="2718" y="28"/>
                    <a:pt x="2718" y="28"/>
                    <a:pt x="2718" y="28"/>
                  </a:cubicBezTo>
                  <a:lnTo>
                    <a:pt x="2718" y="672"/>
                  </a:lnTo>
                  <a:close/>
                  <a:moveTo>
                    <a:pt x="2302" y="1105"/>
                  </a:moveTo>
                  <a:cubicBezTo>
                    <a:pt x="2190" y="1105"/>
                    <a:pt x="2190" y="1105"/>
                    <a:pt x="2190" y="1105"/>
                  </a:cubicBezTo>
                  <a:cubicBezTo>
                    <a:pt x="2360" y="838"/>
                    <a:pt x="2360" y="838"/>
                    <a:pt x="2360" y="838"/>
                  </a:cubicBezTo>
                  <a:lnTo>
                    <a:pt x="2302" y="1105"/>
                  </a:lnTo>
                  <a:close/>
                  <a:moveTo>
                    <a:pt x="1850" y="659"/>
                  </a:moveTo>
                  <a:cubicBezTo>
                    <a:pt x="1663" y="659"/>
                    <a:pt x="1663" y="659"/>
                    <a:pt x="1663" y="659"/>
                  </a:cubicBezTo>
                  <a:cubicBezTo>
                    <a:pt x="1535" y="1105"/>
                    <a:pt x="1535" y="1105"/>
                    <a:pt x="1535" y="1105"/>
                  </a:cubicBezTo>
                  <a:cubicBezTo>
                    <a:pt x="1337" y="1105"/>
                    <a:pt x="1337" y="1105"/>
                    <a:pt x="1337" y="1105"/>
                  </a:cubicBezTo>
                  <a:cubicBezTo>
                    <a:pt x="1438" y="1068"/>
                    <a:pt x="1499" y="996"/>
                    <a:pt x="1518" y="890"/>
                  </a:cubicBezTo>
                  <a:cubicBezTo>
                    <a:pt x="1534" y="809"/>
                    <a:pt x="1527" y="755"/>
                    <a:pt x="1493" y="714"/>
                  </a:cubicBezTo>
                  <a:cubicBezTo>
                    <a:pt x="1443" y="654"/>
                    <a:pt x="1342" y="659"/>
                    <a:pt x="1253" y="659"/>
                  </a:cubicBezTo>
                  <a:cubicBezTo>
                    <a:pt x="1237" y="659"/>
                    <a:pt x="1105" y="659"/>
                    <a:pt x="1105" y="659"/>
                  </a:cubicBezTo>
                  <a:cubicBezTo>
                    <a:pt x="1105" y="28"/>
                    <a:pt x="1105" y="28"/>
                    <a:pt x="1105" y="28"/>
                  </a:cubicBezTo>
                  <a:cubicBezTo>
                    <a:pt x="1850" y="28"/>
                    <a:pt x="1850" y="28"/>
                    <a:pt x="1850" y="28"/>
                  </a:cubicBezTo>
                  <a:lnTo>
                    <a:pt x="1850" y="659"/>
                  </a:lnTo>
                  <a:close/>
                  <a:moveTo>
                    <a:pt x="1730" y="1105"/>
                  </a:moveTo>
                  <a:cubicBezTo>
                    <a:pt x="1809" y="826"/>
                    <a:pt x="1809" y="826"/>
                    <a:pt x="1809" y="826"/>
                  </a:cubicBezTo>
                  <a:cubicBezTo>
                    <a:pt x="1812" y="1105"/>
                    <a:pt x="1812" y="1105"/>
                    <a:pt x="1812" y="1105"/>
                  </a:cubicBezTo>
                  <a:lnTo>
                    <a:pt x="1730" y="1105"/>
                  </a:lnTo>
                  <a:close/>
                  <a:moveTo>
                    <a:pt x="1188" y="999"/>
                  </a:moveTo>
                  <a:cubicBezTo>
                    <a:pt x="1187" y="999"/>
                    <a:pt x="1187" y="999"/>
                    <a:pt x="1187" y="999"/>
                  </a:cubicBezTo>
                  <a:cubicBezTo>
                    <a:pt x="1180" y="999"/>
                    <a:pt x="1173" y="1000"/>
                    <a:pt x="1165" y="1000"/>
                  </a:cubicBezTo>
                  <a:cubicBezTo>
                    <a:pt x="1154" y="1000"/>
                    <a:pt x="1145" y="1000"/>
                    <a:pt x="1137" y="1000"/>
                  </a:cubicBezTo>
                  <a:cubicBezTo>
                    <a:pt x="1089" y="1000"/>
                    <a:pt x="1089" y="1000"/>
                    <a:pt x="1089" y="1000"/>
                  </a:cubicBezTo>
                  <a:cubicBezTo>
                    <a:pt x="1111" y="918"/>
                    <a:pt x="1111" y="918"/>
                    <a:pt x="1111" y="918"/>
                  </a:cubicBezTo>
                  <a:cubicBezTo>
                    <a:pt x="1122" y="878"/>
                    <a:pt x="1122" y="878"/>
                    <a:pt x="1122" y="878"/>
                  </a:cubicBezTo>
                  <a:cubicBezTo>
                    <a:pt x="1147" y="783"/>
                    <a:pt x="1147" y="783"/>
                    <a:pt x="1147" y="783"/>
                  </a:cubicBezTo>
                  <a:cubicBezTo>
                    <a:pt x="1158" y="783"/>
                    <a:pt x="1169" y="782"/>
                    <a:pt x="1179" y="782"/>
                  </a:cubicBezTo>
                  <a:cubicBezTo>
                    <a:pt x="1216" y="782"/>
                    <a:pt x="1216" y="782"/>
                    <a:pt x="1216" y="782"/>
                  </a:cubicBezTo>
                  <a:cubicBezTo>
                    <a:pt x="1279" y="782"/>
                    <a:pt x="1319" y="786"/>
                    <a:pt x="1334" y="806"/>
                  </a:cubicBezTo>
                  <a:cubicBezTo>
                    <a:pt x="1345" y="822"/>
                    <a:pt x="1343" y="848"/>
                    <a:pt x="1330" y="888"/>
                  </a:cubicBezTo>
                  <a:cubicBezTo>
                    <a:pt x="1308" y="957"/>
                    <a:pt x="1279" y="992"/>
                    <a:pt x="1188" y="999"/>
                  </a:cubicBezTo>
                  <a:moveTo>
                    <a:pt x="980" y="699"/>
                  </a:moveTo>
                  <a:cubicBezTo>
                    <a:pt x="969" y="737"/>
                    <a:pt x="969" y="737"/>
                    <a:pt x="969" y="737"/>
                  </a:cubicBezTo>
                  <a:cubicBezTo>
                    <a:pt x="862" y="1092"/>
                    <a:pt x="862" y="1092"/>
                    <a:pt x="862" y="1092"/>
                  </a:cubicBezTo>
                  <a:cubicBezTo>
                    <a:pt x="858" y="1105"/>
                    <a:pt x="858" y="1105"/>
                    <a:pt x="858" y="1105"/>
                  </a:cubicBezTo>
                  <a:cubicBezTo>
                    <a:pt x="507" y="1105"/>
                    <a:pt x="507" y="1105"/>
                    <a:pt x="507" y="1105"/>
                  </a:cubicBezTo>
                  <a:cubicBezTo>
                    <a:pt x="479" y="1047"/>
                    <a:pt x="479" y="1047"/>
                    <a:pt x="479" y="1047"/>
                  </a:cubicBezTo>
                  <a:cubicBezTo>
                    <a:pt x="858" y="660"/>
                    <a:pt x="858" y="660"/>
                    <a:pt x="858" y="660"/>
                  </a:cubicBezTo>
                  <a:cubicBezTo>
                    <a:pt x="615" y="660"/>
                    <a:pt x="615" y="660"/>
                    <a:pt x="615" y="660"/>
                  </a:cubicBezTo>
                  <a:cubicBezTo>
                    <a:pt x="319" y="979"/>
                    <a:pt x="319" y="979"/>
                    <a:pt x="319" y="979"/>
                  </a:cubicBezTo>
                  <a:cubicBezTo>
                    <a:pt x="415" y="660"/>
                    <a:pt x="415" y="660"/>
                    <a:pt x="415" y="660"/>
                  </a:cubicBezTo>
                  <a:cubicBezTo>
                    <a:pt x="235" y="660"/>
                    <a:pt x="235" y="660"/>
                    <a:pt x="235" y="660"/>
                  </a:cubicBezTo>
                  <a:cubicBezTo>
                    <a:pt x="235" y="28"/>
                    <a:pt x="235" y="28"/>
                    <a:pt x="235" y="28"/>
                  </a:cubicBezTo>
                  <a:cubicBezTo>
                    <a:pt x="980" y="28"/>
                    <a:pt x="980" y="28"/>
                    <a:pt x="980" y="28"/>
                  </a:cubicBezTo>
                  <a:lnTo>
                    <a:pt x="980" y="699"/>
                  </a:lnTo>
                  <a:close/>
                  <a:moveTo>
                    <a:pt x="281" y="1105"/>
                  </a:moveTo>
                  <a:cubicBezTo>
                    <a:pt x="282" y="1101"/>
                    <a:pt x="282" y="1101"/>
                    <a:pt x="282" y="1101"/>
                  </a:cubicBezTo>
                  <a:cubicBezTo>
                    <a:pt x="285" y="1105"/>
                    <a:pt x="285" y="1105"/>
                    <a:pt x="285" y="1105"/>
                  </a:cubicBezTo>
                  <a:lnTo>
                    <a:pt x="281" y="1105"/>
                  </a:lnTo>
                  <a:close/>
                  <a:moveTo>
                    <a:pt x="2814" y="0"/>
                  </a:moveTo>
                  <a:cubicBezTo>
                    <a:pt x="2814" y="724"/>
                    <a:pt x="2814" y="724"/>
                    <a:pt x="2814" y="724"/>
                  </a:cubicBezTo>
                  <a:cubicBezTo>
                    <a:pt x="2789" y="744"/>
                    <a:pt x="2767" y="765"/>
                    <a:pt x="2747" y="788"/>
                  </a:cubicBezTo>
                  <a:cubicBezTo>
                    <a:pt x="2747" y="0"/>
                    <a:pt x="2747" y="0"/>
                    <a:pt x="2747" y="0"/>
                  </a:cubicBezTo>
                  <a:cubicBezTo>
                    <a:pt x="1945" y="0"/>
                    <a:pt x="1945" y="0"/>
                    <a:pt x="1945" y="0"/>
                  </a:cubicBezTo>
                  <a:cubicBezTo>
                    <a:pt x="1945" y="659"/>
                    <a:pt x="1945" y="659"/>
                    <a:pt x="1945" y="659"/>
                  </a:cubicBezTo>
                  <a:cubicBezTo>
                    <a:pt x="1878" y="659"/>
                    <a:pt x="1878" y="659"/>
                    <a:pt x="1878" y="659"/>
                  </a:cubicBezTo>
                  <a:cubicBezTo>
                    <a:pt x="1878" y="0"/>
                    <a:pt x="1878" y="0"/>
                    <a:pt x="1878" y="0"/>
                  </a:cubicBezTo>
                  <a:cubicBezTo>
                    <a:pt x="1076" y="0"/>
                    <a:pt x="1076" y="0"/>
                    <a:pt x="1076" y="0"/>
                  </a:cubicBezTo>
                  <a:cubicBezTo>
                    <a:pt x="1076" y="660"/>
                    <a:pt x="1076" y="660"/>
                    <a:pt x="1076" y="660"/>
                  </a:cubicBezTo>
                  <a:cubicBezTo>
                    <a:pt x="1009" y="660"/>
                    <a:pt x="1009" y="660"/>
                    <a:pt x="1009" y="660"/>
                  </a:cubicBezTo>
                  <a:cubicBezTo>
                    <a:pt x="1009" y="0"/>
                    <a:pt x="1009" y="0"/>
                    <a:pt x="1009" y="0"/>
                  </a:cubicBezTo>
                  <a:cubicBezTo>
                    <a:pt x="207" y="0"/>
                    <a:pt x="207" y="0"/>
                    <a:pt x="207" y="0"/>
                  </a:cubicBezTo>
                  <a:cubicBezTo>
                    <a:pt x="207" y="753"/>
                    <a:pt x="207" y="753"/>
                    <a:pt x="207" y="753"/>
                  </a:cubicBezTo>
                  <a:cubicBezTo>
                    <a:pt x="2" y="1435"/>
                    <a:pt x="2" y="1435"/>
                    <a:pt x="2" y="1435"/>
                  </a:cubicBezTo>
                  <a:cubicBezTo>
                    <a:pt x="182" y="1435"/>
                    <a:pt x="182" y="1435"/>
                    <a:pt x="182" y="1435"/>
                  </a:cubicBezTo>
                  <a:cubicBezTo>
                    <a:pt x="273" y="1133"/>
                    <a:pt x="273" y="1133"/>
                    <a:pt x="273" y="1133"/>
                  </a:cubicBezTo>
                  <a:cubicBezTo>
                    <a:pt x="299" y="1133"/>
                    <a:pt x="299" y="1133"/>
                    <a:pt x="299" y="1133"/>
                  </a:cubicBezTo>
                  <a:cubicBezTo>
                    <a:pt x="448" y="1435"/>
                    <a:pt x="448" y="1435"/>
                    <a:pt x="448" y="1435"/>
                  </a:cubicBezTo>
                  <a:cubicBezTo>
                    <a:pt x="665" y="1435"/>
                    <a:pt x="665" y="1435"/>
                    <a:pt x="665" y="1435"/>
                  </a:cubicBezTo>
                  <a:cubicBezTo>
                    <a:pt x="520" y="1133"/>
                    <a:pt x="520" y="1133"/>
                    <a:pt x="520" y="1133"/>
                  </a:cubicBezTo>
                  <a:cubicBezTo>
                    <a:pt x="849" y="1133"/>
                    <a:pt x="849" y="1133"/>
                    <a:pt x="849" y="1133"/>
                  </a:cubicBezTo>
                  <a:cubicBezTo>
                    <a:pt x="758" y="1435"/>
                    <a:pt x="758" y="1435"/>
                    <a:pt x="758" y="1435"/>
                  </a:cubicBezTo>
                  <a:cubicBezTo>
                    <a:pt x="955" y="1435"/>
                    <a:pt x="955" y="1435"/>
                    <a:pt x="955" y="1435"/>
                  </a:cubicBezTo>
                  <a:cubicBezTo>
                    <a:pt x="1045" y="1134"/>
                    <a:pt x="1045" y="1134"/>
                    <a:pt x="1045" y="1134"/>
                  </a:cubicBezTo>
                  <a:cubicBezTo>
                    <a:pt x="1088" y="1134"/>
                    <a:pt x="1088" y="1134"/>
                    <a:pt x="1088" y="1134"/>
                  </a:cubicBezTo>
                  <a:cubicBezTo>
                    <a:pt x="1088" y="1133"/>
                    <a:pt x="1088" y="1133"/>
                    <a:pt x="1088" y="1133"/>
                  </a:cubicBezTo>
                  <a:cubicBezTo>
                    <a:pt x="1150" y="1133"/>
                    <a:pt x="1150" y="1133"/>
                    <a:pt x="1150" y="1133"/>
                  </a:cubicBezTo>
                  <a:cubicBezTo>
                    <a:pt x="1155" y="1133"/>
                    <a:pt x="1155" y="1133"/>
                    <a:pt x="1155" y="1133"/>
                  </a:cubicBezTo>
                  <a:cubicBezTo>
                    <a:pt x="1527" y="1133"/>
                    <a:pt x="1527" y="1133"/>
                    <a:pt x="1527" y="1133"/>
                  </a:cubicBezTo>
                  <a:cubicBezTo>
                    <a:pt x="1440" y="1434"/>
                    <a:pt x="1440" y="1434"/>
                    <a:pt x="1440" y="1434"/>
                  </a:cubicBezTo>
                  <a:cubicBezTo>
                    <a:pt x="1638" y="1434"/>
                    <a:pt x="1638" y="1434"/>
                    <a:pt x="1638" y="1434"/>
                  </a:cubicBezTo>
                  <a:cubicBezTo>
                    <a:pt x="1722" y="1133"/>
                    <a:pt x="1722" y="1133"/>
                    <a:pt x="1722" y="1133"/>
                  </a:cubicBezTo>
                  <a:cubicBezTo>
                    <a:pt x="1812" y="1133"/>
                    <a:pt x="1812" y="1133"/>
                    <a:pt x="1812" y="1133"/>
                  </a:cubicBezTo>
                  <a:cubicBezTo>
                    <a:pt x="1814" y="1434"/>
                    <a:pt x="1814" y="1434"/>
                    <a:pt x="1814" y="1434"/>
                  </a:cubicBezTo>
                  <a:cubicBezTo>
                    <a:pt x="1980" y="1434"/>
                    <a:pt x="1980" y="1434"/>
                    <a:pt x="1980" y="1434"/>
                  </a:cubicBezTo>
                  <a:cubicBezTo>
                    <a:pt x="2171" y="1133"/>
                    <a:pt x="2171" y="1133"/>
                    <a:pt x="2171" y="1133"/>
                  </a:cubicBezTo>
                  <a:cubicBezTo>
                    <a:pt x="2296" y="1133"/>
                    <a:pt x="2296" y="1133"/>
                    <a:pt x="2296" y="1133"/>
                  </a:cubicBezTo>
                  <a:cubicBezTo>
                    <a:pt x="2232" y="1434"/>
                    <a:pt x="2232" y="1434"/>
                    <a:pt x="2232" y="1434"/>
                  </a:cubicBezTo>
                  <a:cubicBezTo>
                    <a:pt x="2427" y="1434"/>
                    <a:pt x="2427" y="1434"/>
                    <a:pt x="2427" y="1434"/>
                  </a:cubicBezTo>
                  <a:cubicBezTo>
                    <a:pt x="2491" y="1133"/>
                    <a:pt x="2491" y="1133"/>
                    <a:pt x="2491" y="1133"/>
                  </a:cubicBezTo>
                  <a:cubicBezTo>
                    <a:pt x="2604" y="1133"/>
                    <a:pt x="2604" y="1133"/>
                    <a:pt x="2604" y="1133"/>
                  </a:cubicBezTo>
                  <a:cubicBezTo>
                    <a:pt x="2599" y="1226"/>
                    <a:pt x="2623" y="1311"/>
                    <a:pt x="2685" y="1368"/>
                  </a:cubicBezTo>
                  <a:cubicBezTo>
                    <a:pt x="2761" y="1438"/>
                    <a:pt x="2877" y="1451"/>
                    <a:pt x="2963" y="1451"/>
                  </a:cubicBezTo>
                  <a:cubicBezTo>
                    <a:pt x="3081" y="1451"/>
                    <a:pt x="3203" y="1434"/>
                    <a:pt x="3326" y="1407"/>
                  </a:cubicBezTo>
                  <a:cubicBezTo>
                    <a:pt x="3394" y="1133"/>
                    <a:pt x="3394" y="1133"/>
                    <a:pt x="3394" y="1133"/>
                  </a:cubicBezTo>
                  <a:cubicBezTo>
                    <a:pt x="3617" y="1133"/>
                    <a:pt x="3617" y="1133"/>
                    <a:pt x="3617" y="1133"/>
                  </a:cubicBezTo>
                  <a:cubicBezTo>
                    <a:pt x="3617" y="0"/>
                    <a:pt x="3617" y="0"/>
                    <a:pt x="3617" y="0"/>
                  </a:cubicBezTo>
                  <a:lnTo>
                    <a:pt x="2814" y="0"/>
                  </a:lnTo>
                  <a:close/>
                  <a:moveTo>
                    <a:pt x="351" y="1894"/>
                  </a:moveTo>
                  <a:cubicBezTo>
                    <a:pt x="321" y="2038"/>
                    <a:pt x="321" y="2038"/>
                    <a:pt x="321" y="2038"/>
                  </a:cubicBezTo>
                  <a:cubicBezTo>
                    <a:pt x="316" y="2060"/>
                    <a:pt x="309" y="2092"/>
                    <a:pt x="348" y="2092"/>
                  </a:cubicBezTo>
                  <a:cubicBezTo>
                    <a:pt x="393" y="2092"/>
                    <a:pt x="400" y="2058"/>
                    <a:pt x="409" y="2016"/>
                  </a:cubicBezTo>
                  <a:cubicBezTo>
                    <a:pt x="435" y="1894"/>
                    <a:pt x="435" y="1894"/>
                    <a:pt x="435" y="1894"/>
                  </a:cubicBezTo>
                  <a:cubicBezTo>
                    <a:pt x="508" y="1894"/>
                    <a:pt x="508" y="1894"/>
                    <a:pt x="508" y="1894"/>
                  </a:cubicBezTo>
                  <a:cubicBezTo>
                    <a:pt x="474" y="2053"/>
                    <a:pt x="474" y="2053"/>
                    <a:pt x="474" y="2053"/>
                  </a:cubicBezTo>
                  <a:cubicBezTo>
                    <a:pt x="464" y="2106"/>
                    <a:pt x="463" y="2112"/>
                    <a:pt x="462" y="2118"/>
                  </a:cubicBezTo>
                  <a:cubicBezTo>
                    <a:pt x="461" y="2125"/>
                    <a:pt x="460" y="2130"/>
                    <a:pt x="460" y="2136"/>
                  </a:cubicBezTo>
                  <a:cubicBezTo>
                    <a:pt x="391" y="2136"/>
                    <a:pt x="391" y="2136"/>
                    <a:pt x="391" y="2136"/>
                  </a:cubicBezTo>
                  <a:cubicBezTo>
                    <a:pt x="395" y="2104"/>
                    <a:pt x="395" y="2104"/>
                    <a:pt x="395" y="2104"/>
                  </a:cubicBezTo>
                  <a:cubicBezTo>
                    <a:pt x="386" y="2115"/>
                    <a:pt x="362" y="2143"/>
                    <a:pt x="315" y="2143"/>
                  </a:cubicBezTo>
                  <a:cubicBezTo>
                    <a:pt x="283" y="2143"/>
                    <a:pt x="259" y="2128"/>
                    <a:pt x="250" y="2110"/>
                  </a:cubicBezTo>
                  <a:cubicBezTo>
                    <a:pt x="238" y="2090"/>
                    <a:pt x="245" y="2056"/>
                    <a:pt x="248" y="2045"/>
                  </a:cubicBezTo>
                  <a:cubicBezTo>
                    <a:pt x="279" y="1894"/>
                    <a:pt x="279" y="1894"/>
                    <a:pt x="279" y="1894"/>
                  </a:cubicBezTo>
                  <a:lnTo>
                    <a:pt x="351" y="1894"/>
                  </a:lnTo>
                  <a:close/>
                  <a:moveTo>
                    <a:pt x="812" y="1942"/>
                  </a:moveTo>
                  <a:cubicBezTo>
                    <a:pt x="870" y="1942"/>
                    <a:pt x="870" y="1942"/>
                    <a:pt x="870" y="1942"/>
                  </a:cubicBezTo>
                  <a:cubicBezTo>
                    <a:pt x="880" y="1895"/>
                    <a:pt x="880" y="1895"/>
                    <a:pt x="880" y="1895"/>
                  </a:cubicBezTo>
                  <a:cubicBezTo>
                    <a:pt x="822" y="1895"/>
                    <a:pt x="822" y="1895"/>
                    <a:pt x="822" y="1895"/>
                  </a:cubicBezTo>
                  <a:cubicBezTo>
                    <a:pt x="838" y="1822"/>
                    <a:pt x="838" y="1822"/>
                    <a:pt x="838" y="1822"/>
                  </a:cubicBezTo>
                  <a:cubicBezTo>
                    <a:pt x="762" y="1848"/>
                    <a:pt x="762" y="1848"/>
                    <a:pt x="762" y="1848"/>
                  </a:cubicBezTo>
                  <a:cubicBezTo>
                    <a:pt x="752" y="1895"/>
                    <a:pt x="752" y="1895"/>
                    <a:pt x="752" y="1895"/>
                  </a:cubicBezTo>
                  <a:cubicBezTo>
                    <a:pt x="654" y="1895"/>
                    <a:pt x="654" y="1895"/>
                    <a:pt x="654" y="1895"/>
                  </a:cubicBezTo>
                  <a:cubicBezTo>
                    <a:pt x="670" y="1822"/>
                    <a:pt x="670" y="1822"/>
                    <a:pt x="670" y="1822"/>
                  </a:cubicBezTo>
                  <a:cubicBezTo>
                    <a:pt x="594" y="1848"/>
                    <a:pt x="594" y="1848"/>
                    <a:pt x="594" y="1848"/>
                  </a:cubicBezTo>
                  <a:cubicBezTo>
                    <a:pt x="584" y="1895"/>
                    <a:pt x="584" y="1895"/>
                    <a:pt x="584" y="1895"/>
                  </a:cubicBezTo>
                  <a:cubicBezTo>
                    <a:pt x="537" y="1895"/>
                    <a:pt x="537" y="1895"/>
                    <a:pt x="537" y="1895"/>
                  </a:cubicBezTo>
                  <a:cubicBezTo>
                    <a:pt x="527" y="1942"/>
                    <a:pt x="527" y="1942"/>
                    <a:pt x="527" y="1942"/>
                  </a:cubicBezTo>
                  <a:cubicBezTo>
                    <a:pt x="574" y="1942"/>
                    <a:pt x="574" y="1942"/>
                    <a:pt x="574" y="1942"/>
                  </a:cubicBezTo>
                  <a:cubicBezTo>
                    <a:pt x="545" y="2075"/>
                    <a:pt x="545" y="2075"/>
                    <a:pt x="545" y="2075"/>
                  </a:cubicBezTo>
                  <a:cubicBezTo>
                    <a:pt x="541" y="2095"/>
                    <a:pt x="531" y="2141"/>
                    <a:pt x="603" y="2141"/>
                  </a:cubicBezTo>
                  <a:cubicBezTo>
                    <a:pt x="615" y="2141"/>
                    <a:pt x="636" y="2139"/>
                    <a:pt x="660" y="2133"/>
                  </a:cubicBezTo>
                  <a:cubicBezTo>
                    <a:pt x="670" y="2086"/>
                    <a:pt x="670" y="2086"/>
                    <a:pt x="670" y="2086"/>
                  </a:cubicBezTo>
                  <a:cubicBezTo>
                    <a:pt x="661" y="2087"/>
                    <a:pt x="656" y="2088"/>
                    <a:pt x="645" y="2088"/>
                  </a:cubicBezTo>
                  <a:cubicBezTo>
                    <a:pt x="614" y="2088"/>
                    <a:pt x="617" y="2074"/>
                    <a:pt x="621" y="2052"/>
                  </a:cubicBezTo>
                  <a:cubicBezTo>
                    <a:pt x="645" y="1942"/>
                    <a:pt x="645" y="1942"/>
                    <a:pt x="645" y="1942"/>
                  </a:cubicBezTo>
                  <a:cubicBezTo>
                    <a:pt x="741" y="1942"/>
                    <a:pt x="741" y="1942"/>
                    <a:pt x="741" y="1942"/>
                  </a:cubicBezTo>
                  <a:cubicBezTo>
                    <a:pt x="713" y="2075"/>
                    <a:pt x="713" y="2075"/>
                    <a:pt x="713" y="2075"/>
                  </a:cubicBezTo>
                  <a:cubicBezTo>
                    <a:pt x="709" y="2095"/>
                    <a:pt x="699" y="2141"/>
                    <a:pt x="771" y="2141"/>
                  </a:cubicBezTo>
                  <a:cubicBezTo>
                    <a:pt x="782" y="2141"/>
                    <a:pt x="804" y="2139"/>
                    <a:pt x="828" y="2133"/>
                  </a:cubicBezTo>
                  <a:cubicBezTo>
                    <a:pt x="838" y="2086"/>
                    <a:pt x="838" y="2086"/>
                    <a:pt x="838" y="2086"/>
                  </a:cubicBezTo>
                  <a:cubicBezTo>
                    <a:pt x="829" y="2087"/>
                    <a:pt x="824" y="2088"/>
                    <a:pt x="813" y="2088"/>
                  </a:cubicBezTo>
                  <a:cubicBezTo>
                    <a:pt x="781" y="2088"/>
                    <a:pt x="785" y="2074"/>
                    <a:pt x="788" y="2052"/>
                  </a:cubicBezTo>
                  <a:lnTo>
                    <a:pt x="812" y="1942"/>
                  </a:lnTo>
                  <a:close/>
                  <a:moveTo>
                    <a:pt x="916" y="1893"/>
                  </a:moveTo>
                  <a:cubicBezTo>
                    <a:pt x="987" y="1893"/>
                    <a:pt x="987" y="1893"/>
                    <a:pt x="987" y="1893"/>
                  </a:cubicBezTo>
                  <a:cubicBezTo>
                    <a:pt x="935" y="2136"/>
                    <a:pt x="935" y="2136"/>
                    <a:pt x="935" y="2136"/>
                  </a:cubicBezTo>
                  <a:cubicBezTo>
                    <a:pt x="864" y="2136"/>
                    <a:pt x="864" y="2136"/>
                    <a:pt x="864" y="2136"/>
                  </a:cubicBezTo>
                  <a:lnTo>
                    <a:pt x="916" y="1893"/>
                  </a:lnTo>
                  <a:close/>
                  <a:moveTo>
                    <a:pt x="935" y="1790"/>
                  </a:moveTo>
                  <a:cubicBezTo>
                    <a:pt x="1011" y="1790"/>
                    <a:pt x="1011" y="1790"/>
                    <a:pt x="1011" y="1790"/>
                  </a:cubicBezTo>
                  <a:cubicBezTo>
                    <a:pt x="998" y="1851"/>
                    <a:pt x="998" y="1851"/>
                    <a:pt x="998" y="1851"/>
                  </a:cubicBezTo>
                  <a:cubicBezTo>
                    <a:pt x="922" y="1851"/>
                    <a:pt x="922" y="1851"/>
                    <a:pt x="922" y="1851"/>
                  </a:cubicBezTo>
                  <a:lnTo>
                    <a:pt x="935" y="1790"/>
                  </a:lnTo>
                  <a:close/>
                  <a:moveTo>
                    <a:pt x="1034" y="1937"/>
                  </a:moveTo>
                  <a:cubicBezTo>
                    <a:pt x="1034" y="1936"/>
                    <a:pt x="1040" y="1909"/>
                    <a:pt x="1042" y="1893"/>
                  </a:cubicBezTo>
                  <a:cubicBezTo>
                    <a:pt x="1110" y="1893"/>
                    <a:pt x="1110" y="1893"/>
                    <a:pt x="1110" y="1893"/>
                  </a:cubicBezTo>
                  <a:cubicBezTo>
                    <a:pt x="1104" y="1929"/>
                    <a:pt x="1104" y="1929"/>
                    <a:pt x="1104" y="1929"/>
                  </a:cubicBezTo>
                  <a:cubicBezTo>
                    <a:pt x="1113" y="1918"/>
                    <a:pt x="1139" y="1887"/>
                    <a:pt x="1192" y="1887"/>
                  </a:cubicBezTo>
                  <a:cubicBezTo>
                    <a:pt x="1239" y="1887"/>
                    <a:pt x="1254" y="1916"/>
                    <a:pt x="1256" y="1933"/>
                  </a:cubicBezTo>
                  <a:cubicBezTo>
                    <a:pt x="1259" y="1948"/>
                    <a:pt x="1257" y="1960"/>
                    <a:pt x="1248" y="2005"/>
                  </a:cubicBezTo>
                  <a:cubicBezTo>
                    <a:pt x="1220" y="2136"/>
                    <a:pt x="1220" y="2136"/>
                    <a:pt x="1220" y="2136"/>
                  </a:cubicBezTo>
                  <a:cubicBezTo>
                    <a:pt x="1147" y="2136"/>
                    <a:pt x="1147" y="2136"/>
                    <a:pt x="1147" y="2136"/>
                  </a:cubicBezTo>
                  <a:cubicBezTo>
                    <a:pt x="1179" y="1985"/>
                    <a:pt x="1179" y="1985"/>
                    <a:pt x="1179" y="1985"/>
                  </a:cubicBezTo>
                  <a:cubicBezTo>
                    <a:pt x="1181" y="1975"/>
                    <a:pt x="1183" y="1967"/>
                    <a:pt x="1181" y="1959"/>
                  </a:cubicBezTo>
                  <a:cubicBezTo>
                    <a:pt x="1178" y="1949"/>
                    <a:pt x="1169" y="1938"/>
                    <a:pt x="1151" y="1938"/>
                  </a:cubicBezTo>
                  <a:cubicBezTo>
                    <a:pt x="1136" y="1938"/>
                    <a:pt x="1120" y="1946"/>
                    <a:pt x="1110" y="1957"/>
                  </a:cubicBezTo>
                  <a:cubicBezTo>
                    <a:pt x="1104" y="1963"/>
                    <a:pt x="1097" y="1975"/>
                    <a:pt x="1093" y="1994"/>
                  </a:cubicBezTo>
                  <a:cubicBezTo>
                    <a:pt x="1063" y="2136"/>
                    <a:pt x="1063" y="2136"/>
                    <a:pt x="1063" y="2136"/>
                  </a:cubicBezTo>
                  <a:cubicBezTo>
                    <a:pt x="992" y="2136"/>
                    <a:pt x="992" y="2136"/>
                    <a:pt x="992" y="2136"/>
                  </a:cubicBezTo>
                  <a:lnTo>
                    <a:pt x="1034" y="1937"/>
                  </a:lnTo>
                  <a:close/>
                  <a:moveTo>
                    <a:pt x="1558" y="1895"/>
                  </a:moveTo>
                  <a:cubicBezTo>
                    <a:pt x="1552" y="1914"/>
                    <a:pt x="1547" y="1930"/>
                    <a:pt x="1542" y="1955"/>
                  </a:cubicBezTo>
                  <a:cubicBezTo>
                    <a:pt x="1504" y="2134"/>
                    <a:pt x="1504" y="2134"/>
                    <a:pt x="1504" y="2134"/>
                  </a:cubicBezTo>
                  <a:cubicBezTo>
                    <a:pt x="1486" y="2223"/>
                    <a:pt x="1409" y="2232"/>
                    <a:pt x="1363" y="2232"/>
                  </a:cubicBezTo>
                  <a:cubicBezTo>
                    <a:pt x="1328" y="2232"/>
                    <a:pt x="1261" y="2228"/>
                    <a:pt x="1272" y="2154"/>
                  </a:cubicBezTo>
                  <a:cubicBezTo>
                    <a:pt x="1340" y="2154"/>
                    <a:pt x="1340" y="2154"/>
                    <a:pt x="1340" y="2154"/>
                  </a:cubicBezTo>
                  <a:cubicBezTo>
                    <a:pt x="1340" y="2158"/>
                    <a:pt x="1339" y="2166"/>
                    <a:pt x="1344" y="2174"/>
                  </a:cubicBezTo>
                  <a:cubicBezTo>
                    <a:pt x="1348" y="2181"/>
                    <a:pt x="1357" y="2188"/>
                    <a:pt x="1375" y="2188"/>
                  </a:cubicBezTo>
                  <a:cubicBezTo>
                    <a:pt x="1397" y="2188"/>
                    <a:pt x="1417" y="2178"/>
                    <a:pt x="1427" y="2156"/>
                  </a:cubicBezTo>
                  <a:cubicBezTo>
                    <a:pt x="1432" y="2144"/>
                    <a:pt x="1434" y="2135"/>
                    <a:pt x="1442" y="2099"/>
                  </a:cubicBezTo>
                  <a:cubicBezTo>
                    <a:pt x="1413" y="2128"/>
                    <a:pt x="1387" y="2132"/>
                    <a:pt x="1370" y="2132"/>
                  </a:cubicBezTo>
                  <a:cubicBezTo>
                    <a:pt x="1300" y="2132"/>
                    <a:pt x="1280" y="2071"/>
                    <a:pt x="1293" y="2012"/>
                  </a:cubicBezTo>
                  <a:cubicBezTo>
                    <a:pt x="1306" y="1951"/>
                    <a:pt x="1352" y="1892"/>
                    <a:pt x="1422" y="1892"/>
                  </a:cubicBezTo>
                  <a:cubicBezTo>
                    <a:pt x="1466" y="1892"/>
                    <a:pt x="1477" y="1916"/>
                    <a:pt x="1482" y="1927"/>
                  </a:cubicBezTo>
                  <a:cubicBezTo>
                    <a:pt x="1492" y="1895"/>
                    <a:pt x="1492" y="1895"/>
                    <a:pt x="1492" y="1895"/>
                  </a:cubicBezTo>
                  <a:lnTo>
                    <a:pt x="1558" y="1895"/>
                  </a:lnTo>
                  <a:close/>
                  <a:moveTo>
                    <a:pt x="1397" y="2083"/>
                  </a:moveTo>
                  <a:cubicBezTo>
                    <a:pt x="1447" y="2083"/>
                    <a:pt x="1459" y="2025"/>
                    <a:pt x="1461" y="2014"/>
                  </a:cubicBezTo>
                  <a:cubicBezTo>
                    <a:pt x="1467" y="1986"/>
                    <a:pt x="1472" y="1940"/>
                    <a:pt x="1428" y="1940"/>
                  </a:cubicBezTo>
                  <a:cubicBezTo>
                    <a:pt x="1401" y="1940"/>
                    <a:pt x="1375" y="1960"/>
                    <a:pt x="1364" y="2012"/>
                  </a:cubicBezTo>
                  <a:cubicBezTo>
                    <a:pt x="1362" y="2025"/>
                    <a:pt x="1349" y="2083"/>
                    <a:pt x="1397" y="2083"/>
                  </a:cubicBezTo>
                  <a:moveTo>
                    <a:pt x="1842" y="2133"/>
                  </a:moveTo>
                  <a:cubicBezTo>
                    <a:pt x="1818" y="2139"/>
                    <a:pt x="1797" y="2141"/>
                    <a:pt x="1786" y="2141"/>
                  </a:cubicBezTo>
                  <a:cubicBezTo>
                    <a:pt x="1714" y="2141"/>
                    <a:pt x="1723" y="2095"/>
                    <a:pt x="1728" y="2075"/>
                  </a:cubicBezTo>
                  <a:cubicBezTo>
                    <a:pt x="1756" y="1942"/>
                    <a:pt x="1756" y="1942"/>
                    <a:pt x="1756" y="1942"/>
                  </a:cubicBezTo>
                  <a:cubicBezTo>
                    <a:pt x="1710" y="1942"/>
                    <a:pt x="1710" y="1942"/>
                    <a:pt x="1710" y="1942"/>
                  </a:cubicBezTo>
                  <a:cubicBezTo>
                    <a:pt x="1719" y="1895"/>
                    <a:pt x="1719" y="1895"/>
                    <a:pt x="1719" y="1895"/>
                  </a:cubicBezTo>
                  <a:cubicBezTo>
                    <a:pt x="1766" y="1895"/>
                    <a:pt x="1766" y="1895"/>
                    <a:pt x="1766" y="1895"/>
                  </a:cubicBezTo>
                  <a:cubicBezTo>
                    <a:pt x="1776" y="1848"/>
                    <a:pt x="1776" y="1848"/>
                    <a:pt x="1776" y="1848"/>
                  </a:cubicBezTo>
                  <a:cubicBezTo>
                    <a:pt x="1852" y="1822"/>
                    <a:pt x="1852" y="1822"/>
                    <a:pt x="1852" y="1822"/>
                  </a:cubicBezTo>
                  <a:cubicBezTo>
                    <a:pt x="1837" y="1895"/>
                    <a:pt x="1837" y="1895"/>
                    <a:pt x="1837" y="1895"/>
                  </a:cubicBezTo>
                  <a:cubicBezTo>
                    <a:pt x="1895" y="1895"/>
                    <a:pt x="1895" y="1895"/>
                    <a:pt x="1895" y="1895"/>
                  </a:cubicBezTo>
                  <a:cubicBezTo>
                    <a:pt x="1884" y="1942"/>
                    <a:pt x="1884" y="1942"/>
                    <a:pt x="1884" y="1942"/>
                  </a:cubicBezTo>
                  <a:cubicBezTo>
                    <a:pt x="1827" y="1942"/>
                    <a:pt x="1827" y="1942"/>
                    <a:pt x="1827" y="1942"/>
                  </a:cubicBezTo>
                  <a:cubicBezTo>
                    <a:pt x="1803" y="2052"/>
                    <a:pt x="1803" y="2052"/>
                    <a:pt x="1803" y="2052"/>
                  </a:cubicBezTo>
                  <a:cubicBezTo>
                    <a:pt x="1799" y="2074"/>
                    <a:pt x="1796" y="2088"/>
                    <a:pt x="1828" y="2088"/>
                  </a:cubicBezTo>
                  <a:cubicBezTo>
                    <a:pt x="1838" y="2088"/>
                    <a:pt x="1844" y="2087"/>
                    <a:pt x="1852" y="2086"/>
                  </a:cubicBezTo>
                  <a:lnTo>
                    <a:pt x="1842" y="2133"/>
                  </a:lnTo>
                  <a:close/>
                  <a:moveTo>
                    <a:pt x="1954" y="1790"/>
                  </a:moveTo>
                  <a:cubicBezTo>
                    <a:pt x="2025" y="1790"/>
                    <a:pt x="2025" y="1790"/>
                    <a:pt x="2025" y="1790"/>
                  </a:cubicBezTo>
                  <a:cubicBezTo>
                    <a:pt x="1996" y="1927"/>
                    <a:pt x="1996" y="1927"/>
                    <a:pt x="1996" y="1927"/>
                  </a:cubicBezTo>
                  <a:cubicBezTo>
                    <a:pt x="2007" y="1915"/>
                    <a:pt x="2030" y="1890"/>
                    <a:pt x="2074" y="1890"/>
                  </a:cubicBezTo>
                  <a:cubicBezTo>
                    <a:pt x="2110" y="1890"/>
                    <a:pt x="2129" y="1908"/>
                    <a:pt x="2137" y="1923"/>
                  </a:cubicBezTo>
                  <a:cubicBezTo>
                    <a:pt x="2143" y="1935"/>
                    <a:pt x="2146" y="1957"/>
                    <a:pt x="2139" y="1989"/>
                  </a:cubicBezTo>
                  <a:cubicBezTo>
                    <a:pt x="2108" y="2136"/>
                    <a:pt x="2108" y="2136"/>
                    <a:pt x="2108" y="2136"/>
                  </a:cubicBezTo>
                  <a:cubicBezTo>
                    <a:pt x="2037" y="2136"/>
                    <a:pt x="2037" y="2136"/>
                    <a:pt x="2037" y="2136"/>
                  </a:cubicBezTo>
                  <a:cubicBezTo>
                    <a:pt x="2068" y="1991"/>
                    <a:pt x="2068" y="1991"/>
                    <a:pt x="2068" y="1991"/>
                  </a:cubicBezTo>
                  <a:cubicBezTo>
                    <a:pt x="2071" y="1977"/>
                    <a:pt x="2079" y="1938"/>
                    <a:pt x="2040" y="1938"/>
                  </a:cubicBezTo>
                  <a:cubicBezTo>
                    <a:pt x="2019" y="1938"/>
                    <a:pt x="1991" y="1950"/>
                    <a:pt x="1983" y="1988"/>
                  </a:cubicBezTo>
                  <a:cubicBezTo>
                    <a:pt x="1952" y="2136"/>
                    <a:pt x="1952" y="2136"/>
                    <a:pt x="1952" y="2136"/>
                  </a:cubicBezTo>
                  <a:cubicBezTo>
                    <a:pt x="1881" y="2136"/>
                    <a:pt x="1881" y="2136"/>
                    <a:pt x="1881" y="2136"/>
                  </a:cubicBezTo>
                  <a:lnTo>
                    <a:pt x="1954" y="1790"/>
                  </a:lnTo>
                  <a:close/>
                  <a:moveTo>
                    <a:pt x="2195" y="1953"/>
                  </a:moveTo>
                  <a:cubicBezTo>
                    <a:pt x="2197" y="1942"/>
                    <a:pt x="2203" y="1906"/>
                    <a:pt x="2205" y="1893"/>
                  </a:cubicBezTo>
                  <a:cubicBezTo>
                    <a:pt x="2271" y="1893"/>
                    <a:pt x="2271" y="1893"/>
                    <a:pt x="2271" y="1893"/>
                  </a:cubicBezTo>
                  <a:cubicBezTo>
                    <a:pt x="2263" y="1939"/>
                    <a:pt x="2263" y="1939"/>
                    <a:pt x="2263" y="1939"/>
                  </a:cubicBezTo>
                  <a:cubicBezTo>
                    <a:pt x="2276" y="1919"/>
                    <a:pt x="2298" y="1889"/>
                    <a:pt x="2356" y="1892"/>
                  </a:cubicBezTo>
                  <a:cubicBezTo>
                    <a:pt x="2342" y="1956"/>
                    <a:pt x="2342" y="1956"/>
                    <a:pt x="2342" y="1956"/>
                  </a:cubicBezTo>
                  <a:cubicBezTo>
                    <a:pt x="2271" y="1949"/>
                    <a:pt x="2259" y="1986"/>
                    <a:pt x="2253" y="2017"/>
                  </a:cubicBezTo>
                  <a:cubicBezTo>
                    <a:pt x="2227" y="2136"/>
                    <a:pt x="2227" y="2136"/>
                    <a:pt x="2227" y="2136"/>
                  </a:cubicBezTo>
                  <a:cubicBezTo>
                    <a:pt x="2156" y="2136"/>
                    <a:pt x="2156" y="2136"/>
                    <a:pt x="2156" y="2136"/>
                  </a:cubicBezTo>
                  <a:lnTo>
                    <a:pt x="2195" y="1953"/>
                  </a:lnTo>
                  <a:close/>
                  <a:moveTo>
                    <a:pt x="2503" y="1888"/>
                  </a:moveTo>
                  <a:cubicBezTo>
                    <a:pt x="2591" y="1888"/>
                    <a:pt x="2617" y="1948"/>
                    <a:pt x="2602" y="2015"/>
                  </a:cubicBezTo>
                  <a:cubicBezTo>
                    <a:pt x="2587" y="2083"/>
                    <a:pt x="2535" y="2145"/>
                    <a:pt x="2447" y="2145"/>
                  </a:cubicBezTo>
                  <a:cubicBezTo>
                    <a:pt x="2378" y="2145"/>
                    <a:pt x="2332" y="2102"/>
                    <a:pt x="2350" y="2017"/>
                  </a:cubicBezTo>
                  <a:cubicBezTo>
                    <a:pt x="2362" y="1959"/>
                    <a:pt x="2408" y="1888"/>
                    <a:pt x="2503" y="1888"/>
                  </a:cubicBezTo>
                  <a:moveTo>
                    <a:pt x="2460" y="2095"/>
                  </a:moveTo>
                  <a:cubicBezTo>
                    <a:pt x="2491" y="2095"/>
                    <a:pt x="2516" y="2077"/>
                    <a:pt x="2530" y="2012"/>
                  </a:cubicBezTo>
                  <a:cubicBezTo>
                    <a:pt x="2537" y="1980"/>
                    <a:pt x="2540" y="1935"/>
                    <a:pt x="2493" y="1935"/>
                  </a:cubicBezTo>
                  <a:cubicBezTo>
                    <a:pt x="2441" y="1935"/>
                    <a:pt x="2427" y="1995"/>
                    <a:pt x="2423" y="2018"/>
                  </a:cubicBezTo>
                  <a:cubicBezTo>
                    <a:pt x="2411" y="2072"/>
                    <a:pt x="2425" y="2095"/>
                    <a:pt x="2460" y="2095"/>
                  </a:cubicBezTo>
                  <a:moveTo>
                    <a:pt x="2743" y="1894"/>
                  </a:moveTo>
                  <a:cubicBezTo>
                    <a:pt x="2713" y="2038"/>
                    <a:pt x="2713" y="2038"/>
                    <a:pt x="2713" y="2038"/>
                  </a:cubicBezTo>
                  <a:cubicBezTo>
                    <a:pt x="2708" y="2060"/>
                    <a:pt x="2701" y="2092"/>
                    <a:pt x="2740" y="2092"/>
                  </a:cubicBezTo>
                  <a:cubicBezTo>
                    <a:pt x="2785" y="2092"/>
                    <a:pt x="2792" y="2058"/>
                    <a:pt x="2801" y="2016"/>
                  </a:cubicBezTo>
                  <a:cubicBezTo>
                    <a:pt x="2827" y="1894"/>
                    <a:pt x="2827" y="1894"/>
                    <a:pt x="2827" y="1894"/>
                  </a:cubicBezTo>
                  <a:cubicBezTo>
                    <a:pt x="2900" y="1894"/>
                    <a:pt x="2900" y="1894"/>
                    <a:pt x="2900" y="1894"/>
                  </a:cubicBezTo>
                  <a:cubicBezTo>
                    <a:pt x="2867" y="2053"/>
                    <a:pt x="2867" y="2053"/>
                    <a:pt x="2867" y="2053"/>
                  </a:cubicBezTo>
                  <a:cubicBezTo>
                    <a:pt x="2856" y="2106"/>
                    <a:pt x="2855" y="2112"/>
                    <a:pt x="2854" y="2118"/>
                  </a:cubicBezTo>
                  <a:cubicBezTo>
                    <a:pt x="2853" y="2125"/>
                    <a:pt x="2852" y="2130"/>
                    <a:pt x="2852" y="2136"/>
                  </a:cubicBezTo>
                  <a:cubicBezTo>
                    <a:pt x="2783" y="2136"/>
                    <a:pt x="2783" y="2136"/>
                    <a:pt x="2783" y="2136"/>
                  </a:cubicBezTo>
                  <a:cubicBezTo>
                    <a:pt x="2787" y="2104"/>
                    <a:pt x="2787" y="2104"/>
                    <a:pt x="2787" y="2104"/>
                  </a:cubicBezTo>
                  <a:cubicBezTo>
                    <a:pt x="2778" y="2115"/>
                    <a:pt x="2753" y="2143"/>
                    <a:pt x="2707" y="2143"/>
                  </a:cubicBezTo>
                  <a:cubicBezTo>
                    <a:pt x="2675" y="2143"/>
                    <a:pt x="2651" y="2128"/>
                    <a:pt x="2641" y="2110"/>
                  </a:cubicBezTo>
                  <a:cubicBezTo>
                    <a:pt x="2630" y="2090"/>
                    <a:pt x="2637" y="2056"/>
                    <a:pt x="2639" y="2045"/>
                  </a:cubicBezTo>
                  <a:cubicBezTo>
                    <a:pt x="2671" y="1894"/>
                    <a:pt x="2671" y="1894"/>
                    <a:pt x="2671" y="1894"/>
                  </a:cubicBezTo>
                  <a:lnTo>
                    <a:pt x="2743" y="1894"/>
                  </a:lnTo>
                  <a:close/>
                  <a:moveTo>
                    <a:pt x="3181" y="1895"/>
                  </a:moveTo>
                  <a:cubicBezTo>
                    <a:pt x="3175" y="1914"/>
                    <a:pt x="3170" y="1930"/>
                    <a:pt x="3164" y="1955"/>
                  </a:cubicBezTo>
                  <a:cubicBezTo>
                    <a:pt x="3126" y="2134"/>
                    <a:pt x="3126" y="2134"/>
                    <a:pt x="3126" y="2134"/>
                  </a:cubicBezTo>
                  <a:cubicBezTo>
                    <a:pt x="3108" y="2223"/>
                    <a:pt x="3031" y="2232"/>
                    <a:pt x="2985" y="2232"/>
                  </a:cubicBezTo>
                  <a:cubicBezTo>
                    <a:pt x="2950" y="2232"/>
                    <a:pt x="2883" y="2228"/>
                    <a:pt x="2894" y="2154"/>
                  </a:cubicBezTo>
                  <a:cubicBezTo>
                    <a:pt x="2962" y="2154"/>
                    <a:pt x="2962" y="2154"/>
                    <a:pt x="2962" y="2154"/>
                  </a:cubicBezTo>
                  <a:cubicBezTo>
                    <a:pt x="2962" y="2158"/>
                    <a:pt x="2962" y="2166"/>
                    <a:pt x="2966" y="2174"/>
                  </a:cubicBezTo>
                  <a:cubicBezTo>
                    <a:pt x="2970" y="2181"/>
                    <a:pt x="2979" y="2188"/>
                    <a:pt x="2998" y="2188"/>
                  </a:cubicBezTo>
                  <a:cubicBezTo>
                    <a:pt x="3019" y="2188"/>
                    <a:pt x="3040" y="2178"/>
                    <a:pt x="3049" y="2156"/>
                  </a:cubicBezTo>
                  <a:cubicBezTo>
                    <a:pt x="3054" y="2144"/>
                    <a:pt x="3056" y="2135"/>
                    <a:pt x="3064" y="2099"/>
                  </a:cubicBezTo>
                  <a:cubicBezTo>
                    <a:pt x="3036" y="2128"/>
                    <a:pt x="3009" y="2132"/>
                    <a:pt x="2992" y="2132"/>
                  </a:cubicBezTo>
                  <a:cubicBezTo>
                    <a:pt x="2922" y="2132"/>
                    <a:pt x="2903" y="2071"/>
                    <a:pt x="2915" y="2012"/>
                  </a:cubicBezTo>
                  <a:cubicBezTo>
                    <a:pt x="2928" y="1951"/>
                    <a:pt x="2974" y="1892"/>
                    <a:pt x="3044" y="1892"/>
                  </a:cubicBezTo>
                  <a:cubicBezTo>
                    <a:pt x="3088" y="1892"/>
                    <a:pt x="3099" y="1916"/>
                    <a:pt x="3105" y="1927"/>
                  </a:cubicBezTo>
                  <a:cubicBezTo>
                    <a:pt x="3114" y="1895"/>
                    <a:pt x="3114" y="1895"/>
                    <a:pt x="3114" y="1895"/>
                  </a:cubicBezTo>
                  <a:lnTo>
                    <a:pt x="3181" y="1895"/>
                  </a:lnTo>
                  <a:close/>
                  <a:moveTo>
                    <a:pt x="3019" y="2083"/>
                  </a:moveTo>
                  <a:cubicBezTo>
                    <a:pt x="3069" y="2083"/>
                    <a:pt x="3081" y="2025"/>
                    <a:pt x="3083" y="2014"/>
                  </a:cubicBezTo>
                  <a:cubicBezTo>
                    <a:pt x="3089" y="1986"/>
                    <a:pt x="3094" y="1940"/>
                    <a:pt x="3051" y="1940"/>
                  </a:cubicBezTo>
                  <a:cubicBezTo>
                    <a:pt x="3024" y="1940"/>
                    <a:pt x="2997" y="1960"/>
                    <a:pt x="2986" y="2012"/>
                  </a:cubicBezTo>
                  <a:cubicBezTo>
                    <a:pt x="2984" y="2025"/>
                    <a:pt x="2971" y="2083"/>
                    <a:pt x="3019" y="2083"/>
                  </a:cubicBezTo>
                  <a:moveTo>
                    <a:pt x="3257" y="1790"/>
                  </a:moveTo>
                  <a:cubicBezTo>
                    <a:pt x="3327" y="1790"/>
                    <a:pt x="3327" y="1790"/>
                    <a:pt x="3327" y="1790"/>
                  </a:cubicBezTo>
                  <a:cubicBezTo>
                    <a:pt x="3298" y="1927"/>
                    <a:pt x="3298" y="1927"/>
                    <a:pt x="3298" y="1927"/>
                  </a:cubicBezTo>
                  <a:cubicBezTo>
                    <a:pt x="3309" y="1915"/>
                    <a:pt x="3332" y="1890"/>
                    <a:pt x="3376" y="1890"/>
                  </a:cubicBezTo>
                  <a:cubicBezTo>
                    <a:pt x="3412" y="1890"/>
                    <a:pt x="3431" y="1908"/>
                    <a:pt x="3440" y="1923"/>
                  </a:cubicBezTo>
                  <a:cubicBezTo>
                    <a:pt x="3446" y="1935"/>
                    <a:pt x="3448" y="1957"/>
                    <a:pt x="3441" y="1989"/>
                  </a:cubicBezTo>
                  <a:cubicBezTo>
                    <a:pt x="3410" y="2136"/>
                    <a:pt x="3410" y="2136"/>
                    <a:pt x="3410" y="2136"/>
                  </a:cubicBezTo>
                  <a:cubicBezTo>
                    <a:pt x="3340" y="2136"/>
                    <a:pt x="3340" y="2136"/>
                    <a:pt x="3340" y="2136"/>
                  </a:cubicBezTo>
                  <a:cubicBezTo>
                    <a:pt x="3370" y="1991"/>
                    <a:pt x="3370" y="1991"/>
                    <a:pt x="3370" y="1991"/>
                  </a:cubicBezTo>
                  <a:cubicBezTo>
                    <a:pt x="3373" y="1977"/>
                    <a:pt x="3382" y="1938"/>
                    <a:pt x="3342" y="1938"/>
                  </a:cubicBezTo>
                  <a:cubicBezTo>
                    <a:pt x="3322" y="1938"/>
                    <a:pt x="3293" y="1950"/>
                    <a:pt x="3286" y="1988"/>
                  </a:cubicBezTo>
                  <a:cubicBezTo>
                    <a:pt x="3255" y="2136"/>
                    <a:pt x="3255" y="2136"/>
                    <a:pt x="3255" y="2136"/>
                  </a:cubicBezTo>
                  <a:cubicBezTo>
                    <a:pt x="3183" y="2136"/>
                    <a:pt x="3183" y="2136"/>
                    <a:pt x="3183" y="2136"/>
                  </a:cubicBezTo>
                  <a:lnTo>
                    <a:pt x="3257" y="1790"/>
                  </a:lnTo>
                  <a:close/>
                  <a:moveTo>
                    <a:pt x="158" y="1980"/>
                  </a:moveTo>
                  <a:cubicBezTo>
                    <a:pt x="159" y="1971"/>
                    <a:pt x="164" y="1935"/>
                    <a:pt x="137" y="1935"/>
                  </a:cubicBezTo>
                  <a:cubicBezTo>
                    <a:pt x="103" y="1935"/>
                    <a:pt x="89" y="1986"/>
                    <a:pt x="83" y="2012"/>
                  </a:cubicBezTo>
                  <a:cubicBezTo>
                    <a:pt x="80" y="2026"/>
                    <a:pt x="72" y="2069"/>
                    <a:pt x="85" y="2087"/>
                  </a:cubicBezTo>
                  <a:cubicBezTo>
                    <a:pt x="90" y="2094"/>
                    <a:pt x="97" y="2095"/>
                    <a:pt x="102" y="2095"/>
                  </a:cubicBezTo>
                  <a:cubicBezTo>
                    <a:pt x="109" y="2095"/>
                    <a:pt x="133" y="2092"/>
                    <a:pt x="145" y="2048"/>
                  </a:cubicBezTo>
                  <a:cubicBezTo>
                    <a:pt x="215" y="2048"/>
                    <a:pt x="215" y="2048"/>
                    <a:pt x="215" y="2048"/>
                  </a:cubicBezTo>
                  <a:cubicBezTo>
                    <a:pt x="210" y="2067"/>
                    <a:pt x="201" y="2097"/>
                    <a:pt x="168" y="2120"/>
                  </a:cubicBezTo>
                  <a:cubicBezTo>
                    <a:pt x="148" y="2135"/>
                    <a:pt x="124" y="2143"/>
                    <a:pt x="94" y="2143"/>
                  </a:cubicBezTo>
                  <a:cubicBezTo>
                    <a:pt x="62" y="2143"/>
                    <a:pt x="35" y="2135"/>
                    <a:pt x="18" y="2110"/>
                  </a:cubicBezTo>
                  <a:cubicBezTo>
                    <a:pt x="2" y="2086"/>
                    <a:pt x="0" y="2053"/>
                    <a:pt x="8" y="2015"/>
                  </a:cubicBezTo>
                  <a:cubicBezTo>
                    <a:pt x="32" y="1904"/>
                    <a:pt x="116" y="1889"/>
                    <a:pt x="148" y="1889"/>
                  </a:cubicBezTo>
                  <a:cubicBezTo>
                    <a:pt x="193" y="1889"/>
                    <a:pt x="241" y="1914"/>
                    <a:pt x="228" y="1980"/>
                  </a:cubicBezTo>
                  <a:lnTo>
                    <a:pt x="158" y="1980"/>
                  </a:lnTo>
                  <a:close/>
                  <a:moveTo>
                    <a:pt x="3764" y="1980"/>
                  </a:moveTo>
                  <a:cubicBezTo>
                    <a:pt x="3765" y="1971"/>
                    <a:pt x="3770" y="1935"/>
                    <a:pt x="3742" y="1935"/>
                  </a:cubicBezTo>
                  <a:cubicBezTo>
                    <a:pt x="3709" y="1935"/>
                    <a:pt x="3694" y="1986"/>
                    <a:pt x="3688" y="2012"/>
                  </a:cubicBezTo>
                  <a:cubicBezTo>
                    <a:pt x="3685" y="2026"/>
                    <a:pt x="3678" y="2069"/>
                    <a:pt x="3691" y="2087"/>
                  </a:cubicBezTo>
                  <a:cubicBezTo>
                    <a:pt x="3695" y="2094"/>
                    <a:pt x="3703" y="2095"/>
                    <a:pt x="3708" y="2095"/>
                  </a:cubicBezTo>
                  <a:cubicBezTo>
                    <a:pt x="3715" y="2095"/>
                    <a:pt x="3738" y="2092"/>
                    <a:pt x="3751" y="2048"/>
                  </a:cubicBezTo>
                  <a:cubicBezTo>
                    <a:pt x="3820" y="2048"/>
                    <a:pt x="3820" y="2048"/>
                    <a:pt x="3820" y="2048"/>
                  </a:cubicBezTo>
                  <a:cubicBezTo>
                    <a:pt x="3816" y="2067"/>
                    <a:pt x="3807" y="2097"/>
                    <a:pt x="3774" y="2120"/>
                  </a:cubicBezTo>
                  <a:cubicBezTo>
                    <a:pt x="3754" y="2135"/>
                    <a:pt x="3730" y="2143"/>
                    <a:pt x="3700" y="2143"/>
                  </a:cubicBezTo>
                  <a:cubicBezTo>
                    <a:pt x="3668" y="2143"/>
                    <a:pt x="3641" y="2135"/>
                    <a:pt x="3624" y="2110"/>
                  </a:cubicBezTo>
                  <a:cubicBezTo>
                    <a:pt x="3608" y="2086"/>
                    <a:pt x="3606" y="2053"/>
                    <a:pt x="3614" y="2015"/>
                  </a:cubicBezTo>
                  <a:cubicBezTo>
                    <a:pt x="3638" y="1904"/>
                    <a:pt x="3722" y="1889"/>
                    <a:pt x="3754" y="1889"/>
                  </a:cubicBezTo>
                  <a:cubicBezTo>
                    <a:pt x="3799" y="1889"/>
                    <a:pt x="3847" y="1914"/>
                    <a:pt x="3834" y="1980"/>
                  </a:cubicBezTo>
                  <a:lnTo>
                    <a:pt x="3764" y="1980"/>
                  </a:lnTo>
                  <a:close/>
                  <a:moveTo>
                    <a:pt x="4010" y="1888"/>
                  </a:moveTo>
                  <a:cubicBezTo>
                    <a:pt x="4098" y="1888"/>
                    <a:pt x="4123" y="1948"/>
                    <a:pt x="4109" y="2015"/>
                  </a:cubicBezTo>
                  <a:cubicBezTo>
                    <a:pt x="4094" y="2083"/>
                    <a:pt x="4042" y="2145"/>
                    <a:pt x="3954" y="2145"/>
                  </a:cubicBezTo>
                  <a:cubicBezTo>
                    <a:pt x="3884" y="2145"/>
                    <a:pt x="3839" y="2102"/>
                    <a:pt x="3857" y="2017"/>
                  </a:cubicBezTo>
                  <a:cubicBezTo>
                    <a:pt x="3870" y="1959"/>
                    <a:pt x="3914" y="1888"/>
                    <a:pt x="4010" y="1888"/>
                  </a:cubicBezTo>
                  <a:moveTo>
                    <a:pt x="3967" y="2095"/>
                  </a:moveTo>
                  <a:cubicBezTo>
                    <a:pt x="3998" y="2095"/>
                    <a:pt x="4023" y="2077"/>
                    <a:pt x="4037" y="2012"/>
                  </a:cubicBezTo>
                  <a:cubicBezTo>
                    <a:pt x="4044" y="1980"/>
                    <a:pt x="4047" y="1935"/>
                    <a:pt x="4000" y="1935"/>
                  </a:cubicBezTo>
                  <a:cubicBezTo>
                    <a:pt x="3948" y="1935"/>
                    <a:pt x="3935" y="1995"/>
                    <a:pt x="3930" y="2018"/>
                  </a:cubicBezTo>
                  <a:cubicBezTo>
                    <a:pt x="3918" y="2072"/>
                    <a:pt x="3932" y="2095"/>
                    <a:pt x="3967" y="2095"/>
                  </a:cubicBezTo>
                  <a:moveTo>
                    <a:pt x="4173" y="1939"/>
                  </a:moveTo>
                  <a:cubicBezTo>
                    <a:pt x="4176" y="1924"/>
                    <a:pt x="4178" y="1909"/>
                    <a:pt x="4180" y="1894"/>
                  </a:cubicBezTo>
                  <a:cubicBezTo>
                    <a:pt x="4248" y="1894"/>
                    <a:pt x="4248" y="1894"/>
                    <a:pt x="4248" y="1894"/>
                  </a:cubicBezTo>
                  <a:cubicBezTo>
                    <a:pt x="4245" y="1925"/>
                    <a:pt x="4245" y="1925"/>
                    <a:pt x="4245" y="1925"/>
                  </a:cubicBezTo>
                  <a:cubicBezTo>
                    <a:pt x="4254" y="1915"/>
                    <a:pt x="4279" y="1889"/>
                    <a:pt x="4327" y="1889"/>
                  </a:cubicBezTo>
                  <a:cubicBezTo>
                    <a:pt x="4383" y="1889"/>
                    <a:pt x="4392" y="1923"/>
                    <a:pt x="4394" y="1934"/>
                  </a:cubicBezTo>
                  <a:cubicBezTo>
                    <a:pt x="4423" y="1895"/>
                    <a:pt x="4456" y="1889"/>
                    <a:pt x="4481" y="1889"/>
                  </a:cubicBezTo>
                  <a:cubicBezTo>
                    <a:pt x="4530" y="1889"/>
                    <a:pt x="4544" y="1918"/>
                    <a:pt x="4547" y="1928"/>
                  </a:cubicBezTo>
                  <a:cubicBezTo>
                    <a:pt x="4555" y="1949"/>
                    <a:pt x="4548" y="1978"/>
                    <a:pt x="4544" y="1999"/>
                  </a:cubicBezTo>
                  <a:cubicBezTo>
                    <a:pt x="4515" y="2136"/>
                    <a:pt x="4515" y="2136"/>
                    <a:pt x="4515" y="2136"/>
                  </a:cubicBezTo>
                  <a:cubicBezTo>
                    <a:pt x="4443" y="2136"/>
                    <a:pt x="4443" y="2136"/>
                    <a:pt x="4443" y="2136"/>
                  </a:cubicBezTo>
                  <a:cubicBezTo>
                    <a:pt x="4473" y="1994"/>
                    <a:pt x="4473" y="1994"/>
                    <a:pt x="4473" y="1994"/>
                  </a:cubicBezTo>
                  <a:cubicBezTo>
                    <a:pt x="4479" y="1968"/>
                    <a:pt x="4481" y="1939"/>
                    <a:pt x="4444" y="1939"/>
                  </a:cubicBezTo>
                  <a:cubicBezTo>
                    <a:pt x="4401" y="1939"/>
                    <a:pt x="4392" y="1979"/>
                    <a:pt x="4385" y="2015"/>
                  </a:cubicBezTo>
                  <a:cubicBezTo>
                    <a:pt x="4358" y="2136"/>
                    <a:pt x="4358" y="2136"/>
                    <a:pt x="4358" y="2136"/>
                  </a:cubicBezTo>
                  <a:cubicBezTo>
                    <a:pt x="4286" y="2136"/>
                    <a:pt x="4286" y="2136"/>
                    <a:pt x="4286" y="2136"/>
                  </a:cubicBezTo>
                  <a:cubicBezTo>
                    <a:pt x="4318" y="1992"/>
                    <a:pt x="4318" y="1992"/>
                    <a:pt x="4318" y="1992"/>
                  </a:cubicBezTo>
                  <a:cubicBezTo>
                    <a:pt x="4321" y="1974"/>
                    <a:pt x="4328" y="1939"/>
                    <a:pt x="4289" y="1939"/>
                  </a:cubicBezTo>
                  <a:cubicBezTo>
                    <a:pt x="4244" y="1939"/>
                    <a:pt x="4236" y="1977"/>
                    <a:pt x="4232" y="1994"/>
                  </a:cubicBezTo>
                  <a:cubicBezTo>
                    <a:pt x="4202" y="2136"/>
                    <a:pt x="4202" y="2136"/>
                    <a:pt x="4202" y="2136"/>
                  </a:cubicBezTo>
                  <a:cubicBezTo>
                    <a:pt x="4131" y="2136"/>
                    <a:pt x="4131" y="2136"/>
                    <a:pt x="4131" y="2136"/>
                  </a:cubicBezTo>
                  <a:lnTo>
                    <a:pt x="4173" y="1939"/>
                  </a:lnTo>
                  <a:close/>
                  <a:moveTo>
                    <a:pt x="4694" y="1894"/>
                  </a:moveTo>
                  <a:cubicBezTo>
                    <a:pt x="4689" y="1928"/>
                    <a:pt x="4689" y="1928"/>
                    <a:pt x="4689" y="1928"/>
                  </a:cubicBezTo>
                  <a:cubicBezTo>
                    <a:pt x="4719" y="1889"/>
                    <a:pt x="4759" y="1889"/>
                    <a:pt x="4771" y="1889"/>
                  </a:cubicBezTo>
                  <a:cubicBezTo>
                    <a:pt x="4834" y="1889"/>
                    <a:pt x="4862" y="1936"/>
                    <a:pt x="4846" y="2010"/>
                  </a:cubicBezTo>
                  <a:cubicBezTo>
                    <a:pt x="4832" y="2079"/>
                    <a:pt x="4783" y="2140"/>
                    <a:pt x="4713" y="2140"/>
                  </a:cubicBezTo>
                  <a:cubicBezTo>
                    <a:pt x="4669" y="2140"/>
                    <a:pt x="4656" y="2117"/>
                    <a:pt x="4652" y="2109"/>
                  </a:cubicBezTo>
                  <a:cubicBezTo>
                    <a:pt x="4626" y="2229"/>
                    <a:pt x="4626" y="2229"/>
                    <a:pt x="4626" y="2229"/>
                  </a:cubicBezTo>
                  <a:cubicBezTo>
                    <a:pt x="4554" y="2229"/>
                    <a:pt x="4554" y="2229"/>
                    <a:pt x="4554" y="2229"/>
                  </a:cubicBezTo>
                  <a:cubicBezTo>
                    <a:pt x="4625" y="1894"/>
                    <a:pt x="4625" y="1894"/>
                    <a:pt x="4625" y="1894"/>
                  </a:cubicBezTo>
                  <a:lnTo>
                    <a:pt x="4694" y="1894"/>
                  </a:lnTo>
                  <a:close/>
                  <a:moveTo>
                    <a:pt x="4774" y="2013"/>
                  </a:moveTo>
                  <a:cubicBezTo>
                    <a:pt x="4780" y="1984"/>
                    <a:pt x="4783" y="1935"/>
                    <a:pt x="4741" y="1935"/>
                  </a:cubicBezTo>
                  <a:cubicBezTo>
                    <a:pt x="4718" y="1935"/>
                    <a:pt x="4682" y="1952"/>
                    <a:pt x="4668" y="2017"/>
                  </a:cubicBezTo>
                  <a:cubicBezTo>
                    <a:pt x="4665" y="2031"/>
                    <a:pt x="4652" y="2093"/>
                    <a:pt x="4705" y="2093"/>
                  </a:cubicBezTo>
                  <a:cubicBezTo>
                    <a:pt x="4738" y="2093"/>
                    <a:pt x="4763" y="2061"/>
                    <a:pt x="4774" y="2013"/>
                  </a:cubicBezTo>
                  <a:moveTo>
                    <a:pt x="4936" y="1789"/>
                  </a:moveTo>
                  <a:cubicBezTo>
                    <a:pt x="5007" y="1789"/>
                    <a:pt x="5007" y="1789"/>
                    <a:pt x="5007" y="1789"/>
                  </a:cubicBezTo>
                  <a:cubicBezTo>
                    <a:pt x="4933" y="2136"/>
                    <a:pt x="4933" y="2136"/>
                    <a:pt x="4933" y="2136"/>
                  </a:cubicBezTo>
                  <a:cubicBezTo>
                    <a:pt x="4862" y="2136"/>
                    <a:pt x="4862" y="2136"/>
                    <a:pt x="4862" y="2136"/>
                  </a:cubicBezTo>
                  <a:lnTo>
                    <a:pt x="4936" y="1789"/>
                  </a:lnTo>
                  <a:close/>
                  <a:moveTo>
                    <a:pt x="5068" y="2033"/>
                  </a:moveTo>
                  <a:cubicBezTo>
                    <a:pt x="5064" y="2049"/>
                    <a:pt x="5054" y="2098"/>
                    <a:pt x="5104" y="2098"/>
                  </a:cubicBezTo>
                  <a:cubicBezTo>
                    <a:pt x="5121" y="2098"/>
                    <a:pt x="5140" y="2091"/>
                    <a:pt x="5153" y="2064"/>
                  </a:cubicBezTo>
                  <a:cubicBezTo>
                    <a:pt x="5218" y="2064"/>
                    <a:pt x="5218" y="2064"/>
                    <a:pt x="5218" y="2064"/>
                  </a:cubicBezTo>
                  <a:cubicBezTo>
                    <a:pt x="5214" y="2076"/>
                    <a:pt x="5208" y="2097"/>
                    <a:pt x="5184" y="2117"/>
                  </a:cubicBezTo>
                  <a:cubicBezTo>
                    <a:pt x="5162" y="2136"/>
                    <a:pt x="5128" y="2145"/>
                    <a:pt x="5092" y="2145"/>
                  </a:cubicBezTo>
                  <a:cubicBezTo>
                    <a:pt x="5072" y="2145"/>
                    <a:pt x="5033" y="2142"/>
                    <a:pt x="5013" y="2115"/>
                  </a:cubicBezTo>
                  <a:cubicBezTo>
                    <a:pt x="4996" y="2092"/>
                    <a:pt x="4994" y="2060"/>
                    <a:pt x="5002" y="2021"/>
                  </a:cubicBezTo>
                  <a:cubicBezTo>
                    <a:pt x="5011" y="1981"/>
                    <a:pt x="5030" y="1934"/>
                    <a:pt x="5077" y="1906"/>
                  </a:cubicBezTo>
                  <a:cubicBezTo>
                    <a:pt x="5099" y="1893"/>
                    <a:pt x="5123" y="1886"/>
                    <a:pt x="5150" y="1886"/>
                  </a:cubicBezTo>
                  <a:cubicBezTo>
                    <a:pt x="5184" y="1886"/>
                    <a:pt x="5222" y="1899"/>
                    <a:pt x="5235" y="1944"/>
                  </a:cubicBezTo>
                  <a:cubicBezTo>
                    <a:pt x="5244" y="1977"/>
                    <a:pt x="5236" y="2013"/>
                    <a:pt x="5231" y="2033"/>
                  </a:cubicBezTo>
                  <a:lnTo>
                    <a:pt x="5068" y="2033"/>
                  </a:lnTo>
                  <a:close/>
                  <a:moveTo>
                    <a:pt x="5167" y="1988"/>
                  </a:moveTo>
                  <a:cubicBezTo>
                    <a:pt x="5170" y="1977"/>
                    <a:pt x="5178" y="1934"/>
                    <a:pt x="5137" y="1934"/>
                  </a:cubicBezTo>
                  <a:cubicBezTo>
                    <a:pt x="5105" y="1934"/>
                    <a:pt x="5087" y="1960"/>
                    <a:pt x="5080" y="1988"/>
                  </a:cubicBezTo>
                  <a:lnTo>
                    <a:pt x="5167" y="1988"/>
                  </a:lnTo>
                  <a:close/>
                  <a:moveTo>
                    <a:pt x="5353" y="1894"/>
                  </a:moveTo>
                  <a:cubicBezTo>
                    <a:pt x="5382" y="1973"/>
                    <a:pt x="5382" y="1973"/>
                    <a:pt x="5382" y="1973"/>
                  </a:cubicBezTo>
                  <a:cubicBezTo>
                    <a:pt x="5447" y="1894"/>
                    <a:pt x="5447" y="1894"/>
                    <a:pt x="5447" y="1894"/>
                  </a:cubicBezTo>
                  <a:cubicBezTo>
                    <a:pt x="5520" y="1894"/>
                    <a:pt x="5520" y="1894"/>
                    <a:pt x="5520" y="1894"/>
                  </a:cubicBezTo>
                  <a:cubicBezTo>
                    <a:pt x="5417" y="2012"/>
                    <a:pt x="5417" y="2012"/>
                    <a:pt x="5417" y="2012"/>
                  </a:cubicBezTo>
                  <a:cubicBezTo>
                    <a:pt x="5471" y="2136"/>
                    <a:pt x="5471" y="2136"/>
                    <a:pt x="5471" y="2136"/>
                  </a:cubicBezTo>
                  <a:cubicBezTo>
                    <a:pt x="5388" y="2136"/>
                    <a:pt x="5388" y="2136"/>
                    <a:pt x="5388" y="2136"/>
                  </a:cubicBezTo>
                  <a:cubicBezTo>
                    <a:pt x="5357" y="2047"/>
                    <a:pt x="5357" y="2047"/>
                    <a:pt x="5357" y="2047"/>
                  </a:cubicBezTo>
                  <a:cubicBezTo>
                    <a:pt x="5289" y="2136"/>
                    <a:pt x="5289" y="2136"/>
                    <a:pt x="5289" y="2136"/>
                  </a:cubicBezTo>
                  <a:cubicBezTo>
                    <a:pt x="5214" y="2136"/>
                    <a:pt x="5214" y="2136"/>
                    <a:pt x="5214" y="2136"/>
                  </a:cubicBezTo>
                  <a:cubicBezTo>
                    <a:pt x="5323" y="2006"/>
                    <a:pt x="5323" y="2006"/>
                    <a:pt x="5323" y="2006"/>
                  </a:cubicBezTo>
                  <a:cubicBezTo>
                    <a:pt x="5269" y="1894"/>
                    <a:pt x="5269" y="1894"/>
                    <a:pt x="5269" y="1894"/>
                  </a:cubicBezTo>
                  <a:lnTo>
                    <a:pt x="5353" y="1894"/>
                  </a:lnTo>
                  <a:close/>
                  <a:moveTo>
                    <a:pt x="5553" y="1893"/>
                  </a:moveTo>
                  <a:cubicBezTo>
                    <a:pt x="5625" y="1893"/>
                    <a:pt x="5625" y="1893"/>
                    <a:pt x="5625" y="1893"/>
                  </a:cubicBezTo>
                  <a:cubicBezTo>
                    <a:pt x="5573" y="2136"/>
                    <a:pt x="5573" y="2136"/>
                    <a:pt x="5573" y="2136"/>
                  </a:cubicBezTo>
                  <a:cubicBezTo>
                    <a:pt x="5501" y="2136"/>
                    <a:pt x="5501" y="2136"/>
                    <a:pt x="5501" y="2136"/>
                  </a:cubicBezTo>
                  <a:lnTo>
                    <a:pt x="5553" y="1893"/>
                  </a:lnTo>
                  <a:close/>
                  <a:moveTo>
                    <a:pt x="5573" y="1790"/>
                  </a:moveTo>
                  <a:cubicBezTo>
                    <a:pt x="5648" y="1790"/>
                    <a:pt x="5648" y="1790"/>
                    <a:pt x="5648" y="1790"/>
                  </a:cubicBezTo>
                  <a:cubicBezTo>
                    <a:pt x="5636" y="1851"/>
                    <a:pt x="5636" y="1851"/>
                    <a:pt x="5636" y="1851"/>
                  </a:cubicBezTo>
                  <a:cubicBezTo>
                    <a:pt x="5560" y="1851"/>
                    <a:pt x="5560" y="1851"/>
                    <a:pt x="5560" y="1851"/>
                  </a:cubicBezTo>
                  <a:lnTo>
                    <a:pt x="5573" y="1790"/>
                  </a:lnTo>
                  <a:close/>
                  <a:moveTo>
                    <a:pt x="5775" y="2133"/>
                  </a:moveTo>
                  <a:cubicBezTo>
                    <a:pt x="5752" y="2139"/>
                    <a:pt x="5730" y="2141"/>
                    <a:pt x="5719" y="2141"/>
                  </a:cubicBezTo>
                  <a:cubicBezTo>
                    <a:pt x="5647" y="2141"/>
                    <a:pt x="5657" y="2095"/>
                    <a:pt x="5662" y="2075"/>
                  </a:cubicBezTo>
                  <a:cubicBezTo>
                    <a:pt x="5689" y="1942"/>
                    <a:pt x="5689" y="1942"/>
                    <a:pt x="5689" y="1942"/>
                  </a:cubicBezTo>
                  <a:cubicBezTo>
                    <a:pt x="5643" y="1942"/>
                    <a:pt x="5643" y="1942"/>
                    <a:pt x="5643" y="1942"/>
                  </a:cubicBezTo>
                  <a:cubicBezTo>
                    <a:pt x="5653" y="1895"/>
                    <a:pt x="5653" y="1895"/>
                    <a:pt x="5653" y="1895"/>
                  </a:cubicBezTo>
                  <a:cubicBezTo>
                    <a:pt x="5700" y="1895"/>
                    <a:pt x="5700" y="1895"/>
                    <a:pt x="5700" y="1895"/>
                  </a:cubicBezTo>
                  <a:cubicBezTo>
                    <a:pt x="5710" y="1848"/>
                    <a:pt x="5710" y="1848"/>
                    <a:pt x="5710" y="1848"/>
                  </a:cubicBezTo>
                  <a:cubicBezTo>
                    <a:pt x="5786" y="1822"/>
                    <a:pt x="5786" y="1822"/>
                    <a:pt x="5786" y="1822"/>
                  </a:cubicBezTo>
                  <a:cubicBezTo>
                    <a:pt x="5770" y="1895"/>
                    <a:pt x="5770" y="1895"/>
                    <a:pt x="5770" y="1895"/>
                  </a:cubicBezTo>
                  <a:cubicBezTo>
                    <a:pt x="5828" y="1895"/>
                    <a:pt x="5828" y="1895"/>
                    <a:pt x="5828" y="1895"/>
                  </a:cubicBezTo>
                  <a:cubicBezTo>
                    <a:pt x="5818" y="1942"/>
                    <a:pt x="5818" y="1942"/>
                    <a:pt x="5818" y="1942"/>
                  </a:cubicBezTo>
                  <a:cubicBezTo>
                    <a:pt x="5760" y="1942"/>
                    <a:pt x="5760" y="1942"/>
                    <a:pt x="5760" y="1942"/>
                  </a:cubicBezTo>
                  <a:cubicBezTo>
                    <a:pt x="5736" y="2052"/>
                    <a:pt x="5736" y="2052"/>
                    <a:pt x="5736" y="2052"/>
                  </a:cubicBezTo>
                  <a:cubicBezTo>
                    <a:pt x="5733" y="2074"/>
                    <a:pt x="5729" y="2088"/>
                    <a:pt x="5761" y="2088"/>
                  </a:cubicBezTo>
                  <a:cubicBezTo>
                    <a:pt x="5772" y="2088"/>
                    <a:pt x="5777" y="2087"/>
                    <a:pt x="5786" y="2086"/>
                  </a:cubicBezTo>
                  <a:lnTo>
                    <a:pt x="5775" y="2133"/>
                  </a:lnTo>
                  <a:close/>
                  <a:moveTo>
                    <a:pt x="5921" y="1894"/>
                  </a:moveTo>
                  <a:cubicBezTo>
                    <a:pt x="5939" y="2062"/>
                    <a:pt x="5939" y="2062"/>
                    <a:pt x="5939" y="2062"/>
                  </a:cubicBezTo>
                  <a:cubicBezTo>
                    <a:pt x="6028" y="1894"/>
                    <a:pt x="6028" y="1894"/>
                    <a:pt x="6028" y="1894"/>
                  </a:cubicBezTo>
                  <a:cubicBezTo>
                    <a:pt x="6099" y="1894"/>
                    <a:pt x="6099" y="1894"/>
                    <a:pt x="6099" y="1894"/>
                  </a:cubicBezTo>
                  <a:cubicBezTo>
                    <a:pt x="5957" y="2132"/>
                    <a:pt x="5957" y="2132"/>
                    <a:pt x="5957" y="2132"/>
                  </a:cubicBezTo>
                  <a:cubicBezTo>
                    <a:pt x="5907" y="2229"/>
                    <a:pt x="5907" y="2229"/>
                    <a:pt x="5907" y="2229"/>
                  </a:cubicBezTo>
                  <a:cubicBezTo>
                    <a:pt x="5835" y="2229"/>
                    <a:pt x="5835" y="2229"/>
                    <a:pt x="5835" y="2229"/>
                  </a:cubicBezTo>
                  <a:cubicBezTo>
                    <a:pt x="5886" y="2137"/>
                    <a:pt x="5886" y="2137"/>
                    <a:pt x="5886" y="2137"/>
                  </a:cubicBezTo>
                  <a:cubicBezTo>
                    <a:pt x="5844" y="1894"/>
                    <a:pt x="5844" y="1894"/>
                    <a:pt x="5844" y="1894"/>
                  </a:cubicBezTo>
                  <a:lnTo>
                    <a:pt x="5921" y="189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sp>
          <p:nvSpPr>
            <p:cNvPr id="12" name="Freeform 15"/>
            <p:cNvSpPr>
              <a:spLocks noEditPoints="1"/>
            </p:cNvSpPr>
            <p:nvPr userDrawn="1"/>
          </p:nvSpPr>
          <p:spPr bwMode="auto">
            <a:xfrm>
              <a:off x="-2592388" y="0"/>
              <a:ext cx="2592388" cy="1530350"/>
            </a:xfrm>
            <a:custGeom>
              <a:avLst/>
              <a:gdLst/>
              <a:ahLst/>
              <a:cxnLst>
                <a:cxn ang="0">
                  <a:pos x="176" y="248"/>
                </a:cxn>
                <a:cxn ang="0">
                  <a:pos x="0" y="248"/>
                </a:cxn>
                <a:cxn ang="0">
                  <a:pos x="0" y="0"/>
                </a:cxn>
                <a:cxn ang="0">
                  <a:pos x="176" y="0"/>
                </a:cxn>
                <a:cxn ang="0">
                  <a:pos x="176" y="248"/>
                </a:cxn>
                <a:cxn ang="0">
                  <a:pos x="176" y="716"/>
                </a:cxn>
                <a:cxn ang="0">
                  <a:pos x="0" y="716"/>
                </a:cxn>
                <a:cxn ang="0">
                  <a:pos x="0" y="964"/>
                </a:cxn>
                <a:cxn ang="0">
                  <a:pos x="176" y="964"/>
                </a:cxn>
                <a:cxn ang="0">
                  <a:pos x="176" y="716"/>
                </a:cxn>
                <a:cxn ang="0">
                  <a:pos x="1633" y="0"/>
                </a:cxn>
                <a:cxn ang="0">
                  <a:pos x="1457" y="0"/>
                </a:cxn>
                <a:cxn ang="0">
                  <a:pos x="1457" y="248"/>
                </a:cxn>
                <a:cxn ang="0">
                  <a:pos x="1633" y="248"/>
                </a:cxn>
                <a:cxn ang="0">
                  <a:pos x="1633" y="0"/>
                </a:cxn>
                <a:cxn ang="0">
                  <a:pos x="1633" y="716"/>
                </a:cxn>
                <a:cxn ang="0">
                  <a:pos x="1457" y="716"/>
                </a:cxn>
                <a:cxn ang="0">
                  <a:pos x="1457" y="964"/>
                </a:cxn>
                <a:cxn ang="0">
                  <a:pos x="1633" y="964"/>
                </a:cxn>
                <a:cxn ang="0">
                  <a:pos x="1633" y="716"/>
                </a:cxn>
              </a:cxnLst>
              <a:rect l="0" t="0" r="r" b="b"/>
              <a:pathLst>
                <a:path w="1633" h="964">
                  <a:moveTo>
                    <a:pt x="176" y="248"/>
                  </a:moveTo>
                  <a:lnTo>
                    <a:pt x="0" y="248"/>
                  </a:lnTo>
                  <a:lnTo>
                    <a:pt x="0" y="0"/>
                  </a:lnTo>
                  <a:lnTo>
                    <a:pt x="176" y="0"/>
                  </a:lnTo>
                  <a:lnTo>
                    <a:pt x="176" y="248"/>
                  </a:lnTo>
                  <a:close/>
                  <a:moveTo>
                    <a:pt x="176" y="716"/>
                  </a:moveTo>
                  <a:lnTo>
                    <a:pt x="0" y="716"/>
                  </a:lnTo>
                  <a:lnTo>
                    <a:pt x="0" y="964"/>
                  </a:lnTo>
                  <a:lnTo>
                    <a:pt x="176" y="964"/>
                  </a:lnTo>
                  <a:lnTo>
                    <a:pt x="176" y="716"/>
                  </a:lnTo>
                  <a:close/>
                  <a:moveTo>
                    <a:pt x="1633" y="0"/>
                  </a:moveTo>
                  <a:lnTo>
                    <a:pt x="1457" y="0"/>
                  </a:lnTo>
                  <a:lnTo>
                    <a:pt x="1457" y="248"/>
                  </a:lnTo>
                  <a:lnTo>
                    <a:pt x="1633" y="248"/>
                  </a:lnTo>
                  <a:lnTo>
                    <a:pt x="1633" y="0"/>
                  </a:lnTo>
                  <a:close/>
                  <a:moveTo>
                    <a:pt x="1633" y="716"/>
                  </a:moveTo>
                  <a:lnTo>
                    <a:pt x="1457" y="716"/>
                  </a:lnTo>
                  <a:lnTo>
                    <a:pt x="1457" y="964"/>
                  </a:lnTo>
                  <a:lnTo>
                    <a:pt x="1633" y="964"/>
                  </a:lnTo>
                  <a:lnTo>
                    <a:pt x="1633" y="716"/>
                  </a:ln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grpSp>
    </p:spTree>
    <p:extLst>
      <p:ext uri="{BB962C8B-B14F-4D97-AF65-F5344CB8AC3E}">
        <p14:creationId xmlns:p14="http://schemas.microsoft.com/office/powerpoint/2010/main" val="4008273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Four Text">
    <p:spTree>
      <p:nvGrpSpPr>
        <p:cNvPr id="1" name=""/>
        <p:cNvGrpSpPr/>
        <p:nvPr/>
      </p:nvGrpSpPr>
      <p:grpSpPr>
        <a:xfrm>
          <a:off x="0" y="0"/>
          <a:ext cx="0" cy="0"/>
          <a:chOff x="0" y="0"/>
          <a:chExt cx="0" cy="0"/>
        </a:xfrm>
      </p:grpSpPr>
      <p:sp>
        <p:nvSpPr>
          <p:cNvPr id="6"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10" name="Title 9"/>
          <p:cNvSpPr>
            <a:spLocks noGrp="1"/>
          </p:cNvSpPr>
          <p:nvPr>
            <p:ph type="title"/>
          </p:nvPr>
        </p:nvSpPr>
        <p:spPr bwMode="gray"/>
        <p:txBody>
          <a:bodyPr>
            <a:noAutofit/>
          </a:bodyPr>
          <a:lstStyle/>
          <a:p>
            <a:r>
              <a:rPr lang="en-US" smtClean="0"/>
              <a:t>Click to edit Master title style</a:t>
            </a:r>
            <a:endParaRPr lang="en-GB" dirty="0"/>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14" name="Text Placeholder 13"/>
          <p:cNvSpPr>
            <a:spLocks noGrp="1"/>
          </p:cNvSpPr>
          <p:nvPr>
            <p:ph type="body" sz="quarter" idx="13"/>
          </p:nvPr>
        </p:nvSpPr>
        <p:spPr bwMode="gray">
          <a:xfrm>
            <a:off x="2113085" y="1196975"/>
            <a:ext cx="3323492" cy="2376488"/>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ext Placeholder 15"/>
          <p:cNvSpPr>
            <a:spLocks noGrp="1"/>
          </p:cNvSpPr>
          <p:nvPr>
            <p:ph type="body" sz="quarter" idx="14"/>
          </p:nvPr>
        </p:nvSpPr>
        <p:spPr bwMode="gray">
          <a:xfrm>
            <a:off x="5568462" y="1196975"/>
            <a:ext cx="3323492" cy="2376488"/>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8" name="Text Placeholder 17"/>
          <p:cNvSpPr>
            <a:spLocks noGrp="1"/>
          </p:cNvSpPr>
          <p:nvPr>
            <p:ph type="body" sz="quarter" idx="15"/>
          </p:nvPr>
        </p:nvSpPr>
        <p:spPr bwMode="gray">
          <a:xfrm>
            <a:off x="2113085" y="3716339"/>
            <a:ext cx="3323492" cy="2376487"/>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0" name="Text Placeholder 19"/>
          <p:cNvSpPr>
            <a:spLocks noGrp="1"/>
          </p:cNvSpPr>
          <p:nvPr>
            <p:ph type="body" sz="quarter" idx="16"/>
          </p:nvPr>
        </p:nvSpPr>
        <p:spPr bwMode="gray">
          <a:xfrm>
            <a:off x="5568462" y="3716339"/>
            <a:ext cx="3323492" cy="2376487"/>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12"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1493728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wo Charts One Text">
    <p:spTree>
      <p:nvGrpSpPr>
        <p:cNvPr id="1" name=""/>
        <p:cNvGrpSpPr/>
        <p:nvPr/>
      </p:nvGrpSpPr>
      <p:grpSpPr>
        <a:xfrm>
          <a:off x="0" y="0"/>
          <a:ext cx="0" cy="0"/>
          <a:chOff x="0" y="0"/>
          <a:chExt cx="0" cy="0"/>
        </a:xfrm>
      </p:grpSpPr>
      <p:sp>
        <p:nvSpPr>
          <p:cNvPr id="6"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10" name="Title 9"/>
          <p:cNvSpPr>
            <a:spLocks noGrp="1"/>
          </p:cNvSpPr>
          <p:nvPr>
            <p:ph type="title"/>
          </p:nvPr>
        </p:nvSpPr>
        <p:spPr bwMode="gray"/>
        <p:txBody>
          <a:bodyPr>
            <a:noAutofit/>
          </a:bodyPr>
          <a:lstStyle/>
          <a:p>
            <a:r>
              <a:rPr lang="en-US" smtClean="0"/>
              <a:t>Click to edit Master title style</a:t>
            </a:r>
            <a:endParaRPr lang="en-GB"/>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14" name="Chart Placeholder 13"/>
          <p:cNvSpPr>
            <a:spLocks noGrp="1"/>
          </p:cNvSpPr>
          <p:nvPr>
            <p:ph type="chart" sz="quarter" idx="15"/>
          </p:nvPr>
        </p:nvSpPr>
        <p:spPr bwMode="gray">
          <a:xfrm>
            <a:off x="2113085" y="1196975"/>
            <a:ext cx="3323492" cy="2376488"/>
          </a:xfrm>
        </p:spPr>
        <p:txBody>
          <a:bodyPr anchor="ctr">
            <a:noAutofit/>
          </a:bodyPr>
          <a:lstStyle>
            <a:lvl1pPr algn="ctr">
              <a:defRPr/>
            </a:lvl1pPr>
          </a:lstStyle>
          <a:p>
            <a:r>
              <a:rPr lang="en-US" dirty="0" smtClean="0"/>
              <a:t>Click icon to add chart</a:t>
            </a:r>
            <a:endParaRPr lang="en-GB" dirty="0"/>
          </a:p>
        </p:txBody>
      </p:sp>
      <p:sp>
        <p:nvSpPr>
          <p:cNvPr id="16" name="Chart Placeholder 15"/>
          <p:cNvSpPr>
            <a:spLocks noGrp="1"/>
          </p:cNvSpPr>
          <p:nvPr>
            <p:ph type="chart" sz="quarter" idx="16"/>
          </p:nvPr>
        </p:nvSpPr>
        <p:spPr bwMode="gray">
          <a:xfrm>
            <a:off x="2113085" y="3716339"/>
            <a:ext cx="3323492" cy="2376487"/>
          </a:xfrm>
        </p:spPr>
        <p:txBody>
          <a:bodyPr anchor="ctr">
            <a:noAutofit/>
          </a:bodyPr>
          <a:lstStyle>
            <a:lvl1pPr algn="ctr">
              <a:defRPr/>
            </a:lvl1pPr>
          </a:lstStyle>
          <a:p>
            <a:r>
              <a:rPr lang="en-US" dirty="0" smtClean="0"/>
              <a:t>Click icon to add chart</a:t>
            </a:r>
            <a:endParaRPr lang="en-GB" dirty="0"/>
          </a:p>
        </p:txBody>
      </p:sp>
      <p:sp>
        <p:nvSpPr>
          <p:cNvPr id="18" name="Text Placeholder 17"/>
          <p:cNvSpPr>
            <a:spLocks noGrp="1"/>
          </p:cNvSpPr>
          <p:nvPr>
            <p:ph type="body" sz="quarter" idx="17"/>
          </p:nvPr>
        </p:nvSpPr>
        <p:spPr bwMode="gray">
          <a:xfrm>
            <a:off x="5568462" y="1196975"/>
            <a:ext cx="3323492" cy="4895850"/>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11"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1915600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wo Tables One Text">
    <p:spTree>
      <p:nvGrpSpPr>
        <p:cNvPr id="1" name=""/>
        <p:cNvGrpSpPr/>
        <p:nvPr/>
      </p:nvGrpSpPr>
      <p:grpSpPr>
        <a:xfrm>
          <a:off x="0" y="0"/>
          <a:ext cx="0" cy="0"/>
          <a:chOff x="0" y="0"/>
          <a:chExt cx="0" cy="0"/>
        </a:xfrm>
      </p:grpSpPr>
      <p:sp>
        <p:nvSpPr>
          <p:cNvPr id="6"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10" name="Title 9"/>
          <p:cNvSpPr>
            <a:spLocks noGrp="1"/>
          </p:cNvSpPr>
          <p:nvPr>
            <p:ph type="title"/>
          </p:nvPr>
        </p:nvSpPr>
        <p:spPr bwMode="gray"/>
        <p:txBody>
          <a:bodyPr>
            <a:noAutofit/>
          </a:bodyPr>
          <a:lstStyle/>
          <a:p>
            <a:r>
              <a:rPr lang="en-US" smtClean="0"/>
              <a:t>Click to edit Master title style</a:t>
            </a:r>
            <a:endParaRPr lang="en-GB"/>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13" name="Table Placeholder 12"/>
          <p:cNvSpPr>
            <a:spLocks noGrp="1"/>
          </p:cNvSpPr>
          <p:nvPr>
            <p:ph type="tbl" sz="quarter" idx="14"/>
          </p:nvPr>
        </p:nvSpPr>
        <p:spPr bwMode="gray">
          <a:xfrm>
            <a:off x="2113085" y="1196975"/>
            <a:ext cx="3323492" cy="2376488"/>
          </a:xfrm>
        </p:spPr>
        <p:txBody>
          <a:bodyPr anchor="ctr">
            <a:noAutofit/>
          </a:bodyPr>
          <a:lstStyle>
            <a:lvl1pPr algn="ctr">
              <a:defRPr/>
            </a:lvl1pPr>
          </a:lstStyle>
          <a:p>
            <a:r>
              <a:rPr lang="en-US" dirty="0" smtClean="0"/>
              <a:t>Click icon to add table</a:t>
            </a:r>
            <a:endParaRPr lang="en-GB" dirty="0"/>
          </a:p>
        </p:txBody>
      </p:sp>
      <p:sp>
        <p:nvSpPr>
          <p:cNvPr id="15" name="Table Placeholder 12"/>
          <p:cNvSpPr>
            <a:spLocks noGrp="1"/>
          </p:cNvSpPr>
          <p:nvPr>
            <p:ph type="tbl" sz="quarter" idx="15"/>
          </p:nvPr>
        </p:nvSpPr>
        <p:spPr bwMode="gray">
          <a:xfrm>
            <a:off x="2113085" y="3716338"/>
            <a:ext cx="3323492" cy="2376488"/>
          </a:xfrm>
        </p:spPr>
        <p:txBody>
          <a:bodyPr anchor="ctr">
            <a:noAutofit/>
          </a:bodyPr>
          <a:lstStyle>
            <a:lvl1pPr algn="ctr">
              <a:defRPr/>
            </a:lvl1pPr>
          </a:lstStyle>
          <a:p>
            <a:r>
              <a:rPr lang="en-US" dirty="0" smtClean="0"/>
              <a:t>Click icon to add table</a:t>
            </a:r>
            <a:endParaRPr lang="en-GB" dirty="0"/>
          </a:p>
        </p:txBody>
      </p:sp>
      <p:sp>
        <p:nvSpPr>
          <p:cNvPr id="18" name="Text Placeholder 17"/>
          <p:cNvSpPr>
            <a:spLocks noGrp="1"/>
          </p:cNvSpPr>
          <p:nvPr>
            <p:ph type="body" sz="quarter" idx="16"/>
          </p:nvPr>
        </p:nvSpPr>
        <p:spPr bwMode="gray">
          <a:xfrm>
            <a:off x="5568462" y="1196975"/>
            <a:ext cx="3323492" cy="4895850"/>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11"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3622775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wo Rows Text">
    <p:spTree>
      <p:nvGrpSpPr>
        <p:cNvPr id="1" name=""/>
        <p:cNvGrpSpPr/>
        <p:nvPr/>
      </p:nvGrpSpPr>
      <p:grpSpPr>
        <a:xfrm>
          <a:off x="0" y="0"/>
          <a:ext cx="0" cy="0"/>
          <a:chOff x="0" y="0"/>
          <a:chExt cx="0" cy="0"/>
        </a:xfrm>
      </p:grpSpPr>
      <p:sp>
        <p:nvSpPr>
          <p:cNvPr id="6"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10" name="Title 9"/>
          <p:cNvSpPr>
            <a:spLocks noGrp="1"/>
          </p:cNvSpPr>
          <p:nvPr>
            <p:ph type="title"/>
          </p:nvPr>
        </p:nvSpPr>
        <p:spPr bwMode="gray"/>
        <p:txBody>
          <a:bodyPr>
            <a:noAutofit/>
          </a:bodyPr>
          <a:lstStyle/>
          <a:p>
            <a:r>
              <a:rPr lang="en-US" smtClean="0"/>
              <a:t>Click to edit Master title style</a:t>
            </a:r>
            <a:endParaRPr lang="en-GB"/>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6" name="Text Placeholder 25"/>
          <p:cNvSpPr>
            <a:spLocks noGrp="1"/>
          </p:cNvSpPr>
          <p:nvPr>
            <p:ph type="body" sz="quarter" idx="13"/>
          </p:nvPr>
        </p:nvSpPr>
        <p:spPr bwMode="gray">
          <a:xfrm>
            <a:off x="2113085" y="1196975"/>
            <a:ext cx="6778869" cy="2376488"/>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8" name="Text Placeholder 27"/>
          <p:cNvSpPr>
            <a:spLocks noGrp="1"/>
          </p:cNvSpPr>
          <p:nvPr>
            <p:ph type="body" sz="quarter" idx="14"/>
          </p:nvPr>
        </p:nvSpPr>
        <p:spPr bwMode="gray">
          <a:xfrm>
            <a:off x="2113085" y="3716339"/>
            <a:ext cx="6778869" cy="2376487"/>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8"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9"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10776034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One Chart One Row Text">
    <p:spTree>
      <p:nvGrpSpPr>
        <p:cNvPr id="1" name=""/>
        <p:cNvGrpSpPr/>
        <p:nvPr/>
      </p:nvGrpSpPr>
      <p:grpSpPr>
        <a:xfrm>
          <a:off x="0" y="0"/>
          <a:ext cx="0" cy="0"/>
          <a:chOff x="0" y="0"/>
          <a:chExt cx="0" cy="0"/>
        </a:xfrm>
      </p:grpSpPr>
      <p:sp>
        <p:nvSpPr>
          <p:cNvPr id="6"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10" name="Title 9"/>
          <p:cNvSpPr>
            <a:spLocks noGrp="1"/>
          </p:cNvSpPr>
          <p:nvPr>
            <p:ph type="title"/>
          </p:nvPr>
        </p:nvSpPr>
        <p:spPr bwMode="gray"/>
        <p:txBody>
          <a:bodyPr>
            <a:noAutofit/>
          </a:bodyPr>
          <a:lstStyle/>
          <a:p>
            <a:r>
              <a:rPr lang="en-US" smtClean="0"/>
              <a:t>Click to edit Master title style</a:t>
            </a:r>
            <a:endParaRPr lang="en-GB"/>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8" name="Text Placeholder 27"/>
          <p:cNvSpPr>
            <a:spLocks noGrp="1"/>
          </p:cNvSpPr>
          <p:nvPr>
            <p:ph type="body" sz="quarter" idx="14"/>
          </p:nvPr>
        </p:nvSpPr>
        <p:spPr bwMode="gray">
          <a:xfrm>
            <a:off x="2113085" y="3716339"/>
            <a:ext cx="6778869" cy="2376487"/>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Chart Placeholder 10"/>
          <p:cNvSpPr>
            <a:spLocks noGrp="1"/>
          </p:cNvSpPr>
          <p:nvPr>
            <p:ph type="chart" sz="quarter" idx="15"/>
          </p:nvPr>
        </p:nvSpPr>
        <p:spPr bwMode="gray">
          <a:xfrm>
            <a:off x="2113085" y="1196975"/>
            <a:ext cx="6778869" cy="2376488"/>
          </a:xfrm>
        </p:spPr>
        <p:txBody>
          <a:bodyPr anchor="ctr">
            <a:noAutofit/>
          </a:bodyPr>
          <a:lstStyle>
            <a:lvl1pPr algn="ctr">
              <a:defRPr/>
            </a:lvl1pPr>
          </a:lstStyle>
          <a:p>
            <a:r>
              <a:rPr lang="en-US" dirty="0" smtClean="0"/>
              <a:t>Click icon to add chart</a:t>
            </a:r>
            <a:endParaRPr lang="en-GB" dirty="0"/>
          </a:p>
        </p:txBody>
      </p:sp>
      <p:sp>
        <p:nvSpPr>
          <p:cNvPr id="8"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9"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1791358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16"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5"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6"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1422291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Four Chevrons">
    <p:spTree>
      <p:nvGrpSpPr>
        <p:cNvPr id="1" name=""/>
        <p:cNvGrpSpPr/>
        <p:nvPr/>
      </p:nvGrpSpPr>
      <p:grpSpPr>
        <a:xfrm>
          <a:off x="0" y="0"/>
          <a:ext cx="0" cy="0"/>
          <a:chOff x="0" y="0"/>
          <a:chExt cx="0" cy="0"/>
        </a:xfrm>
      </p:grpSpPr>
      <p:sp>
        <p:nvSpPr>
          <p:cNvPr id="7"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6" name="Title 5"/>
          <p:cNvSpPr>
            <a:spLocks noGrp="1"/>
          </p:cNvSpPr>
          <p:nvPr>
            <p:ph type="title"/>
          </p:nvPr>
        </p:nvSpPr>
        <p:spPr bwMode="gray"/>
        <p:txBody>
          <a:bodyPr>
            <a:noAutofit/>
          </a:bodyPr>
          <a:lstStyle/>
          <a:p>
            <a:r>
              <a:rPr lang="en-US" smtClean="0"/>
              <a:t>Click to edit Master title style</a:t>
            </a:r>
            <a:endParaRPr lang="en-GB"/>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30" name="Text Placeholder 29"/>
          <p:cNvSpPr>
            <a:spLocks noGrp="1"/>
          </p:cNvSpPr>
          <p:nvPr>
            <p:ph type="body" sz="quarter" idx="13"/>
          </p:nvPr>
        </p:nvSpPr>
        <p:spPr bwMode="gray">
          <a:xfrm>
            <a:off x="2113085" y="1916113"/>
            <a:ext cx="1594338" cy="4176712"/>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1" name="Text Placeholder 29"/>
          <p:cNvSpPr>
            <a:spLocks noGrp="1"/>
          </p:cNvSpPr>
          <p:nvPr>
            <p:ph type="body" sz="quarter" idx="14"/>
          </p:nvPr>
        </p:nvSpPr>
        <p:spPr bwMode="gray">
          <a:xfrm>
            <a:off x="3840774" y="1916113"/>
            <a:ext cx="1594338" cy="4176712"/>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2" name="Text Placeholder 29"/>
          <p:cNvSpPr>
            <a:spLocks noGrp="1"/>
          </p:cNvSpPr>
          <p:nvPr>
            <p:ph type="body" sz="quarter" idx="15"/>
          </p:nvPr>
        </p:nvSpPr>
        <p:spPr bwMode="gray">
          <a:xfrm>
            <a:off x="5569928" y="1916113"/>
            <a:ext cx="1594338" cy="4176712"/>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3" name="Text Placeholder 29"/>
          <p:cNvSpPr>
            <a:spLocks noGrp="1"/>
          </p:cNvSpPr>
          <p:nvPr>
            <p:ph type="body" sz="quarter" idx="16"/>
          </p:nvPr>
        </p:nvSpPr>
        <p:spPr bwMode="gray">
          <a:xfrm>
            <a:off x="7297616" y="1916113"/>
            <a:ext cx="1594338" cy="4176712"/>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4"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15"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17" name="Text Placeholder 20"/>
          <p:cNvSpPr>
            <a:spLocks noGrp="1"/>
          </p:cNvSpPr>
          <p:nvPr>
            <p:ph type="body" sz="quarter" idx="27"/>
          </p:nvPr>
        </p:nvSpPr>
        <p:spPr bwMode="gray">
          <a:xfrm>
            <a:off x="3840774" y="1196976"/>
            <a:ext cx="1594338"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18" name="Text Placeholder 20"/>
          <p:cNvSpPr>
            <a:spLocks noGrp="1"/>
          </p:cNvSpPr>
          <p:nvPr>
            <p:ph type="body" sz="quarter" idx="26"/>
          </p:nvPr>
        </p:nvSpPr>
        <p:spPr bwMode="gray">
          <a:xfrm>
            <a:off x="2113086" y="1196976"/>
            <a:ext cx="1594338" cy="576411"/>
          </a:xfrm>
          <a:prstGeom prst="homePlate">
            <a:avLst>
              <a:gd name="adj" fmla="val 34577"/>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0" name="Text Placeholder 20"/>
          <p:cNvSpPr>
            <a:spLocks noGrp="1"/>
          </p:cNvSpPr>
          <p:nvPr>
            <p:ph type="body" sz="quarter" idx="28"/>
          </p:nvPr>
        </p:nvSpPr>
        <p:spPr bwMode="gray">
          <a:xfrm>
            <a:off x="5568462" y="1196976"/>
            <a:ext cx="1594338"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1" name="Text Placeholder 20"/>
          <p:cNvSpPr>
            <a:spLocks noGrp="1"/>
          </p:cNvSpPr>
          <p:nvPr>
            <p:ph type="body" sz="quarter" idx="29"/>
          </p:nvPr>
        </p:nvSpPr>
        <p:spPr bwMode="gray">
          <a:xfrm>
            <a:off x="7297616" y="1196976"/>
            <a:ext cx="1594338"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Tree>
    <p:extLst>
      <p:ext uri="{BB962C8B-B14F-4D97-AF65-F5344CB8AC3E}">
        <p14:creationId xmlns:p14="http://schemas.microsoft.com/office/powerpoint/2010/main" val="20490313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Five Chevrons">
    <p:spTree>
      <p:nvGrpSpPr>
        <p:cNvPr id="1" name=""/>
        <p:cNvGrpSpPr/>
        <p:nvPr/>
      </p:nvGrpSpPr>
      <p:grpSpPr>
        <a:xfrm>
          <a:off x="0" y="0"/>
          <a:ext cx="0" cy="0"/>
          <a:chOff x="0" y="0"/>
          <a:chExt cx="0" cy="0"/>
        </a:xfrm>
      </p:grpSpPr>
      <p:sp>
        <p:nvSpPr>
          <p:cNvPr id="7"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6" name="Title 5"/>
          <p:cNvSpPr>
            <a:spLocks noGrp="1"/>
          </p:cNvSpPr>
          <p:nvPr>
            <p:ph type="title"/>
          </p:nvPr>
        </p:nvSpPr>
        <p:spPr bwMode="gray"/>
        <p:txBody>
          <a:bodyPr>
            <a:noAutofit/>
          </a:bodyPr>
          <a:lstStyle/>
          <a:p>
            <a:r>
              <a:rPr lang="en-US" smtClean="0"/>
              <a:t>Click to edit Master title style</a:t>
            </a:r>
            <a:endParaRPr lang="en-GB" dirty="0"/>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31" name="Text Placeholder 30"/>
          <p:cNvSpPr>
            <a:spLocks noGrp="1"/>
          </p:cNvSpPr>
          <p:nvPr>
            <p:ph type="body" sz="quarter" idx="17"/>
          </p:nvPr>
        </p:nvSpPr>
        <p:spPr bwMode="gray">
          <a:xfrm>
            <a:off x="2113085" y="1916113"/>
            <a:ext cx="1263162" cy="4176712"/>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2" name="Text Placeholder 30"/>
          <p:cNvSpPr>
            <a:spLocks noGrp="1"/>
          </p:cNvSpPr>
          <p:nvPr>
            <p:ph type="body" sz="quarter" idx="18"/>
          </p:nvPr>
        </p:nvSpPr>
        <p:spPr bwMode="gray">
          <a:xfrm>
            <a:off x="3492012" y="1916113"/>
            <a:ext cx="1263162" cy="4176712"/>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3" name="Text Placeholder 30"/>
          <p:cNvSpPr>
            <a:spLocks noGrp="1"/>
          </p:cNvSpPr>
          <p:nvPr>
            <p:ph type="body" sz="quarter" idx="19"/>
          </p:nvPr>
        </p:nvSpPr>
        <p:spPr bwMode="gray">
          <a:xfrm>
            <a:off x="4870940" y="1916113"/>
            <a:ext cx="1263162" cy="4176712"/>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4" name="Text Placeholder 30"/>
          <p:cNvSpPr>
            <a:spLocks noGrp="1"/>
          </p:cNvSpPr>
          <p:nvPr>
            <p:ph type="body" sz="quarter" idx="20"/>
          </p:nvPr>
        </p:nvSpPr>
        <p:spPr bwMode="gray">
          <a:xfrm>
            <a:off x="6249867" y="1916113"/>
            <a:ext cx="1263162" cy="4176712"/>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5" name="Text Placeholder 30"/>
          <p:cNvSpPr>
            <a:spLocks noGrp="1"/>
          </p:cNvSpPr>
          <p:nvPr>
            <p:ph type="body" sz="quarter" idx="21"/>
          </p:nvPr>
        </p:nvSpPr>
        <p:spPr bwMode="gray">
          <a:xfrm>
            <a:off x="7628793" y="1916113"/>
            <a:ext cx="1263162" cy="4176712"/>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7"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18"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0" name="Text Placeholder 20"/>
          <p:cNvSpPr>
            <a:spLocks noGrp="1"/>
          </p:cNvSpPr>
          <p:nvPr>
            <p:ph type="body" sz="quarter" idx="27"/>
          </p:nvPr>
        </p:nvSpPr>
        <p:spPr bwMode="gray">
          <a:xfrm>
            <a:off x="3492012" y="1196976"/>
            <a:ext cx="1262475"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1" name="Text Placeholder 20"/>
          <p:cNvSpPr>
            <a:spLocks noGrp="1"/>
          </p:cNvSpPr>
          <p:nvPr>
            <p:ph type="body" sz="quarter" idx="26"/>
          </p:nvPr>
        </p:nvSpPr>
        <p:spPr bwMode="gray">
          <a:xfrm>
            <a:off x="2113085" y="1196976"/>
            <a:ext cx="1262475" cy="576411"/>
          </a:xfrm>
          <a:prstGeom prst="homePlate">
            <a:avLst>
              <a:gd name="adj" fmla="val 34577"/>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5" name="Text Placeholder 20"/>
          <p:cNvSpPr>
            <a:spLocks noGrp="1"/>
          </p:cNvSpPr>
          <p:nvPr>
            <p:ph type="body" sz="quarter" idx="28"/>
          </p:nvPr>
        </p:nvSpPr>
        <p:spPr bwMode="gray">
          <a:xfrm>
            <a:off x="4870940" y="1196976"/>
            <a:ext cx="1262475"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6" name="Text Placeholder 20"/>
          <p:cNvSpPr>
            <a:spLocks noGrp="1"/>
          </p:cNvSpPr>
          <p:nvPr>
            <p:ph type="body" sz="quarter" idx="29"/>
          </p:nvPr>
        </p:nvSpPr>
        <p:spPr bwMode="gray">
          <a:xfrm>
            <a:off x="6249867" y="1196976"/>
            <a:ext cx="1262475"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7" name="Text Placeholder 20"/>
          <p:cNvSpPr>
            <a:spLocks noGrp="1"/>
          </p:cNvSpPr>
          <p:nvPr>
            <p:ph type="body" sz="quarter" idx="30"/>
          </p:nvPr>
        </p:nvSpPr>
        <p:spPr bwMode="gray">
          <a:xfrm>
            <a:off x="7628793" y="1196976"/>
            <a:ext cx="1262475"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Tree>
    <p:extLst>
      <p:ext uri="{BB962C8B-B14F-4D97-AF65-F5344CB8AC3E}">
        <p14:creationId xmlns:p14="http://schemas.microsoft.com/office/powerpoint/2010/main" val="1409613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ands and drivers">
    <p:spTree>
      <p:nvGrpSpPr>
        <p:cNvPr id="1" name=""/>
        <p:cNvGrpSpPr/>
        <p:nvPr/>
      </p:nvGrpSpPr>
      <p:grpSpPr>
        <a:xfrm>
          <a:off x="0" y="0"/>
          <a:ext cx="0" cy="0"/>
          <a:chOff x="0" y="0"/>
          <a:chExt cx="0" cy="0"/>
        </a:xfrm>
      </p:grpSpPr>
      <p:sp>
        <p:nvSpPr>
          <p:cNvPr id="40" name="AutoShape 20"/>
          <p:cNvSpPr>
            <a:spLocks noChangeArrowheads="1"/>
          </p:cNvSpPr>
          <p:nvPr userDrawn="1"/>
        </p:nvSpPr>
        <p:spPr bwMode="gray">
          <a:xfrm rot="19080000" flipH="1">
            <a:off x="5676185" y="2425700"/>
            <a:ext cx="1497623" cy="381000"/>
          </a:xfrm>
          <a:prstGeom prst="rightArrow">
            <a:avLst>
              <a:gd name="adj1" fmla="val 63333"/>
              <a:gd name="adj2" fmla="val 49582"/>
            </a:avLst>
          </a:prstGeom>
          <a:gradFill rotWithShape="1">
            <a:gsLst>
              <a:gs pos="0">
                <a:srgbClr val="DCDDDD"/>
              </a:gs>
              <a:gs pos="100000">
                <a:srgbClr val="97989A"/>
              </a:gs>
            </a:gsLst>
            <a:lin ang="0" scaled="1"/>
          </a:gradFill>
          <a:ln w="6350" algn="ctr">
            <a:noFill/>
            <a:miter lim="800000"/>
            <a:headEnd/>
            <a:tailEnd/>
          </a:ln>
          <a:effectLst/>
        </p:spPr>
        <p:txBody>
          <a:bodyPr rot="10800000" wrap="none" anchor="ctr">
            <a:noAutofit/>
          </a:bodyPr>
          <a:lstStyle/>
          <a:p>
            <a:pPr defTabSz="914400"/>
            <a:endParaRPr lang="en-CA" dirty="0">
              <a:solidFill>
                <a:srgbClr val="000000"/>
              </a:solidFill>
              <a:latin typeface="Arial"/>
            </a:endParaRPr>
          </a:p>
        </p:txBody>
      </p:sp>
      <p:sp>
        <p:nvSpPr>
          <p:cNvPr id="41" name="AutoShape 17"/>
          <p:cNvSpPr>
            <a:spLocks noChangeArrowheads="1"/>
          </p:cNvSpPr>
          <p:nvPr userDrawn="1"/>
        </p:nvSpPr>
        <p:spPr bwMode="gray">
          <a:xfrm rot="2520000" flipH="1">
            <a:off x="5676185" y="4433888"/>
            <a:ext cx="1497623" cy="381000"/>
          </a:xfrm>
          <a:prstGeom prst="rightArrow">
            <a:avLst>
              <a:gd name="adj1" fmla="val 63333"/>
              <a:gd name="adj2" fmla="val 49582"/>
            </a:avLst>
          </a:prstGeom>
          <a:gradFill rotWithShape="1">
            <a:gsLst>
              <a:gs pos="0">
                <a:srgbClr val="DCDDDD"/>
              </a:gs>
              <a:gs pos="100000">
                <a:srgbClr val="97989A"/>
              </a:gs>
            </a:gsLst>
            <a:lin ang="0" scaled="1"/>
          </a:gradFill>
          <a:ln w="6350" algn="ctr">
            <a:noFill/>
            <a:miter lim="800000"/>
            <a:headEnd/>
            <a:tailEnd/>
          </a:ln>
          <a:effectLst/>
        </p:spPr>
        <p:txBody>
          <a:bodyPr rot="10800000" wrap="none" anchor="ctr">
            <a:noAutofit/>
          </a:bodyPr>
          <a:lstStyle/>
          <a:p>
            <a:pPr defTabSz="914400"/>
            <a:endParaRPr lang="en-CA" dirty="0">
              <a:solidFill>
                <a:srgbClr val="000000"/>
              </a:solidFill>
              <a:latin typeface="Arial"/>
            </a:endParaRPr>
          </a:p>
        </p:txBody>
      </p:sp>
      <p:sp>
        <p:nvSpPr>
          <p:cNvPr id="6"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10" name="Title 9"/>
          <p:cNvSpPr>
            <a:spLocks noGrp="1"/>
          </p:cNvSpPr>
          <p:nvPr>
            <p:ph type="title"/>
          </p:nvPr>
        </p:nvSpPr>
        <p:spPr bwMode="gray"/>
        <p:txBody>
          <a:bodyPr>
            <a:noAutofit/>
          </a:bodyPr>
          <a:lstStyle/>
          <a:p>
            <a:r>
              <a:rPr lang="en-US" smtClean="0"/>
              <a:t>Click to edit Master title style</a:t>
            </a:r>
            <a:endParaRPr lang="en-GB"/>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2" name="AutoShape 20"/>
          <p:cNvSpPr>
            <a:spLocks noChangeArrowheads="1"/>
          </p:cNvSpPr>
          <p:nvPr userDrawn="1"/>
        </p:nvSpPr>
        <p:spPr bwMode="gray">
          <a:xfrm rot="2520000">
            <a:off x="3832640" y="2425700"/>
            <a:ext cx="1497623" cy="381000"/>
          </a:xfrm>
          <a:prstGeom prst="rightArrow">
            <a:avLst>
              <a:gd name="adj1" fmla="val 63333"/>
              <a:gd name="adj2" fmla="val 49582"/>
            </a:avLst>
          </a:prstGeom>
          <a:gradFill rotWithShape="1">
            <a:gsLst>
              <a:gs pos="0">
                <a:srgbClr val="DCDDDD"/>
              </a:gs>
              <a:gs pos="100000">
                <a:srgbClr val="97989A"/>
              </a:gs>
            </a:gsLst>
            <a:lin ang="0" scaled="1"/>
          </a:gradFill>
          <a:ln w="6350" algn="ctr">
            <a:noFill/>
            <a:miter lim="800000"/>
            <a:headEnd/>
            <a:tailEnd/>
          </a:ln>
          <a:effectLst/>
        </p:spPr>
        <p:txBody>
          <a:bodyPr rot="10800000" wrap="none" anchor="ctr">
            <a:noAutofit/>
          </a:bodyPr>
          <a:lstStyle/>
          <a:p>
            <a:pPr defTabSz="914400"/>
            <a:endParaRPr lang="en-CA" dirty="0">
              <a:solidFill>
                <a:srgbClr val="000000"/>
              </a:solidFill>
              <a:latin typeface="Arial"/>
            </a:endParaRPr>
          </a:p>
        </p:txBody>
      </p:sp>
      <p:sp>
        <p:nvSpPr>
          <p:cNvPr id="23" name="AutoShape 17"/>
          <p:cNvSpPr>
            <a:spLocks noChangeArrowheads="1"/>
          </p:cNvSpPr>
          <p:nvPr userDrawn="1"/>
        </p:nvSpPr>
        <p:spPr bwMode="gray">
          <a:xfrm rot="19080000">
            <a:off x="3832640" y="4433888"/>
            <a:ext cx="1497623" cy="381000"/>
          </a:xfrm>
          <a:prstGeom prst="rightArrow">
            <a:avLst>
              <a:gd name="adj1" fmla="val 63333"/>
              <a:gd name="adj2" fmla="val 49582"/>
            </a:avLst>
          </a:prstGeom>
          <a:gradFill rotWithShape="1">
            <a:gsLst>
              <a:gs pos="0">
                <a:srgbClr val="DCDDDD"/>
              </a:gs>
              <a:gs pos="100000">
                <a:srgbClr val="97989A"/>
              </a:gs>
            </a:gsLst>
            <a:lin ang="0" scaled="1"/>
          </a:gradFill>
          <a:ln w="6350" algn="ctr">
            <a:noFill/>
            <a:miter lim="800000"/>
            <a:headEnd/>
            <a:tailEnd/>
          </a:ln>
          <a:effectLst/>
        </p:spPr>
        <p:txBody>
          <a:bodyPr rot="10800000" wrap="none" anchor="ctr">
            <a:noAutofit/>
          </a:bodyPr>
          <a:lstStyle/>
          <a:p>
            <a:pPr defTabSz="914400"/>
            <a:endParaRPr lang="en-CA" dirty="0">
              <a:solidFill>
                <a:srgbClr val="000000"/>
              </a:solidFill>
              <a:latin typeface="Arial"/>
            </a:endParaRPr>
          </a:p>
        </p:txBody>
      </p:sp>
      <p:sp>
        <p:nvSpPr>
          <p:cNvPr id="25" name="Text Placeholder 10"/>
          <p:cNvSpPr>
            <a:spLocks noGrp="1"/>
          </p:cNvSpPr>
          <p:nvPr userDrawn="1">
            <p:ph type="body" sz="quarter" idx="21"/>
          </p:nvPr>
        </p:nvSpPr>
        <p:spPr bwMode="gray">
          <a:xfrm>
            <a:off x="4950392" y="3324225"/>
            <a:ext cx="1093292" cy="622800"/>
          </a:xfrm>
          <a:prstGeom prst="ellipse">
            <a:avLst/>
          </a:prstGeom>
          <a:solidFill>
            <a:srgbClr val="AA5CAA"/>
          </a:solidFill>
          <a:ln>
            <a:noFill/>
          </a:ln>
        </p:spPr>
        <p:txBody>
          <a:bodyPr lIns="54000" tIns="54000" rIns="54000" bIns="54000" anchor="ctr" anchorCtr="1">
            <a:noAutofit/>
          </a:bodyPr>
          <a:lstStyle>
            <a:lvl1pPr algn="ctr">
              <a:defRPr>
                <a:solidFill>
                  <a:schemeClr val="bg1"/>
                </a:solidFill>
              </a:defRPr>
            </a:lvl1pPr>
          </a:lstStyle>
          <a:p>
            <a:pPr lvl="0"/>
            <a:r>
              <a:rPr lang="en-US" smtClean="0"/>
              <a:t>Click to edit Master text styles</a:t>
            </a:r>
          </a:p>
        </p:txBody>
      </p:sp>
      <p:sp>
        <p:nvSpPr>
          <p:cNvPr id="29" name="Text Placeholder 20"/>
          <p:cNvSpPr>
            <a:spLocks noGrp="1"/>
          </p:cNvSpPr>
          <p:nvPr>
            <p:ph type="body" sz="quarter" idx="22"/>
          </p:nvPr>
        </p:nvSpPr>
        <p:spPr bwMode="gray">
          <a:xfrm>
            <a:off x="2113085" y="1628775"/>
            <a:ext cx="2525384" cy="1944688"/>
          </a:xfrm>
          <a:solidFill>
            <a:schemeClr val="bg1"/>
          </a:solidFill>
          <a:ln w="6350">
            <a:solidFill>
              <a:srgbClr val="409DAD"/>
            </a:solidFill>
          </a:ln>
        </p:spPr>
        <p:txBody>
          <a:bodyPr lIns="54000" tIns="54000" rIns="54000" bIns="54000">
            <a:noAutofit/>
          </a:bodyPr>
          <a:lstStyle>
            <a:lvl5pPr>
              <a:defRPr/>
            </a:lvl5pPr>
            <a:lvl6pPr>
              <a:defRPr baseline="0"/>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0" name="Text Placeholder 20"/>
          <p:cNvSpPr>
            <a:spLocks noGrp="1"/>
          </p:cNvSpPr>
          <p:nvPr>
            <p:ph type="body" sz="quarter" idx="23"/>
          </p:nvPr>
        </p:nvSpPr>
        <p:spPr bwMode="gray">
          <a:xfrm>
            <a:off x="2113085" y="4148137"/>
            <a:ext cx="2525384" cy="1944688"/>
          </a:xfrm>
          <a:solidFill>
            <a:schemeClr val="bg1"/>
          </a:solidFill>
          <a:ln w="6350">
            <a:solidFill>
              <a:srgbClr val="409DAD"/>
            </a:solidFill>
          </a:ln>
        </p:spPr>
        <p:txBody>
          <a:bodyPr lIns="54000" tIns="54000" rIns="54000" bIns="54000">
            <a:noAutofit/>
          </a:bodyPr>
          <a:lstStyle>
            <a:lvl5pPr>
              <a:defRPr/>
            </a:lvl5pPr>
            <a:lvl6pPr>
              <a:defRPr baseline="0"/>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1" name="Text Placeholder 20"/>
          <p:cNvSpPr>
            <a:spLocks noGrp="1"/>
          </p:cNvSpPr>
          <p:nvPr>
            <p:ph type="body" sz="quarter" idx="24"/>
          </p:nvPr>
        </p:nvSpPr>
        <p:spPr bwMode="gray">
          <a:xfrm>
            <a:off x="6366570" y="1628775"/>
            <a:ext cx="2525384" cy="1944688"/>
          </a:xfrm>
          <a:solidFill>
            <a:schemeClr val="bg1"/>
          </a:solidFill>
          <a:ln w="6350">
            <a:solidFill>
              <a:srgbClr val="409DAD"/>
            </a:solidFill>
          </a:ln>
        </p:spPr>
        <p:txBody>
          <a:bodyPr lIns="54000" tIns="54000" rIns="54000" bIns="54000">
            <a:noAutofit/>
          </a:bodyPr>
          <a:lstStyle>
            <a:lvl5pPr>
              <a:defRPr/>
            </a:lvl5pPr>
            <a:lvl6pPr>
              <a:defRPr baseline="0"/>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2" name="Text Placeholder 20"/>
          <p:cNvSpPr>
            <a:spLocks noGrp="1"/>
          </p:cNvSpPr>
          <p:nvPr>
            <p:ph type="body" sz="quarter" idx="25"/>
          </p:nvPr>
        </p:nvSpPr>
        <p:spPr bwMode="gray">
          <a:xfrm>
            <a:off x="6366570" y="4148137"/>
            <a:ext cx="2525384" cy="1944688"/>
          </a:xfrm>
          <a:solidFill>
            <a:schemeClr val="bg1"/>
          </a:solidFill>
          <a:ln w="6350">
            <a:solidFill>
              <a:srgbClr val="409DAD"/>
            </a:solidFill>
          </a:ln>
        </p:spPr>
        <p:txBody>
          <a:bodyPr lIns="54000" tIns="54000" rIns="54000" bIns="54000">
            <a:noAutofit/>
          </a:bodyPr>
          <a:lstStyle>
            <a:lvl5pPr>
              <a:defRPr/>
            </a:lvl5pPr>
            <a:lvl6pPr>
              <a:defRPr baseline="0"/>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5" name="Text Placeholder 20"/>
          <p:cNvSpPr>
            <a:spLocks noGrp="1"/>
          </p:cNvSpPr>
          <p:nvPr>
            <p:ph type="body" sz="quarter" idx="26"/>
          </p:nvPr>
        </p:nvSpPr>
        <p:spPr bwMode="gray">
          <a:xfrm>
            <a:off x="2113085" y="1196976"/>
            <a:ext cx="2525384" cy="359817"/>
          </a:xfrm>
          <a:solidFill>
            <a:srgbClr val="409DAD"/>
          </a:solidFill>
          <a:ln w="6350">
            <a:solidFill>
              <a:srgbClr val="409DAD"/>
            </a:solidFill>
          </a:ln>
        </p:spPr>
        <p:txBody>
          <a:bodyPr vert="horz" lIns="0" tIns="0" rIns="0" bIns="0" rtlCol="0" anchor="ctr" anchorCtr="1">
            <a:no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36" name="Text Placeholder 20"/>
          <p:cNvSpPr>
            <a:spLocks noGrp="1"/>
          </p:cNvSpPr>
          <p:nvPr>
            <p:ph type="body" sz="quarter" idx="27"/>
          </p:nvPr>
        </p:nvSpPr>
        <p:spPr bwMode="gray">
          <a:xfrm>
            <a:off x="6366570" y="1196976"/>
            <a:ext cx="2525384" cy="359817"/>
          </a:xfrm>
          <a:solidFill>
            <a:srgbClr val="409DAD"/>
          </a:solidFill>
          <a:ln w="6350">
            <a:solidFill>
              <a:srgbClr val="409DAD"/>
            </a:solidFill>
          </a:ln>
        </p:spPr>
        <p:txBody>
          <a:bodyPr vert="horz" lIns="0" tIns="0" rIns="0" bIns="0" rtlCol="0" anchor="ctr" anchorCtr="1">
            <a:no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37" name="Text Placeholder 20"/>
          <p:cNvSpPr>
            <a:spLocks noGrp="1"/>
          </p:cNvSpPr>
          <p:nvPr>
            <p:ph type="body" sz="quarter" idx="28"/>
          </p:nvPr>
        </p:nvSpPr>
        <p:spPr bwMode="gray">
          <a:xfrm>
            <a:off x="2113085" y="3716339"/>
            <a:ext cx="2525384" cy="359817"/>
          </a:xfrm>
          <a:solidFill>
            <a:srgbClr val="409DAD"/>
          </a:solidFill>
          <a:ln w="6350">
            <a:solidFill>
              <a:srgbClr val="409DAD"/>
            </a:solidFill>
          </a:ln>
        </p:spPr>
        <p:txBody>
          <a:bodyPr vert="horz" lIns="0" tIns="0" rIns="0" bIns="0" rtlCol="0" anchor="ctr" anchorCtr="1">
            <a:no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38" name="Text Placeholder 20"/>
          <p:cNvSpPr>
            <a:spLocks noGrp="1"/>
          </p:cNvSpPr>
          <p:nvPr>
            <p:ph type="body" sz="quarter" idx="29"/>
          </p:nvPr>
        </p:nvSpPr>
        <p:spPr bwMode="gray">
          <a:xfrm>
            <a:off x="6366570" y="3716339"/>
            <a:ext cx="2525384" cy="359817"/>
          </a:xfrm>
          <a:solidFill>
            <a:srgbClr val="409DAD"/>
          </a:solidFill>
          <a:ln w="6350">
            <a:solidFill>
              <a:srgbClr val="409DAD"/>
            </a:solidFill>
          </a:ln>
        </p:spPr>
        <p:txBody>
          <a:bodyPr vert="horz" lIns="0" tIns="0" rIns="0" bIns="0" rtlCol="0" anchor="ctr" anchorCtr="1">
            <a:no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19"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20"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23825338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utline">
    <p:spTree>
      <p:nvGrpSpPr>
        <p:cNvPr id="1" name=""/>
        <p:cNvGrpSpPr/>
        <p:nvPr/>
      </p:nvGrpSpPr>
      <p:grpSpPr>
        <a:xfrm>
          <a:off x="0" y="0"/>
          <a:ext cx="0" cy="0"/>
          <a:chOff x="0" y="0"/>
          <a:chExt cx="0" cy="0"/>
        </a:xfrm>
      </p:grpSpPr>
      <p:sp>
        <p:nvSpPr>
          <p:cNvPr id="6"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10" name="Title 9"/>
          <p:cNvSpPr>
            <a:spLocks noGrp="1"/>
          </p:cNvSpPr>
          <p:nvPr>
            <p:ph type="title"/>
          </p:nvPr>
        </p:nvSpPr>
        <p:spPr bwMode="gray"/>
        <p:txBody>
          <a:bodyPr>
            <a:noAutofit/>
          </a:bodyPr>
          <a:lstStyle/>
          <a:p>
            <a:r>
              <a:rPr lang="en-US" smtClean="0"/>
              <a:t>Click to edit Master title style</a:t>
            </a:r>
            <a:endParaRPr lang="en-GB"/>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1" name="Text Placeholder 20"/>
          <p:cNvSpPr>
            <a:spLocks noGrp="1"/>
          </p:cNvSpPr>
          <p:nvPr>
            <p:ph type="body" sz="quarter" idx="21"/>
          </p:nvPr>
        </p:nvSpPr>
        <p:spPr bwMode="gray">
          <a:xfrm>
            <a:off x="2113085" y="1628775"/>
            <a:ext cx="3323492" cy="1944688"/>
          </a:xfrm>
          <a:solidFill>
            <a:schemeClr val="bg1"/>
          </a:solidFill>
          <a:ln w="6350">
            <a:solidFill>
              <a:srgbClr val="409DAD"/>
            </a:solidFill>
          </a:ln>
        </p:spPr>
        <p:txBody>
          <a:bodyPr lIns="54000" tIns="54000" rIns="54000" bIns="54000">
            <a:noAutofit/>
          </a:bodyPr>
          <a:lstStyle>
            <a:lvl5pPr>
              <a:defRPr/>
            </a:lvl5pPr>
            <a:lvl6pPr>
              <a:defRPr baseline="0"/>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3" name="Text Placeholder 20"/>
          <p:cNvSpPr>
            <a:spLocks noGrp="1"/>
          </p:cNvSpPr>
          <p:nvPr>
            <p:ph type="body" sz="quarter" idx="22"/>
          </p:nvPr>
        </p:nvSpPr>
        <p:spPr bwMode="gray">
          <a:xfrm>
            <a:off x="5568462" y="1628775"/>
            <a:ext cx="3323492" cy="1944688"/>
          </a:xfrm>
          <a:solidFill>
            <a:schemeClr val="bg1"/>
          </a:solidFill>
          <a:ln w="6350">
            <a:solidFill>
              <a:srgbClr val="409DAD"/>
            </a:solidFill>
          </a:ln>
        </p:spPr>
        <p:txBody>
          <a:bodyPr lIns="54000" tIns="54000" rIns="54000" bIns="54000">
            <a:noAutofit/>
          </a:bodyPr>
          <a:lstStyle>
            <a:lvl5pPr>
              <a:defRPr/>
            </a:lvl5pPr>
            <a:lvl6pPr>
              <a:defRPr baseline="0"/>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5" name="Text Placeholder 20"/>
          <p:cNvSpPr>
            <a:spLocks noGrp="1"/>
          </p:cNvSpPr>
          <p:nvPr>
            <p:ph type="body" sz="quarter" idx="23"/>
          </p:nvPr>
        </p:nvSpPr>
        <p:spPr bwMode="gray">
          <a:xfrm>
            <a:off x="2113085" y="4148137"/>
            <a:ext cx="3323492" cy="1944688"/>
          </a:xfrm>
          <a:solidFill>
            <a:srgbClr val="BFDEE4"/>
          </a:solidFill>
          <a:ln w="6350">
            <a:solidFill>
              <a:srgbClr val="409DAD"/>
            </a:solidFill>
          </a:ln>
        </p:spPr>
        <p:txBody>
          <a:bodyPr lIns="54000" tIns="54000" rIns="54000" bIns="54000">
            <a:noAutofit/>
          </a:bodyPr>
          <a:lstStyle>
            <a:lvl5pPr>
              <a:defRPr/>
            </a:lvl5pPr>
            <a:lvl6pPr>
              <a:defRPr baseline="0"/>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6" name="Text Placeholder 20"/>
          <p:cNvSpPr>
            <a:spLocks noGrp="1"/>
          </p:cNvSpPr>
          <p:nvPr>
            <p:ph type="body" sz="quarter" idx="24"/>
          </p:nvPr>
        </p:nvSpPr>
        <p:spPr bwMode="gray">
          <a:xfrm>
            <a:off x="5568462" y="4148137"/>
            <a:ext cx="3323492" cy="1944688"/>
          </a:xfrm>
          <a:solidFill>
            <a:srgbClr val="BFDEE4"/>
          </a:solidFill>
          <a:ln w="6350">
            <a:solidFill>
              <a:srgbClr val="409DAD"/>
            </a:solidFill>
          </a:ln>
        </p:spPr>
        <p:txBody>
          <a:bodyPr lIns="54000" tIns="54000" rIns="54000" bIns="54000">
            <a:noAutofit/>
          </a:bodyPr>
          <a:lstStyle>
            <a:lvl5pPr>
              <a:defRPr/>
            </a:lvl5pPr>
            <a:lvl6pPr>
              <a:defRPr baseline="0"/>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9" name="Text Placeholder 20"/>
          <p:cNvSpPr>
            <a:spLocks noGrp="1"/>
          </p:cNvSpPr>
          <p:nvPr>
            <p:ph type="body" sz="quarter" idx="26"/>
          </p:nvPr>
        </p:nvSpPr>
        <p:spPr bwMode="gray">
          <a:xfrm>
            <a:off x="2113085" y="1196976"/>
            <a:ext cx="3323492" cy="359817"/>
          </a:xfrm>
          <a:solidFill>
            <a:srgbClr val="409DAD"/>
          </a:solidFill>
          <a:ln w="6350">
            <a:solidFill>
              <a:srgbClr val="409DAD"/>
            </a:solidFill>
          </a:ln>
        </p:spPr>
        <p:txBody>
          <a:bodyPr vert="horz" lIns="0" tIns="0" rIns="0" bIns="0" rtlCol="0" anchor="ctr" anchorCtr="1">
            <a:no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30" name="Text Placeholder 20"/>
          <p:cNvSpPr>
            <a:spLocks noGrp="1"/>
          </p:cNvSpPr>
          <p:nvPr>
            <p:ph type="body" sz="quarter" idx="27"/>
          </p:nvPr>
        </p:nvSpPr>
        <p:spPr bwMode="gray">
          <a:xfrm>
            <a:off x="5568463" y="1196976"/>
            <a:ext cx="3323492" cy="359817"/>
          </a:xfrm>
          <a:solidFill>
            <a:srgbClr val="409DAD"/>
          </a:solidFill>
          <a:ln w="6350">
            <a:solidFill>
              <a:srgbClr val="409DAD"/>
            </a:solidFill>
          </a:ln>
        </p:spPr>
        <p:txBody>
          <a:bodyPr vert="horz" lIns="0" tIns="0" rIns="0" bIns="0" rtlCol="0" anchor="ctr" anchorCtr="1">
            <a:no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31" name="Text Placeholder 20"/>
          <p:cNvSpPr>
            <a:spLocks noGrp="1"/>
          </p:cNvSpPr>
          <p:nvPr>
            <p:ph type="body" sz="quarter" idx="28"/>
          </p:nvPr>
        </p:nvSpPr>
        <p:spPr bwMode="gray">
          <a:xfrm>
            <a:off x="2113085" y="3716339"/>
            <a:ext cx="3323492" cy="359817"/>
          </a:xfrm>
          <a:solidFill>
            <a:srgbClr val="409DAD"/>
          </a:solidFill>
          <a:ln w="6350">
            <a:solidFill>
              <a:srgbClr val="409DAD"/>
            </a:solidFill>
          </a:ln>
        </p:spPr>
        <p:txBody>
          <a:bodyPr vert="horz" lIns="0" tIns="0" rIns="0" bIns="0" rtlCol="0" anchor="ctr" anchorCtr="1">
            <a:no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32" name="Text Placeholder 20"/>
          <p:cNvSpPr>
            <a:spLocks noGrp="1"/>
          </p:cNvSpPr>
          <p:nvPr>
            <p:ph type="body" sz="quarter" idx="29"/>
          </p:nvPr>
        </p:nvSpPr>
        <p:spPr bwMode="gray">
          <a:xfrm>
            <a:off x="5568463" y="3716339"/>
            <a:ext cx="3323492" cy="359817"/>
          </a:xfrm>
          <a:solidFill>
            <a:srgbClr val="409DAD"/>
          </a:solidFill>
          <a:ln w="6350">
            <a:solidFill>
              <a:srgbClr val="409DAD"/>
            </a:solidFill>
          </a:ln>
        </p:spPr>
        <p:txBody>
          <a:bodyPr vert="horz" lIns="0" tIns="0" rIns="0" bIns="0" rtlCol="0" anchor="ctr" anchorCtr="1">
            <a:no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14"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15"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342171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14" name="Freeform 41"/>
          <p:cNvSpPr>
            <a:spLocks noChangeAspect="1"/>
          </p:cNvSpPr>
          <p:nvPr userDrawn="1"/>
        </p:nvSpPr>
        <p:spPr bwMode="gray">
          <a:xfrm>
            <a:off x="1" y="1"/>
            <a:ext cx="4822581" cy="5591175"/>
          </a:xfrm>
          <a:custGeom>
            <a:avLst/>
            <a:gdLst/>
            <a:ahLst/>
            <a:cxnLst>
              <a:cxn ang="0">
                <a:pos x="0" y="0"/>
              </a:cxn>
              <a:cxn ang="0">
                <a:pos x="0" y="3522"/>
              </a:cxn>
              <a:cxn ang="0">
                <a:pos x="2247" y="3522"/>
              </a:cxn>
              <a:cxn ang="0">
                <a:pos x="3291" y="0"/>
              </a:cxn>
              <a:cxn ang="0">
                <a:pos x="0" y="0"/>
              </a:cxn>
            </a:cxnLst>
            <a:rect l="0" t="0" r="r" b="b"/>
            <a:pathLst>
              <a:path w="3291" h="3522">
                <a:moveTo>
                  <a:pt x="0" y="0"/>
                </a:moveTo>
                <a:lnTo>
                  <a:pt x="0" y="3522"/>
                </a:lnTo>
                <a:lnTo>
                  <a:pt x="2247" y="3522"/>
                </a:lnTo>
                <a:lnTo>
                  <a:pt x="3291" y="0"/>
                </a:lnTo>
                <a:lnTo>
                  <a:pt x="0"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6" name="Title 9"/>
          <p:cNvSpPr>
            <a:spLocks noGrp="1"/>
          </p:cNvSpPr>
          <p:nvPr>
            <p:ph type="title"/>
          </p:nvPr>
        </p:nvSpPr>
        <p:spPr bwMode="gray">
          <a:xfrm>
            <a:off x="317989" y="1556792"/>
            <a:ext cx="3522853" cy="2016224"/>
          </a:xfr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40000"/>
              </a:spcBef>
              <a:spcAft>
                <a:spcPct val="0"/>
              </a:spcAft>
              <a:defRPr lang="en-GB" sz="3000" b="1" dirty="0" smtClean="0">
                <a:solidFill>
                  <a:schemeClr val="bg1"/>
                </a:solidFill>
                <a:latin typeface="+mj-lt"/>
                <a:ea typeface="+mj-ea"/>
                <a:cs typeface="+mj-cs"/>
              </a:defRPr>
            </a:lvl1pPr>
            <a:lvl2pPr>
              <a:defRPr lang="en-GB" sz="3000" b="1" dirty="0">
                <a:solidFill>
                  <a:schemeClr val="bg1"/>
                </a:solidFill>
                <a:latin typeface="+mj-lt"/>
              </a:defRPr>
            </a:lvl2pPr>
            <a:lvl3pPr>
              <a:defRPr lang="en-GB" sz="3000" b="1" dirty="0">
                <a:solidFill>
                  <a:schemeClr val="bg1"/>
                </a:solidFill>
                <a:latin typeface="+mj-lt"/>
              </a:defRPr>
            </a:lvl3pPr>
            <a:lvl4pPr>
              <a:defRPr lang="en-GB" sz="3000" b="1" dirty="0">
                <a:solidFill>
                  <a:schemeClr val="bg1"/>
                </a:solidFill>
                <a:latin typeface="+mj-lt"/>
              </a:defRPr>
            </a:lvl4pPr>
            <a:lvl5pPr>
              <a:defRPr lang="en-GB" sz="3000" b="1" dirty="0">
                <a:solidFill>
                  <a:schemeClr val="bg1"/>
                </a:solidFill>
                <a:latin typeface="+mj-lt"/>
              </a:defRPr>
            </a:lvl5pPr>
            <a:lvl6pPr>
              <a:defRPr lang="en-GB" sz="3000" b="1" dirty="0">
                <a:solidFill>
                  <a:schemeClr val="bg1"/>
                </a:solidFill>
                <a:latin typeface="+mj-lt"/>
              </a:defRPr>
            </a:lvl6pPr>
            <a:lvl7pPr>
              <a:defRPr lang="en-GB" sz="3000" b="1" dirty="0">
                <a:solidFill>
                  <a:schemeClr val="bg1"/>
                </a:solidFill>
                <a:latin typeface="+mj-lt"/>
              </a:defRPr>
            </a:lvl7pPr>
            <a:lvl8pPr>
              <a:defRPr lang="en-GB" sz="3000" b="1" dirty="0">
                <a:solidFill>
                  <a:schemeClr val="bg1"/>
                </a:solidFill>
                <a:latin typeface="+mj-lt"/>
              </a:defRPr>
            </a:lvl8pPr>
            <a:lvl9pPr>
              <a:defRPr sz="3000">
                <a:solidFill>
                  <a:schemeClr val="bg1"/>
                </a:solidFill>
              </a:defRPr>
            </a:lvl9pPr>
          </a:lstStyle>
          <a:p>
            <a:pPr lvl="0"/>
            <a:r>
              <a:rPr lang="en-US" smtClean="0"/>
              <a:t>Click to edit Master title style</a:t>
            </a:r>
            <a:endParaRPr lang="en-GB" dirty="0"/>
          </a:p>
        </p:txBody>
      </p:sp>
      <p:sp>
        <p:nvSpPr>
          <p:cNvPr id="7" name="Text Placeholder 16"/>
          <p:cNvSpPr>
            <a:spLocks noGrp="1"/>
          </p:cNvSpPr>
          <p:nvPr>
            <p:ph type="body" sz="quarter" idx="10"/>
          </p:nvPr>
        </p:nvSpPr>
        <p:spPr bwMode="gray">
          <a:xfrm>
            <a:off x="317989" y="3789363"/>
            <a:ext cx="3124200" cy="1079500"/>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110000"/>
              </a:lnSpc>
              <a:spcBef>
                <a:spcPts val="600"/>
              </a:spcBef>
              <a:spcAft>
                <a:spcPct val="0"/>
              </a:spcAft>
              <a:defRPr lang="en-US" sz="1200" b="0" dirty="0" smtClean="0">
                <a:solidFill>
                  <a:schemeClr val="bg1"/>
                </a:solidFill>
                <a:latin typeface="+mn-lt"/>
                <a:ea typeface="+mn-ea"/>
                <a:cs typeface="+mn-cs"/>
              </a:defRPr>
            </a:lvl1pPr>
            <a:lvl2pPr>
              <a:defRPr lang="en-US" sz="1200" b="0" kern="1200" noProof="0" dirty="0" smtClean="0">
                <a:solidFill>
                  <a:schemeClr val="bg1"/>
                </a:solidFill>
                <a:latin typeface="+mn-lt"/>
                <a:ea typeface="+mn-ea"/>
                <a:cs typeface="+mn-cs"/>
              </a:defRPr>
            </a:lvl2pPr>
            <a:lvl3pPr>
              <a:defRPr lang="en-US" sz="1200" b="0" kern="1200" noProof="0" dirty="0" smtClean="0">
                <a:solidFill>
                  <a:schemeClr val="bg1"/>
                </a:solidFill>
                <a:latin typeface="+mn-lt"/>
                <a:ea typeface="+mn-ea"/>
                <a:cs typeface="+mn-cs"/>
              </a:defRPr>
            </a:lvl3pPr>
            <a:lvl4pPr>
              <a:defRPr lang="en-US" sz="1200" b="0" kern="1200" noProof="0" dirty="0" smtClean="0">
                <a:solidFill>
                  <a:schemeClr val="bg1"/>
                </a:solidFill>
                <a:latin typeface="+mn-lt"/>
                <a:ea typeface="+mn-ea"/>
                <a:cs typeface="+mn-cs"/>
              </a:defRPr>
            </a:lvl4pPr>
            <a:lvl5pPr>
              <a:defRPr lang="en-US" sz="1200" b="0" kern="1200" noProof="0" dirty="0" smtClean="0">
                <a:solidFill>
                  <a:schemeClr val="bg1"/>
                </a:solidFill>
                <a:latin typeface="+mn-lt"/>
                <a:ea typeface="+mn-ea"/>
                <a:cs typeface="+mn-cs"/>
              </a:defRPr>
            </a:lvl5pPr>
            <a:lvl6pPr>
              <a:defRPr lang="en-US" sz="1200" b="0" kern="1200" noProof="0" dirty="0" smtClean="0">
                <a:solidFill>
                  <a:schemeClr val="bg1"/>
                </a:solidFill>
                <a:latin typeface="+mn-lt"/>
                <a:ea typeface="+mn-ea"/>
                <a:cs typeface="+mn-cs"/>
              </a:defRPr>
            </a:lvl6pPr>
            <a:lvl7pPr>
              <a:defRPr lang="en-US" sz="1200" b="0" kern="1200" noProof="0" dirty="0" smtClean="0">
                <a:solidFill>
                  <a:schemeClr val="bg1"/>
                </a:solidFill>
                <a:latin typeface="+mn-lt"/>
                <a:ea typeface="+mn-ea"/>
                <a:cs typeface="+mn-cs"/>
              </a:defRPr>
            </a:lvl7pPr>
            <a:lvl8pPr>
              <a:defRPr lang="en-US" sz="1200" b="0" kern="1200" noProof="0" dirty="0" smtClean="0">
                <a:solidFill>
                  <a:schemeClr val="bg1"/>
                </a:solidFill>
                <a:latin typeface="+mn-lt"/>
                <a:ea typeface="+mn-ea"/>
                <a:cs typeface="+mn-cs"/>
              </a:defRPr>
            </a:lvl8pPr>
            <a:lvl9pPr>
              <a:defRPr lang="en-US" sz="1200" b="0" kern="1200" noProof="0" dirty="0" smtClean="0">
                <a:solidFill>
                  <a:schemeClr val="bg1"/>
                </a:solidFill>
                <a:latin typeface="+mn-lt"/>
                <a:ea typeface="+mn-ea"/>
                <a:cs typeface="+mn-cs"/>
              </a:defRPr>
            </a:lvl9pPr>
          </a:lstStyle>
          <a:p>
            <a:pPr lvl="0"/>
            <a:r>
              <a:rPr lang="en-US" smtClean="0"/>
              <a:t>Click to edit Master text styles</a:t>
            </a:r>
          </a:p>
        </p:txBody>
      </p:sp>
      <p:grpSp>
        <p:nvGrpSpPr>
          <p:cNvPr id="8" name="Group 7"/>
          <p:cNvGrpSpPr>
            <a:grpSpLocks noChangeAspect="1"/>
          </p:cNvGrpSpPr>
          <p:nvPr userDrawn="1"/>
        </p:nvGrpSpPr>
        <p:grpSpPr>
          <a:xfrm>
            <a:off x="118582" y="0"/>
            <a:ext cx="2392974" cy="1530350"/>
            <a:chOff x="-2592388" y="0"/>
            <a:chExt cx="2592388" cy="1530350"/>
          </a:xfrm>
          <a:solidFill>
            <a:schemeClr val="bg1"/>
          </a:solidFill>
        </p:grpSpPr>
        <p:sp>
          <p:nvSpPr>
            <p:cNvPr id="9" name="Freeform 14"/>
            <p:cNvSpPr>
              <a:spLocks noEditPoints="1"/>
            </p:cNvSpPr>
            <p:nvPr userDrawn="1"/>
          </p:nvSpPr>
          <p:spPr bwMode="auto">
            <a:xfrm>
              <a:off x="-2384425" y="393700"/>
              <a:ext cx="2119313" cy="776288"/>
            </a:xfrm>
            <a:custGeom>
              <a:avLst/>
              <a:gdLst/>
              <a:ahLst/>
              <a:cxnLst>
                <a:cxn ang="0">
                  <a:pos x="2851" y="1035"/>
                </a:cxn>
                <a:cxn ang="0">
                  <a:pos x="3588" y="28"/>
                </a:cxn>
                <a:cxn ang="0">
                  <a:pos x="2718" y="826"/>
                </a:cxn>
                <a:cxn ang="0">
                  <a:pos x="1973" y="28"/>
                </a:cxn>
                <a:cxn ang="0">
                  <a:pos x="1663" y="659"/>
                </a:cxn>
                <a:cxn ang="0">
                  <a:pos x="1850" y="28"/>
                </a:cxn>
                <a:cxn ang="0">
                  <a:pos x="1165" y="1000"/>
                </a:cxn>
                <a:cxn ang="0">
                  <a:pos x="1334" y="806"/>
                </a:cxn>
                <a:cxn ang="0">
                  <a:pos x="479" y="1047"/>
                </a:cxn>
                <a:cxn ang="0">
                  <a:pos x="980" y="699"/>
                </a:cxn>
                <a:cxn ang="0">
                  <a:pos x="2747" y="0"/>
                </a:cxn>
                <a:cxn ang="0">
                  <a:pos x="1009" y="0"/>
                </a:cxn>
                <a:cxn ang="0">
                  <a:pos x="665" y="1435"/>
                </a:cxn>
                <a:cxn ang="0">
                  <a:pos x="1150" y="1133"/>
                </a:cxn>
                <a:cxn ang="0">
                  <a:pos x="1980" y="1434"/>
                </a:cxn>
                <a:cxn ang="0">
                  <a:pos x="2963" y="1451"/>
                </a:cxn>
                <a:cxn ang="0">
                  <a:pos x="348" y="2092"/>
                </a:cxn>
                <a:cxn ang="0">
                  <a:pos x="395" y="2104"/>
                </a:cxn>
                <a:cxn ang="0">
                  <a:pos x="880" y="1895"/>
                </a:cxn>
                <a:cxn ang="0">
                  <a:pos x="584" y="1895"/>
                </a:cxn>
                <a:cxn ang="0">
                  <a:pos x="645" y="2088"/>
                </a:cxn>
                <a:cxn ang="0">
                  <a:pos x="813" y="2088"/>
                </a:cxn>
                <a:cxn ang="0">
                  <a:pos x="935" y="1790"/>
                </a:cxn>
                <a:cxn ang="0">
                  <a:pos x="1104" y="1929"/>
                </a:cxn>
                <a:cxn ang="0">
                  <a:pos x="1151" y="1938"/>
                </a:cxn>
                <a:cxn ang="0">
                  <a:pos x="1504" y="2134"/>
                </a:cxn>
                <a:cxn ang="0">
                  <a:pos x="1370" y="2132"/>
                </a:cxn>
                <a:cxn ang="0">
                  <a:pos x="1428" y="1940"/>
                </a:cxn>
                <a:cxn ang="0">
                  <a:pos x="1719" y="1895"/>
                </a:cxn>
                <a:cxn ang="0">
                  <a:pos x="1803" y="2052"/>
                </a:cxn>
                <a:cxn ang="0">
                  <a:pos x="2137" y="1923"/>
                </a:cxn>
                <a:cxn ang="0">
                  <a:pos x="1881" y="2136"/>
                </a:cxn>
                <a:cxn ang="0">
                  <a:pos x="2253" y="2017"/>
                </a:cxn>
                <a:cxn ang="0">
                  <a:pos x="2503" y="1888"/>
                </a:cxn>
                <a:cxn ang="0">
                  <a:pos x="2740" y="2092"/>
                </a:cxn>
                <a:cxn ang="0">
                  <a:pos x="2787" y="2104"/>
                </a:cxn>
                <a:cxn ang="0">
                  <a:pos x="3126" y="2134"/>
                </a:cxn>
                <a:cxn ang="0">
                  <a:pos x="2992" y="2132"/>
                </a:cxn>
                <a:cxn ang="0">
                  <a:pos x="3051" y="1940"/>
                </a:cxn>
                <a:cxn ang="0">
                  <a:pos x="3441" y="1989"/>
                </a:cxn>
                <a:cxn ang="0">
                  <a:pos x="3257" y="1790"/>
                </a:cxn>
                <a:cxn ang="0">
                  <a:pos x="168" y="2120"/>
                </a:cxn>
                <a:cxn ang="0">
                  <a:pos x="3742" y="1935"/>
                </a:cxn>
                <a:cxn ang="0">
                  <a:pos x="3624" y="2110"/>
                </a:cxn>
                <a:cxn ang="0">
                  <a:pos x="3857" y="2017"/>
                </a:cxn>
                <a:cxn ang="0">
                  <a:pos x="4180" y="1894"/>
                </a:cxn>
                <a:cxn ang="0">
                  <a:pos x="4515" y="2136"/>
                </a:cxn>
                <a:cxn ang="0">
                  <a:pos x="4289" y="1939"/>
                </a:cxn>
                <a:cxn ang="0">
                  <a:pos x="4846" y="2010"/>
                </a:cxn>
                <a:cxn ang="0">
                  <a:pos x="4741" y="1935"/>
                </a:cxn>
                <a:cxn ang="0">
                  <a:pos x="4936" y="1789"/>
                </a:cxn>
                <a:cxn ang="0">
                  <a:pos x="5002" y="2021"/>
                </a:cxn>
                <a:cxn ang="0">
                  <a:pos x="5080" y="1988"/>
                </a:cxn>
                <a:cxn ang="0">
                  <a:pos x="5388" y="2136"/>
                </a:cxn>
                <a:cxn ang="0">
                  <a:pos x="5625" y="1893"/>
                </a:cxn>
                <a:cxn ang="0">
                  <a:pos x="5573" y="1790"/>
                </a:cxn>
                <a:cxn ang="0">
                  <a:pos x="5710" y="1848"/>
                </a:cxn>
                <a:cxn ang="0">
                  <a:pos x="5786" y="2086"/>
                </a:cxn>
                <a:cxn ang="0">
                  <a:pos x="5835" y="2229"/>
                </a:cxn>
              </a:cxnLst>
              <a:rect l="0" t="0" r="r" b="b"/>
              <a:pathLst>
                <a:path w="6099" h="2232">
                  <a:moveTo>
                    <a:pt x="3588" y="1105"/>
                  </a:moveTo>
                  <a:cubicBezTo>
                    <a:pt x="3401" y="1105"/>
                    <a:pt x="3401" y="1105"/>
                    <a:pt x="3401" y="1105"/>
                  </a:cubicBezTo>
                  <a:cubicBezTo>
                    <a:pt x="3431" y="981"/>
                    <a:pt x="3431" y="981"/>
                    <a:pt x="3431" y="981"/>
                  </a:cubicBezTo>
                  <a:cubicBezTo>
                    <a:pt x="3055" y="981"/>
                    <a:pt x="3055" y="981"/>
                    <a:pt x="3055" y="981"/>
                  </a:cubicBezTo>
                  <a:cubicBezTo>
                    <a:pt x="3024" y="1105"/>
                    <a:pt x="3024" y="1105"/>
                    <a:pt x="3024" y="1105"/>
                  </a:cubicBezTo>
                  <a:cubicBezTo>
                    <a:pt x="2843" y="1105"/>
                    <a:pt x="2843" y="1105"/>
                    <a:pt x="2843" y="1105"/>
                  </a:cubicBezTo>
                  <a:cubicBezTo>
                    <a:pt x="2843" y="1079"/>
                    <a:pt x="2843" y="1079"/>
                    <a:pt x="2843" y="1079"/>
                  </a:cubicBezTo>
                  <a:cubicBezTo>
                    <a:pt x="2845" y="1065"/>
                    <a:pt x="2848" y="1051"/>
                    <a:pt x="2851" y="1035"/>
                  </a:cubicBezTo>
                  <a:cubicBezTo>
                    <a:pt x="2884" y="901"/>
                    <a:pt x="2972" y="769"/>
                    <a:pt x="3124" y="769"/>
                  </a:cubicBezTo>
                  <a:cubicBezTo>
                    <a:pt x="3185" y="769"/>
                    <a:pt x="3244" y="792"/>
                    <a:pt x="3236" y="875"/>
                  </a:cubicBezTo>
                  <a:cubicBezTo>
                    <a:pt x="3460" y="875"/>
                    <a:pt x="3460" y="875"/>
                    <a:pt x="3460" y="875"/>
                  </a:cubicBezTo>
                  <a:cubicBezTo>
                    <a:pt x="3469" y="836"/>
                    <a:pt x="3484" y="770"/>
                    <a:pt x="3441" y="709"/>
                  </a:cubicBezTo>
                  <a:cubicBezTo>
                    <a:pt x="3394" y="643"/>
                    <a:pt x="3298" y="616"/>
                    <a:pt x="3173" y="616"/>
                  </a:cubicBezTo>
                  <a:cubicBezTo>
                    <a:pt x="3084" y="616"/>
                    <a:pt x="2955" y="631"/>
                    <a:pt x="2843" y="704"/>
                  </a:cubicBezTo>
                  <a:cubicBezTo>
                    <a:pt x="2843" y="28"/>
                    <a:pt x="2843" y="28"/>
                    <a:pt x="2843" y="28"/>
                  </a:cubicBezTo>
                  <a:cubicBezTo>
                    <a:pt x="3588" y="28"/>
                    <a:pt x="3588" y="28"/>
                    <a:pt x="3588" y="28"/>
                  </a:cubicBezTo>
                  <a:lnTo>
                    <a:pt x="3588" y="1105"/>
                  </a:lnTo>
                  <a:close/>
                  <a:moveTo>
                    <a:pt x="3148" y="1287"/>
                  </a:moveTo>
                  <a:cubicBezTo>
                    <a:pt x="3106" y="1294"/>
                    <a:pt x="3063" y="1300"/>
                    <a:pt x="3023" y="1300"/>
                  </a:cubicBezTo>
                  <a:cubicBezTo>
                    <a:pt x="2915" y="1300"/>
                    <a:pt x="2840" y="1250"/>
                    <a:pt x="2839" y="1133"/>
                  </a:cubicBezTo>
                  <a:cubicBezTo>
                    <a:pt x="3186" y="1133"/>
                    <a:pt x="3186" y="1133"/>
                    <a:pt x="3186" y="1133"/>
                  </a:cubicBezTo>
                  <a:lnTo>
                    <a:pt x="3148" y="1287"/>
                  </a:lnTo>
                  <a:close/>
                  <a:moveTo>
                    <a:pt x="2718" y="672"/>
                  </a:moveTo>
                  <a:cubicBezTo>
                    <a:pt x="2718" y="826"/>
                    <a:pt x="2718" y="826"/>
                    <a:pt x="2718" y="826"/>
                  </a:cubicBezTo>
                  <a:cubicBezTo>
                    <a:pt x="2666" y="898"/>
                    <a:pt x="2634" y="976"/>
                    <a:pt x="2619" y="1040"/>
                  </a:cubicBezTo>
                  <a:cubicBezTo>
                    <a:pt x="2613" y="1061"/>
                    <a:pt x="2609" y="1083"/>
                    <a:pt x="2607" y="1105"/>
                  </a:cubicBezTo>
                  <a:cubicBezTo>
                    <a:pt x="2497" y="1105"/>
                    <a:pt x="2497" y="1105"/>
                    <a:pt x="2497" y="1105"/>
                  </a:cubicBezTo>
                  <a:cubicBezTo>
                    <a:pt x="2591" y="660"/>
                    <a:pt x="2591" y="660"/>
                    <a:pt x="2591" y="660"/>
                  </a:cubicBezTo>
                  <a:cubicBezTo>
                    <a:pt x="2276" y="660"/>
                    <a:pt x="2276" y="660"/>
                    <a:pt x="2276" y="660"/>
                  </a:cubicBezTo>
                  <a:cubicBezTo>
                    <a:pt x="1993" y="1105"/>
                    <a:pt x="1993" y="1105"/>
                    <a:pt x="1993" y="1105"/>
                  </a:cubicBezTo>
                  <a:cubicBezTo>
                    <a:pt x="1973" y="1105"/>
                    <a:pt x="1973" y="1105"/>
                    <a:pt x="1973" y="1105"/>
                  </a:cubicBezTo>
                  <a:cubicBezTo>
                    <a:pt x="1973" y="28"/>
                    <a:pt x="1973" y="28"/>
                    <a:pt x="1973" y="28"/>
                  </a:cubicBezTo>
                  <a:cubicBezTo>
                    <a:pt x="2718" y="28"/>
                    <a:pt x="2718" y="28"/>
                    <a:pt x="2718" y="28"/>
                  </a:cubicBezTo>
                  <a:lnTo>
                    <a:pt x="2718" y="672"/>
                  </a:lnTo>
                  <a:close/>
                  <a:moveTo>
                    <a:pt x="2302" y="1105"/>
                  </a:moveTo>
                  <a:cubicBezTo>
                    <a:pt x="2190" y="1105"/>
                    <a:pt x="2190" y="1105"/>
                    <a:pt x="2190" y="1105"/>
                  </a:cubicBezTo>
                  <a:cubicBezTo>
                    <a:pt x="2360" y="838"/>
                    <a:pt x="2360" y="838"/>
                    <a:pt x="2360" y="838"/>
                  </a:cubicBezTo>
                  <a:lnTo>
                    <a:pt x="2302" y="1105"/>
                  </a:lnTo>
                  <a:close/>
                  <a:moveTo>
                    <a:pt x="1850" y="659"/>
                  </a:moveTo>
                  <a:cubicBezTo>
                    <a:pt x="1663" y="659"/>
                    <a:pt x="1663" y="659"/>
                    <a:pt x="1663" y="659"/>
                  </a:cubicBezTo>
                  <a:cubicBezTo>
                    <a:pt x="1535" y="1105"/>
                    <a:pt x="1535" y="1105"/>
                    <a:pt x="1535" y="1105"/>
                  </a:cubicBezTo>
                  <a:cubicBezTo>
                    <a:pt x="1337" y="1105"/>
                    <a:pt x="1337" y="1105"/>
                    <a:pt x="1337" y="1105"/>
                  </a:cubicBezTo>
                  <a:cubicBezTo>
                    <a:pt x="1438" y="1068"/>
                    <a:pt x="1499" y="996"/>
                    <a:pt x="1518" y="890"/>
                  </a:cubicBezTo>
                  <a:cubicBezTo>
                    <a:pt x="1534" y="809"/>
                    <a:pt x="1527" y="755"/>
                    <a:pt x="1493" y="714"/>
                  </a:cubicBezTo>
                  <a:cubicBezTo>
                    <a:pt x="1443" y="654"/>
                    <a:pt x="1342" y="659"/>
                    <a:pt x="1253" y="659"/>
                  </a:cubicBezTo>
                  <a:cubicBezTo>
                    <a:pt x="1237" y="659"/>
                    <a:pt x="1105" y="659"/>
                    <a:pt x="1105" y="659"/>
                  </a:cubicBezTo>
                  <a:cubicBezTo>
                    <a:pt x="1105" y="28"/>
                    <a:pt x="1105" y="28"/>
                    <a:pt x="1105" y="28"/>
                  </a:cubicBezTo>
                  <a:cubicBezTo>
                    <a:pt x="1850" y="28"/>
                    <a:pt x="1850" y="28"/>
                    <a:pt x="1850" y="28"/>
                  </a:cubicBezTo>
                  <a:lnTo>
                    <a:pt x="1850" y="659"/>
                  </a:lnTo>
                  <a:close/>
                  <a:moveTo>
                    <a:pt x="1730" y="1105"/>
                  </a:moveTo>
                  <a:cubicBezTo>
                    <a:pt x="1809" y="826"/>
                    <a:pt x="1809" y="826"/>
                    <a:pt x="1809" y="826"/>
                  </a:cubicBezTo>
                  <a:cubicBezTo>
                    <a:pt x="1812" y="1105"/>
                    <a:pt x="1812" y="1105"/>
                    <a:pt x="1812" y="1105"/>
                  </a:cubicBezTo>
                  <a:lnTo>
                    <a:pt x="1730" y="1105"/>
                  </a:lnTo>
                  <a:close/>
                  <a:moveTo>
                    <a:pt x="1188" y="999"/>
                  </a:moveTo>
                  <a:cubicBezTo>
                    <a:pt x="1187" y="999"/>
                    <a:pt x="1187" y="999"/>
                    <a:pt x="1187" y="999"/>
                  </a:cubicBezTo>
                  <a:cubicBezTo>
                    <a:pt x="1180" y="999"/>
                    <a:pt x="1173" y="1000"/>
                    <a:pt x="1165" y="1000"/>
                  </a:cubicBezTo>
                  <a:cubicBezTo>
                    <a:pt x="1154" y="1000"/>
                    <a:pt x="1145" y="1000"/>
                    <a:pt x="1137" y="1000"/>
                  </a:cubicBezTo>
                  <a:cubicBezTo>
                    <a:pt x="1089" y="1000"/>
                    <a:pt x="1089" y="1000"/>
                    <a:pt x="1089" y="1000"/>
                  </a:cubicBezTo>
                  <a:cubicBezTo>
                    <a:pt x="1111" y="918"/>
                    <a:pt x="1111" y="918"/>
                    <a:pt x="1111" y="918"/>
                  </a:cubicBezTo>
                  <a:cubicBezTo>
                    <a:pt x="1122" y="878"/>
                    <a:pt x="1122" y="878"/>
                    <a:pt x="1122" y="878"/>
                  </a:cubicBezTo>
                  <a:cubicBezTo>
                    <a:pt x="1147" y="783"/>
                    <a:pt x="1147" y="783"/>
                    <a:pt x="1147" y="783"/>
                  </a:cubicBezTo>
                  <a:cubicBezTo>
                    <a:pt x="1158" y="783"/>
                    <a:pt x="1169" y="782"/>
                    <a:pt x="1179" y="782"/>
                  </a:cubicBezTo>
                  <a:cubicBezTo>
                    <a:pt x="1216" y="782"/>
                    <a:pt x="1216" y="782"/>
                    <a:pt x="1216" y="782"/>
                  </a:cubicBezTo>
                  <a:cubicBezTo>
                    <a:pt x="1279" y="782"/>
                    <a:pt x="1319" y="786"/>
                    <a:pt x="1334" y="806"/>
                  </a:cubicBezTo>
                  <a:cubicBezTo>
                    <a:pt x="1345" y="822"/>
                    <a:pt x="1343" y="848"/>
                    <a:pt x="1330" y="888"/>
                  </a:cubicBezTo>
                  <a:cubicBezTo>
                    <a:pt x="1308" y="957"/>
                    <a:pt x="1279" y="992"/>
                    <a:pt x="1188" y="999"/>
                  </a:cubicBezTo>
                  <a:moveTo>
                    <a:pt x="980" y="699"/>
                  </a:moveTo>
                  <a:cubicBezTo>
                    <a:pt x="969" y="737"/>
                    <a:pt x="969" y="737"/>
                    <a:pt x="969" y="737"/>
                  </a:cubicBezTo>
                  <a:cubicBezTo>
                    <a:pt x="862" y="1092"/>
                    <a:pt x="862" y="1092"/>
                    <a:pt x="862" y="1092"/>
                  </a:cubicBezTo>
                  <a:cubicBezTo>
                    <a:pt x="858" y="1105"/>
                    <a:pt x="858" y="1105"/>
                    <a:pt x="858" y="1105"/>
                  </a:cubicBezTo>
                  <a:cubicBezTo>
                    <a:pt x="507" y="1105"/>
                    <a:pt x="507" y="1105"/>
                    <a:pt x="507" y="1105"/>
                  </a:cubicBezTo>
                  <a:cubicBezTo>
                    <a:pt x="479" y="1047"/>
                    <a:pt x="479" y="1047"/>
                    <a:pt x="479" y="1047"/>
                  </a:cubicBezTo>
                  <a:cubicBezTo>
                    <a:pt x="858" y="660"/>
                    <a:pt x="858" y="660"/>
                    <a:pt x="858" y="660"/>
                  </a:cubicBezTo>
                  <a:cubicBezTo>
                    <a:pt x="615" y="660"/>
                    <a:pt x="615" y="660"/>
                    <a:pt x="615" y="660"/>
                  </a:cubicBezTo>
                  <a:cubicBezTo>
                    <a:pt x="319" y="979"/>
                    <a:pt x="319" y="979"/>
                    <a:pt x="319" y="979"/>
                  </a:cubicBezTo>
                  <a:cubicBezTo>
                    <a:pt x="415" y="660"/>
                    <a:pt x="415" y="660"/>
                    <a:pt x="415" y="660"/>
                  </a:cubicBezTo>
                  <a:cubicBezTo>
                    <a:pt x="235" y="660"/>
                    <a:pt x="235" y="660"/>
                    <a:pt x="235" y="660"/>
                  </a:cubicBezTo>
                  <a:cubicBezTo>
                    <a:pt x="235" y="28"/>
                    <a:pt x="235" y="28"/>
                    <a:pt x="235" y="28"/>
                  </a:cubicBezTo>
                  <a:cubicBezTo>
                    <a:pt x="980" y="28"/>
                    <a:pt x="980" y="28"/>
                    <a:pt x="980" y="28"/>
                  </a:cubicBezTo>
                  <a:lnTo>
                    <a:pt x="980" y="699"/>
                  </a:lnTo>
                  <a:close/>
                  <a:moveTo>
                    <a:pt x="281" y="1105"/>
                  </a:moveTo>
                  <a:cubicBezTo>
                    <a:pt x="282" y="1101"/>
                    <a:pt x="282" y="1101"/>
                    <a:pt x="282" y="1101"/>
                  </a:cubicBezTo>
                  <a:cubicBezTo>
                    <a:pt x="285" y="1105"/>
                    <a:pt x="285" y="1105"/>
                    <a:pt x="285" y="1105"/>
                  </a:cubicBezTo>
                  <a:lnTo>
                    <a:pt x="281" y="1105"/>
                  </a:lnTo>
                  <a:close/>
                  <a:moveTo>
                    <a:pt x="2814" y="0"/>
                  </a:moveTo>
                  <a:cubicBezTo>
                    <a:pt x="2814" y="724"/>
                    <a:pt x="2814" y="724"/>
                    <a:pt x="2814" y="724"/>
                  </a:cubicBezTo>
                  <a:cubicBezTo>
                    <a:pt x="2789" y="744"/>
                    <a:pt x="2767" y="765"/>
                    <a:pt x="2747" y="788"/>
                  </a:cubicBezTo>
                  <a:cubicBezTo>
                    <a:pt x="2747" y="0"/>
                    <a:pt x="2747" y="0"/>
                    <a:pt x="2747" y="0"/>
                  </a:cubicBezTo>
                  <a:cubicBezTo>
                    <a:pt x="1945" y="0"/>
                    <a:pt x="1945" y="0"/>
                    <a:pt x="1945" y="0"/>
                  </a:cubicBezTo>
                  <a:cubicBezTo>
                    <a:pt x="1945" y="659"/>
                    <a:pt x="1945" y="659"/>
                    <a:pt x="1945" y="659"/>
                  </a:cubicBezTo>
                  <a:cubicBezTo>
                    <a:pt x="1878" y="659"/>
                    <a:pt x="1878" y="659"/>
                    <a:pt x="1878" y="659"/>
                  </a:cubicBezTo>
                  <a:cubicBezTo>
                    <a:pt x="1878" y="0"/>
                    <a:pt x="1878" y="0"/>
                    <a:pt x="1878" y="0"/>
                  </a:cubicBezTo>
                  <a:cubicBezTo>
                    <a:pt x="1076" y="0"/>
                    <a:pt x="1076" y="0"/>
                    <a:pt x="1076" y="0"/>
                  </a:cubicBezTo>
                  <a:cubicBezTo>
                    <a:pt x="1076" y="660"/>
                    <a:pt x="1076" y="660"/>
                    <a:pt x="1076" y="660"/>
                  </a:cubicBezTo>
                  <a:cubicBezTo>
                    <a:pt x="1009" y="660"/>
                    <a:pt x="1009" y="660"/>
                    <a:pt x="1009" y="660"/>
                  </a:cubicBezTo>
                  <a:cubicBezTo>
                    <a:pt x="1009" y="0"/>
                    <a:pt x="1009" y="0"/>
                    <a:pt x="1009" y="0"/>
                  </a:cubicBezTo>
                  <a:cubicBezTo>
                    <a:pt x="207" y="0"/>
                    <a:pt x="207" y="0"/>
                    <a:pt x="207" y="0"/>
                  </a:cubicBezTo>
                  <a:cubicBezTo>
                    <a:pt x="207" y="753"/>
                    <a:pt x="207" y="753"/>
                    <a:pt x="207" y="753"/>
                  </a:cubicBezTo>
                  <a:cubicBezTo>
                    <a:pt x="2" y="1435"/>
                    <a:pt x="2" y="1435"/>
                    <a:pt x="2" y="1435"/>
                  </a:cubicBezTo>
                  <a:cubicBezTo>
                    <a:pt x="182" y="1435"/>
                    <a:pt x="182" y="1435"/>
                    <a:pt x="182" y="1435"/>
                  </a:cubicBezTo>
                  <a:cubicBezTo>
                    <a:pt x="273" y="1133"/>
                    <a:pt x="273" y="1133"/>
                    <a:pt x="273" y="1133"/>
                  </a:cubicBezTo>
                  <a:cubicBezTo>
                    <a:pt x="299" y="1133"/>
                    <a:pt x="299" y="1133"/>
                    <a:pt x="299" y="1133"/>
                  </a:cubicBezTo>
                  <a:cubicBezTo>
                    <a:pt x="448" y="1435"/>
                    <a:pt x="448" y="1435"/>
                    <a:pt x="448" y="1435"/>
                  </a:cubicBezTo>
                  <a:cubicBezTo>
                    <a:pt x="665" y="1435"/>
                    <a:pt x="665" y="1435"/>
                    <a:pt x="665" y="1435"/>
                  </a:cubicBezTo>
                  <a:cubicBezTo>
                    <a:pt x="520" y="1133"/>
                    <a:pt x="520" y="1133"/>
                    <a:pt x="520" y="1133"/>
                  </a:cubicBezTo>
                  <a:cubicBezTo>
                    <a:pt x="849" y="1133"/>
                    <a:pt x="849" y="1133"/>
                    <a:pt x="849" y="1133"/>
                  </a:cubicBezTo>
                  <a:cubicBezTo>
                    <a:pt x="758" y="1435"/>
                    <a:pt x="758" y="1435"/>
                    <a:pt x="758" y="1435"/>
                  </a:cubicBezTo>
                  <a:cubicBezTo>
                    <a:pt x="955" y="1435"/>
                    <a:pt x="955" y="1435"/>
                    <a:pt x="955" y="1435"/>
                  </a:cubicBezTo>
                  <a:cubicBezTo>
                    <a:pt x="1045" y="1134"/>
                    <a:pt x="1045" y="1134"/>
                    <a:pt x="1045" y="1134"/>
                  </a:cubicBezTo>
                  <a:cubicBezTo>
                    <a:pt x="1088" y="1134"/>
                    <a:pt x="1088" y="1134"/>
                    <a:pt x="1088" y="1134"/>
                  </a:cubicBezTo>
                  <a:cubicBezTo>
                    <a:pt x="1088" y="1133"/>
                    <a:pt x="1088" y="1133"/>
                    <a:pt x="1088" y="1133"/>
                  </a:cubicBezTo>
                  <a:cubicBezTo>
                    <a:pt x="1150" y="1133"/>
                    <a:pt x="1150" y="1133"/>
                    <a:pt x="1150" y="1133"/>
                  </a:cubicBezTo>
                  <a:cubicBezTo>
                    <a:pt x="1155" y="1133"/>
                    <a:pt x="1155" y="1133"/>
                    <a:pt x="1155" y="1133"/>
                  </a:cubicBezTo>
                  <a:cubicBezTo>
                    <a:pt x="1527" y="1133"/>
                    <a:pt x="1527" y="1133"/>
                    <a:pt x="1527" y="1133"/>
                  </a:cubicBezTo>
                  <a:cubicBezTo>
                    <a:pt x="1440" y="1434"/>
                    <a:pt x="1440" y="1434"/>
                    <a:pt x="1440" y="1434"/>
                  </a:cubicBezTo>
                  <a:cubicBezTo>
                    <a:pt x="1638" y="1434"/>
                    <a:pt x="1638" y="1434"/>
                    <a:pt x="1638" y="1434"/>
                  </a:cubicBezTo>
                  <a:cubicBezTo>
                    <a:pt x="1722" y="1133"/>
                    <a:pt x="1722" y="1133"/>
                    <a:pt x="1722" y="1133"/>
                  </a:cubicBezTo>
                  <a:cubicBezTo>
                    <a:pt x="1812" y="1133"/>
                    <a:pt x="1812" y="1133"/>
                    <a:pt x="1812" y="1133"/>
                  </a:cubicBezTo>
                  <a:cubicBezTo>
                    <a:pt x="1814" y="1434"/>
                    <a:pt x="1814" y="1434"/>
                    <a:pt x="1814" y="1434"/>
                  </a:cubicBezTo>
                  <a:cubicBezTo>
                    <a:pt x="1980" y="1434"/>
                    <a:pt x="1980" y="1434"/>
                    <a:pt x="1980" y="1434"/>
                  </a:cubicBezTo>
                  <a:cubicBezTo>
                    <a:pt x="2171" y="1133"/>
                    <a:pt x="2171" y="1133"/>
                    <a:pt x="2171" y="1133"/>
                  </a:cubicBezTo>
                  <a:cubicBezTo>
                    <a:pt x="2296" y="1133"/>
                    <a:pt x="2296" y="1133"/>
                    <a:pt x="2296" y="1133"/>
                  </a:cubicBezTo>
                  <a:cubicBezTo>
                    <a:pt x="2232" y="1434"/>
                    <a:pt x="2232" y="1434"/>
                    <a:pt x="2232" y="1434"/>
                  </a:cubicBezTo>
                  <a:cubicBezTo>
                    <a:pt x="2427" y="1434"/>
                    <a:pt x="2427" y="1434"/>
                    <a:pt x="2427" y="1434"/>
                  </a:cubicBezTo>
                  <a:cubicBezTo>
                    <a:pt x="2491" y="1133"/>
                    <a:pt x="2491" y="1133"/>
                    <a:pt x="2491" y="1133"/>
                  </a:cubicBezTo>
                  <a:cubicBezTo>
                    <a:pt x="2604" y="1133"/>
                    <a:pt x="2604" y="1133"/>
                    <a:pt x="2604" y="1133"/>
                  </a:cubicBezTo>
                  <a:cubicBezTo>
                    <a:pt x="2599" y="1226"/>
                    <a:pt x="2623" y="1311"/>
                    <a:pt x="2685" y="1368"/>
                  </a:cubicBezTo>
                  <a:cubicBezTo>
                    <a:pt x="2761" y="1438"/>
                    <a:pt x="2877" y="1451"/>
                    <a:pt x="2963" y="1451"/>
                  </a:cubicBezTo>
                  <a:cubicBezTo>
                    <a:pt x="3081" y="1451"/>
                    <a:pt x="3203" y="1434"/>
                    <a:pt x="3326" y="1407"/>
                  </a:cubicBezTo>
                  <a:cubicBezTo>
                    <a:pt x="3394" y="1133"/>
                    <a:pt x="3394" y="1133"/>
                    <a:pt x="3394" y="1133"/>
                  </a:cubicBezTo>
                  <a:cubicBezTo>
                    <a:pt x="3617" y="1133"/>
                    <a:pt x="3617" y="1133"/>
                    <a:pt x="3617" y="1133"/>
                  </a:cubicBezTo>
                  <a:cubicBezTo>
                    <a:pt x="3617" y="0"/>
                    <a:pt x="3617" y="0"/>
                    <a:pt x="3617" y="0"/>
                  </a:cubicBezTo>
                  <a:lnTo>
                    <a:pt x="2814" y="0"/>
                  </a:lnTo>
                  <a:close/>
                  <a:moveTo>
                    <a:pt x="351" y="1894"/>
                  </a:moveTo>
                  <a:cubicBezTo>
                    <a:pt x="321" y="2038"/>
                    <a:pt x="321" y="2038"/>
                    <a:pt x="321" y="2038"/>
                  </a:cubicBezTo>
                  <a:cubicBezTo>
                    <a:pt x="316" y="2060"/>
                    <a:pt x="309" y="2092"/>
                    <a:pt x="348" y="2092"/>
                  </a:cubicBezTo>
                  <a:cubicBezTo>
                    <a:pt x="393" y="2092"/>
                    <a:pt x="400" y="2058"/>
                    <a:pt x="409" y="2016"/>
                  </a:cubicBezTo>
                  <a:cubicBezTo>
                    <a:pt x="435" y="1894"/>
                    <a:pt x="435" y="1894"/>
                    <a:pt x="435" y="1894"/>
                  </a:cubicBezTo>
                  <a:cubicBezTo>
                    <a:pt x="508" y="1894"/>
                    <a:pt x="508" y="1894"/>
                    <a:pt x="508" y="1894"/>
                  </a:cubicBezTo>
                  <a:cubicBezTo>
                    <a:pt x="474" y="2053"/>
                    <a:pt x="474" y="2053"/>
                    <a:pt x="474" y="2053"/>
                  </a:cubicBezTo>
                  <a:cubicBezTo>
                    <a:pt x="464" y="2106"/>
                    <a:pt x="463" y="2112"/>
                    <a:pt x="462" y="2118"/>
                  </a:cubicBezTo>
                  <a:cubicBezTo>
                    <a:pt x="461" y="2125"/>
                    <a:pt x="460" y="2130"/>
                    <a:pt x="460" y="2136"/>
                  </a:cubicBezTo>
                  <a:cubicBezTo>
                    <a:pt x="391" y="2136"/>
                    <a:pt x="391" y="2136"/>
                    <a:pt x="391" y="2136"/>
                  </a:cubicBezTo>
                  <a:cubicBezTo>
                    <a:pt x="395" y="2104"/>
                    <a:pt x="395" y="2104"/>
                    <a:pt x="395" y="2104"/>
                  </a:cubicBezTo>
                  <a:cubicBezTo>
                    <a:pt x="386" y="2115"/>
                    <a:pt x="362" y="2143"/>
                    <a:pt x="315" y="2143"/>
                  </a:cubicBezTo>
                  <a:cubicBezTo>
                    <a:pt x="283" y="2143"/>
                    <a:pt x="259" y="2128"/>
                    <a:pt x="250" y="2110"/>
                  </a:cubicBezTo>
                  <a:cubicBezTo>
                    <a:pt x="238" y="2090"/>
                    <a:pt x="245" y="2056"/>
                    <a:pt x="248" y="2045"/>
                  </a:cubicBezTo>
                  <a:cubicBezTo>
                    <a:pt x="279" y="1894"/>
                    <a:pt x="279" y="1894"/>
                    <a:pt x="279" y="1894"/>
                  </a:cubicBezTo>
                  <a:lnTo>
                    <a:pt x="351" y="1894"/>
                  </a:lnTo>
                  <a:close/>
                  <a:moveTo>
                    <a:pt x="812" y="1942"/>
                  </a:moveTo>
                  <a:cubicBezTo>
                    <a:pt x="870" y="1942"/>
                    <a:pt x="870" y="1942"/>
                    <a:pt x="870" y="1942"/>
                  </a:cubicBezTo>
                  <a:cubicBezTo>
                    <a:pt x="880" y="1895"/>
                    <a:pt x="880" y="1895"/>
                    <a:pt x="880" y="1895"/>
                  </a:cubicBezTo>
                  <a:cubicBezTo>
                    <a:pt x="822" y="1895"/>
                    <a:pt x="822" y="1895"/>
                    <a:pt x="822" y="1895"/>
                  </a:cubicBezTo>
                  <a:cubicBezTo>
                    <a:pt x="838" y="1822"/>
                    <a:pt x="838" y="1822"/>
                    <a:pt x="838" y="1822"/>
                  </a:cubicBezTo>
                  <a:cubicBezTo>
                    <a:pt x="762" y="1848"/>
                    <a:pt x="762" y="1848"/>
                    <a:pt x="762" y="1848"/>
                  </a:cubicBezTo>
                  <a:cubicBezTo>
                    <a:pt x="752" y="1895"/>
                    <a:pt x="752" y="1895"/>
                    <a:pt x="752" y="1895"/>
                  </a:cubicBezTo>
                  <a:cubicBezTo>
                    <a:pt x="654" y="1895"/>
                    <a:pt x="654" y="1895"/>
                    <a:pt x="654" y="1895"/>
                  </a:cubicBezTo>
                  <a:cubicBezTo>
                    <a:pt x="670" y="1822"/>
                    <a:pt x="670" y="1822"/>
                    <a:pt x="670" y="1822"/>
                  </a:cubicBezTo>
                  <a:cubicBezTo>
                    <a:pt x="594" y="1848"/>
                    <a:pt x="594" y="1848"/>
                    <a:pt x="594" y="1848"/>
                  </a:cubicBezTo>
                  <a:cubicBezTo>
                    <a:pt x="584" y="1895"/>
                    <a:pt x="584" y="1895"/>
                    <a:pt x="584" y="1895"/>
                  </a:cubicBezTo>
                  <a:cubicBezTo>
                    <a:pt x="537" y="1895"/>
                    <a:pt x="537" y="1895"/>
                    <a:pt x="537" y="1895"/>
                  </a:cubicBezTo>
                  <a:cubicBezTo>
                    <a:pt x="527" y="1942"/>
                    <a:pt x="527" y="1942"/>
                    <a:pt x="527" y="1942"/>
                  </a:cubicBezTo>
                  <a:cubicBezTo>
                    <a:pt x="574" y="1942"/>
                    <a:pt x="574" y="1942"/>
                    <a:pt x="574" y="1942"/>
                  </a:cubicBezTo>
                  <a:cubicBezTo>
                    <a:pt x="545" y="2075"/>
                    <a:pt x="545" y="2075"/>
                    <a:pt x="545" y="2075"/>
                  </a:cubicBezTo>
                  <a:cubicBezTo>
                    <a:pt x="541" y="2095"/>
                    <a:pt x="531" y="2141"/>
                    <a:pt x="603" y="2141"/>
                  </a:cubicBezTo>
                  <a:cubicBezTo>
                    <a:pt x="615" y="2141"/>
                    <a:pt x="636" y="2139"/>
                    <a:pt x="660" y="2133"/>
                  </a:cubicBezTo>
                  <a:cubicBezTo>
                    <a:pt x="670" y="2086"/>
                    <a:pt x="670" y="2086"/>
                    <a:pt x="670" y="2086"/>
                  </a:cubicBezTo>
                  <a:cubicBezTo>
                    <a:pt x="661" y="2087"/>
                    <a:pt x="656" y="2088"/>
                    <a:pt x="645" y="2088"/>
                  </a:cubicBezTo>
                  <a:cubicBezTo>
                    <a:pt x="614" y="2088"/>
                    <a:pt x="617" y="2074"/>
                    <a:pt x="621" y="2052"/>
                  </a:cubicBezTo>
                  <a:cubicBezTo>
                    <a:pt x="645" y="1942"/>
                    <a:pt x="645" y="1942"/>
                    <a:pt x="645" y="1942"/>
                  </a:cubicBezTo>
                  <a:cubicBezTo>
                    <a:pt x="741" y="1942"/>
                    <a:pt x="741" y="1942"/>
                    <a:pt x="741" y="1942"/>
                  </a:cubicBezTo>
                  <a:cubicBezTo>
                    <a:pt x="713" y="2075"/>
                    <a:pt x="713" y="2075"/>
                    <a:pt x="713" y="2075"/>
                  </a:cubicBezTo>
                  <a:cubicBezTo>
                    <a:pt x="709" y="2095"/>
                    <a:pt x="699" y="2141"/>
                    <a:pt x="771" y="2141"/>
                  </a:cubicBezTo>
                  <a:cubicBezTo>
                    <a:pt x="782" y="2141"/>
                    <a:pt x="804" y="2139"/>
                    <a:pt x="828" y="2133"/>
                  </a:cubicBezTo>
                  <a:cubicBezTo>
                    <a:pt x="838" y="2086"/>
                    <a:pt x="838" y="2086"/>
                    <a:pt x="838" y="2086"/>
                  </a:cubicBezTo>
                  <a:cubicBezTo>
                    <a:pt x="829" y="2087"/>
                    <a:pt x="824" y="2088"/>
                    <a:pt x="813" y="2088"/>
                  </a:cubicBezTo>
                  <a:cubicBezTo>
                    <a:pt x="781" y="2088"/>
                    <a:pt x="785" y="2074"/>
                    <a:pt x="788" y="2052"/>
                  </a:cubicBezTo>
                  <a:lnTo>
                    <a:pt x="812" y="1942"/>
                  </a:lnTo>
                  <a:close/>
                  <a:moveTo>
                    <a:pt x="916" y="1893"/>
                  </a:moveTo>
                  <a:cubicBezTo>
                    <a:pt x="987" y="1893"/>
                    <a:pt x="987" y="1893"/>
                    <a:pt x="987" y="1893"/>
                  </a:cubicBezTo>
                  <a:cubicBezTo>
                    <a:pt x="935" y="2136"/>
                    <a:pt x="935" y="2136"/>
                    <a:pt x="935" y="2136"/>
                  </a:cubicBezTo>
                  <a:cubicBezTo>
                    <a:pt x="864" y="2136"/>
                    <a:pt x="864" y="2136"/>
                    <a:pt x="864" y="2136"/>
                  </a:cubicBezTo>
                  <a:lnTo>
                    <a:pt x="916" y="1893"/>
                  </a:lnTo>
                  <a:close/>
                  <a:moveTo>
                    <a:pt x="935" y="1790"/>
                  </a:moveTo>
                  <a:cubicBezTo>
                    <a:pt x="1011" y="1790"/>
                    <a:pt x="1011" y="1790"/>
                    <a:pt x="1011" y="1790"/>
                  </a:cubicBezTo>
                  <a:cubicBezTo>
                    <a:pt x="998" y="1851"/>
                    <a:pt x="998" y="1851"/>
                    <a:pt x="998" y="1851"/>
                  </a:cubicBezTo>
                  <a:cubicBezTo>
                    <a:pt x="922" y="1851"/>
                    <a:pt x="922" y="1851"/>
                    <a:pt x="922" y="1851"/>
                  </a:cubicBezTo>
                  <a:lnTo>
                    <a:pt x="935" y="1790"/>
                  </a:lnTo>
                  <a:close/>
                  <a:moveTo>
                    <a:pt x="1034" y="1937"/>
                  </a:moveTo>
                  <a:cubicBezTo>
                    <a:pt x="1034" y="1936"/>
                    <a:pt x="1040" y="1909"/>
                    <a:pt x="1042" y="1893"/>
                  </a:cubicBezTo>
                  <a:cubicBezTo>
                    <a:pt x="1110" y="1893"/>
                    <a:pt x="1110" y="1893"/>
                    <a:pt x="1110" y="1893"/>
                  </a:cubicBezTo>
                  <a:cubicBezTo>
                    <a:pt x="1104" y="1929"/>
                    <a:pt x="1104" y="1929"/>
                    <a:pt x="1104" y="1929"/>
                  </a:cubicBezTo>
                  <a:cubicBezTo>
                    <a:pt x="1113" y="1918"/>
                    <a:pt x="1139" y="1887"/>
                    <a:pt x="1192" y="1887"/>
                  </a:cubicBezTo>
                  <a:cubicBezTo>
                    <a:pt x="1239" y="1887"/>
                    <a:pt x="1254" y="1916"/>
                    <a:pt x="1256" y="1933"/>
                  </a:cubicBezTo>
                  <a:cubicBezTo>
                    <a:pt x="1259" y="1948"/>
                    <a:pt x="1257" y="1960"/>
                    <a:pt x="1248" y="2005"/>
                  </a:cubicBezTo>
                  <a:cubicBezTo>
                    <a:pt x="1220" y="2136"/>
                    <a:pt x="1220" y="2136"/>
                    <a:pt x="1220" y="2136"/>
                  </a:cubicBezTo>
                  <a:cubicBezTo>
                    <a:pt x="1147" y="2136"/>
                    <a:pt x="1147" y="2136"/>
                    <a:pt x="1147" y="2136"/>
                  </a:cubicBezTo>
                  <a:cubicBezTo>
                    <a:pt x="1179" y="1985"/>
                    <a:pt x="1179" y="1985"/>
                    <a:pt x="1179" y="1985"/>
                  </a:cubicBezTo>
                  <a:cubicBezTo>
                    <a:pt x="1181" y="1975"/>
                    <a:pt x="1183" y="1967"/>
                    <a:pt x="1181" y="1959"/>
                  </a:cubicBezTo>
                  <a:cubicBezTo>
                    <a:pt x="1178" y="1949"/>
                    <a:pt x="1169" y="1938"/>
                    <a:pt x="1151" y="1938"/>
                  </a:cubicBezTo>
                  <a:cubicBezTo>
                    <a:pt x="1136" y="1938"/>
                    <a:pt x="1120" y="1946"/>
                    <a:pt x="1110" y="1957"/>
                  </a:cubicBezTo>
                  <a:cubicBezTo>
                    <a:pt x="1104" y="1963"/>
                    <a:pt x="1097" y="1975"/>
                    <a:pt x="1093" y="1994"/>
                  </a:cubicBezTo>
                  <a:cubicBezTo>
                    <a:pt x="1063" y="2136"/>
                    <a:pt x="1063" y="2136"/>
                    <a:pt x="1063" y="2136"/>
                  </a:cubicBezTo>
                  <a:cubicBezTo>
                    <a:pt x="992" y="2136"/>
                    <a:pt x="992" y="2136"/>
                    <a:pt x="992" y="2136"/>
                  </a:cubicBezTo>
                  <a:lnTo>
                    <a:pt x="1034" y="1937"/>
                  </a:lnTo>
                  <a:close/>
                  <a:moveTo>
                    <a:pt x="1558" y="1895"/>
                  </a:moveTo>
                  <a:cubicBezTo>
                    <a:pt x="1552" y="1914"/>
                    <a:pt x="1547" y="1930"/>
                    <a:pt x="1542" y="1955"/>
                  </a:cubicBezTo>
                  <a:cubicBezTo>
                    <a:pt x="1504" y="2134"/>
                    <a:pt x="1504" y="2134"/>
                    <a:pt x="1504" y="2134"/>
                  </a:cubicBezTo>
                  <a:cubicBezTo>
                    <a:pt x="1486" y="2223"/>
                    <a:pt x="1409" y="2232"/>
                    <a:pt x="1363" y="2232"/>
                  </a:cubicBezTo>
                  <a:cubicBezTo>
                    <a:pt x="1328" y="2232"/>
                    <a:pt x="1261" y="2228"/>
                    <a:pt x="1272" y="2154"/>
                  </a:cubicBezTo>
                  <a:cubicBezTo>
                    <a:pt x="1340" y="2154"/>
                    <a:pt x="1340" y="2154"/>
                    <a:pt x="1340" y="2154"/>
                  </a:cubicBezTo>
                  <a:cubicBezTo>
                    <a:pt x="1340" y="2158"/>
                    <a:pt x="1339" y="2166"/>
                    <a:pt x="1344" y="2174"/>
                  </a:cubicBezTo>
                  <a:cubicBezTo>
                    <a:pt x="1348" y="2181"/>
                    <a:pt x="1357" y="2188"/>
                    <a:pt x="1375" y="2188"/>
                  </a:cubicBezTo>
                  <a:cubicBezTo>
                    <a:pt x="1397" y="2188"/>
                    <a:pt x="1417" y="2178"/>
                    <a:pt x="1427" y="2156"/>
                  </a:cubicBezTo>
                  <a:cubicBezTo>
                    <a:pt x="1432" y="2144"/>
                    <a:pt x="1434" y="2135"/>
                    <a:pt x="1442" y="2099"/>
                  </a:cubicBezTo>
                  <a:cubicBezTo>
                    <a:pt x="1413" y="2128"/>
                    <a:pt x="1387" y="2132"/>
                    <a:pt x="1370" y="2132"/>
                  </a:cubicBezTo>
                  <a:cubicBezTo>
                    <a:pt x="1300" y="2132"/>
                    <a:pt x="1280" y="2071"/>
                    <a:pt x="1293" y="2012"/>
                  </a:cubicBezTo>
                  <a:cubicBezTo>
                    <a:pt x="1306" y="1951"/>
                    <a:pt x="1352" y="1892"/>
                    <a:pt x="1422" y="1892"/>
                  </a:cubicBezTo>
                  <a:cubicBezTo>
                    <a:pt x="1466" y="1892"/>
                    <a:pt x="1477" y="1916"/>
                    <a:pt x="1482" y="1927"/>
                  </a:cubicBezTo>
                  <a:cubicBezTo>
                    <a:pt x="1492" y="1895"/>
                    <a:pt x="1492" y="1895"/>
                    <a:pt x="1492" y="1895"/>
                  </a:cubicBezTo>
                  <a:lnTo>
                    <a:pt x="1558" y="1895"/>
                  </a:lnTo>
                  <a:close/>
                  <a:moveTo>
                    <a:pt x="1397" y="2083"/>
                  </a:moveTo>
                  <a:cubicBezTo>
                    <a:pt x="1447" y="2083"/>
                    <a:pt x="1459" y="2025"/>
                    <a:pt x="1461" y="2014"/>
                  </a:cubicBezTo>
                  <a:cubicBezTo>
                    <a:pt x="1467" y="1986"/>
                    <a:pt x="1472" y="1940"/>
                    <a:pt x="1428" y="1940"/>
                  </a:cubicBezTo>
                  <a:cubicBezTo>
                    <a:pt x="1401" y="1940"/>
                    <a:pt x="1375" y="1960"/>
                    <a:pt x="1364" y="2012"/>
                  </a:cubicBezTo>
                  <a:cubicBezTo>
                    <a:pt x="1362" y="2025"/>
                    <a:pt x="1349" y="2083"/>
                    <a:pt x="1397" y="2083"/>
                  </a:cubicBezTo>
                  <a:moveTo>
                    <a:pt x="1842" y="2133"/>
                  </a:moveTo>
                  <a:cubicBezTo>
                    <a:pt x="1818" y="2139"/>
                    <a:pt x="1797" y="2141"/>
                    <a:pt x="1786" y="2141"/>
                  </a:cubicBezTo>
                  <a:cubicBezTo>
                    <a:pt x="1714" y="2141"/>
                    <a:pt x="1723" y="2095"/>
                    <a:pt x="1728" y="2075"/>
                  </a:cubicBezTo>
                  <a:cubicBezTo>
                    <a:pt x="1756" y="1942"/>
                    <a:pt x="1756" y="1942"/>
                    <a:pt x="1756" y="1942"/>
                  </a:cubicBezTo>
                  <a:cubicBezTo>
                    <a:pt x="1710" y="1942"/>
                    <a:pt x="1710" y="1942"/>
                    <a:pt x="1710" y="1942"/>
                  </a:cubicBezTo>
                  <a:cubicBezTo>
                    <a:pt x="1719" y="1895"/>
                    <a:pt x="1719" y="1895"/>
                    <a:pt x="1719" y="1895"/>
                  </a:cubicBezTo>
                  <a:cubicBezTo>
                    <a:pt x="1766" y="1895"/>
                    <a:pt x="1766" y="1895"/>
                    <a:pt x="1766" y="1895"/>
                  </a:cubicBezTo>
                  <a:cubicBezTo>
                    <a:pt x="1776" y="1848"/>
                    <a:pt x="1776" y="1848"/>
                    <a:pt x="1776" y="1848"/>
                  </a:cubicBezTo>
                  <a:cubicBezTo>
                    <a:pt x="1852" y="1822"/>
                    <a:pt x="1852" y="1822"/>
                    <a:pt x="1852" y="1822"/>
                  </a:cubicBezTo>
                  <a:cubicBezTo>
                    <a:pt x="1837" y="1895"/>
                    <a:pt x="1837" y="1895"/>
                    <a:pt x="1837" y="1895"/>
                  </a:cubicBezTo>
                  <a:cubicBezTo>
                    <a:pt x="1895" y="1895"/>
                    <a:pt x="1895" y="1895"/>
                    <a:pt x="1895" y="1895"/>
                  </a:cubicBezTo>
                  <a:cubicBezTo>
                    <a:pt x="1884" y="1942"/>
                    <a:pt x="1884" y="1942"/>
                    <a:pt x="1884" y="1942"/>
                  </a:cubicBezTo>
                  <a:cubicBezTo>
                    <a:pt x="1827" y="1942"/>
                    <a:pt x="1827" y="1942"/>
                    <a:pt x="1827" y="1942"/>
                  </a:cubicBezTo>
                  <a:cubicBezTo>
                    <a:pt x="1803" y="2052"/>
                    <a:pt x="1803" y="2052"/>
                    <a:pt x="1803" y="2052"/>
                  </a:cubicBezTo>
                  <a:cubicBezTo>
                    <a:pt x="1799" y="2074"/>
                    <a:pt x="1796" y="2088"/>
                    <a:pt x="1828" y="2088"/>
                  </a:cubicBezTo>
                  <a:cubicBezTo>
                    <a:pt x="1838" y="2088"/>
                    <a:pt x="1844" y="2087"/>
                    <a:pt x="1852" y="2086"/>
                  </a:cubicBezTo>
                  <a:lnTo>
                    <a:pt x="1842" y="2133"/>
                  </a:lnTo>
                  <a:close/>
                  <a:moveTo>
                    <a:pt x="1954" y="1790"/>
                  </a:moveTo>
                  <a:cubicBezTo>
                    <a:pt x="2025" y="1790"/>
                    <a:pt x="2025" y="1790"/>
                    <a:pt x="2025" y="1790"/>
                  </a:cubicBezTo>
                  <a:cubicBezTo>
                    <a:pt x="1996" y="1927"/>
                    <a:pt x="1996" y="1927"/>
                    <a:pt x="1996" y="1927"/>
                  </a:cubicBezTo>
                  <a:cubicBezTo>
                    <a:pt x="2007" y="1915"/>
                    <a:pt x="2030" y="1890"/>
                    <a:pt x="2074" y="1890"/>
                  </a:cubicBezTo>
                  <a:cubicBezTo>
                    <a:pt x="2110" y="1890"/>
                    <a:pt x="2129" y="1908"/>
                    <a:pt x="2137" y="1923"/>
                  </a:cubicBezTo>
                  <a:cubicBezTo>
                    <a:pt x="2143" y="1935"/>
                    <a:pt x="2146" y="1957"/>
                    <a:pt x="2139" y="1989"/>
                  </a:cubicBezTo>
                  <a:cubicBezTo>
                    <a:pt x="2108" y="2136"/>
                    <a:pt x="2108" y="2136"/>
                    <a:pt x="2108" y="2136"/>
                  </a:cubicBezTo>
                  <a:cubicBezTo>
                    <a:pt x="2037" y="2136"/>
                    <a:pt x="2037" y="2136"/>
                    <a:pt x="2037" y="2136"/>
                  </a:cubicBezTo>
                  <a:cubicBezTo>
                    <a:pt x="2068" y="1991"/>
                    <a:pt x="2068" y="1991"/>
                    <a:pt x="2068" y="1991"/>
                  </a:cubicBezTo>
                  <a:cubicBezTo>
                    <a:pt x="2071" y="1977"/>
                    <a:pt x="2079" y="1938"/>
                    <a:pt x="2040" y="1938"/>
                  </a:cubicBezTo>
                  <a:cubicBezTo>
                    <a:pt x="2019" y="1938"/>
                    <a:pt x="1991" y="1950"/>
                    <a:pt x="1983" y="1988"/>
                  </a:cubicBezTo>
                  <a:cubicBezTo>
                    <a:pt x="1952" y="2136"/>
                    <a:pt x="1952" y="2136"/>
                    <a:pt x="1952" y="2136"/>
                  </a:cubicBezTo>
                  <a:cubicBezTo>
                    <a:pt x="1881" y="2136"/>
                    <a:pt x="1881" y="2136"/>
                    <a:pt x="1881" y="2136"/>
                  </a:cubicBezTo>
                  <a:lnTo>
                    <a:pt x="1954" y="1790"/>
                  </a:lnTo>
                  <a:close/>
                  <a:moveTo>
                    <a:pt x="2195" y="1953"/>
                  </a:moveTo>
                  <a:cubicBezTo>
                    <a:pt x="2197" y="1942"/>
                    <a:pt x="2203" y="1906"/>
                    <a:pt x="2205" y="1893"/>
                  </a:cubicBezTo>
                  <a:cubicBezTo>
                    <a:pt x="2271" y="1893"/>
                    <a:pt x="2271" y="1893"/>
                    <a:pt x="2271" y="1893"/>
                  </a:cubicBezTo>
                  <a:cubicBezTo>
                    <a:pt x="2263" y="1939"/>
                    <a:pt x="2263" y="1939"/>
                    <a:pt x="2263" y="1939"/>
                  </a:cubicBezTo>
                  <a:cubicBezTo>
                    <a:pt x="2276" y="1919"/>
                    <a:pt x="2298" y="1889"/>
                    <a:pt x="2356" y="1892"/>
                  </a:cubicBezTo>
                  <a:cubicBezTo>
                    <a:pt x="2342" y="1956"/>
                    <a:pt x="2342" y="1956"/>
                    <a:pt x="2342" y="1956"/>
                  </a:cubicBezTo>
                  <a:cubicBezTo>
                    <a:pt x="2271" y="1949"/>
                    <a:pt x="2259" y="1986"/>
                    <a:pt x="2253" y="2017"/>
                  </a:cubicBezTo>
                  <a:cubicBezTo>
                    <a:pt x="2227" y="2136"/>
                    <a:pt x="2227" y="2136"/>
                    <a:pt x="2227" y="2136"/>
                  </a:cubicBezTo>
                  <a:cubicBezTo>
                    <a:pt x="2156" y="2136"/>
                    <a:pt x="2156" y="2136"/>
                    <a:pt x="2156" y="2136"/>
                  </a:cubicBezTo>
                  <a:lnTo>
                    <a:pt x="2195" y="1953"/>
                  </a:lnTo>
                  <a:close/>
                  <a:moveTo>
                    <a:pt x="2503" y="1888"/>
                  </a:moveTo>
                  <a:cubicBezTo>
                    <a:pt x="2591" y="1888"/>
                    <a:pt x="2617" y="1948"/>
                    <a:pt x="2602" y="2015"/>
                  </a:cubicBezTo>
                  <a:cubicBezTo>
                    <a:pt x="2587" y="2083"/>
                    <a:pt x="2535" y="2145"/>
                    <a:pt x="2447" y="2145"/>
                  </a:cubicBezTo>
                  <a:cubicBezTo>
                    <a:pt x="2378" y="2145"/>
                    <a:pt x="2332" y="2102"/>
                    <a:pt x="2350" y="2017"/>
                  </a:cubicBezTo>
                  <a:cubicBezTo>
                    <a:pt x="2362" y="1959"/>
                    <a:pt x="2408" y="1888"/>
                    <a:pt x="2503" y="1888"/>
                  </a:cubicBezTo>
                  <a:moveTo>
                    <a:pt x="2460" y="2095"/>
                  </a:moveTo>
                  <a:cubicBezTo>
                    <a:pt x="2491" y="2095"/>
                    <a:pt x="2516" y="2077"/>
                    <a:pt x="2530" y="2012"/>
                  </a:cubicBezTo>
                  <a:cubicBezTo>
                    <a:pt x="2537" y="1980"/>
                    <a:pt x="2540" y="1935"/>
                    <a:pt x="2493" y="1935"/>
                  </a:cubicBezTo>
                  <a:cubicBezTo>
                    <a:pt x="2441" y="1935"/>
                    <a:pt x="2427" y="1995"/>
                    <a:pt x="2423" y="2018"/>
                  </a:cubicBezTo>
                  <a:cubicBezTo>
                    <a:pt x="2411" y="2072"/>
                    <a:pt x="2425" y="2095"/>
                    <a:pt x="2460" y="2095"/>
                  </a:cubicBezTo>
                  <a:moveTo>
                    <a:pt x="2743" y="1894"/>
                  </a:moveTo>
                  <a:cubicBezTo>
                    <a:pt x="2713" y="2038"/>
                    <a:pt x="2713" y="2038"/>
                    <a:pt x="2713" y="2038"/>
                  </a:cubicBezTo>
                  <a:cubicBezTo>
                    <a:pt x="2708" y="2060"/>
                    <a:pt x="2701" y="2092"/>
                    <a:pt x="2740" y="2092"/>
                  </a:cubicBezTo>
                  <a:cubicBezTo>
                    <a:pt x="2785" y="2092"/>
                    <a:pt x="2792" y="2058"/>
                    <a:pt x="2801" y="2016"/>
                  </a:cubicBezTo>
                  <a:cubicBezTo>
                    <a:pt x="2827" y="1894"/>
                    <a:pt x="2827" y="1894"/>
                    <a:pt x="2827" y="1894"/>
                  </a:cubicBezTo>
                  <a:cubicBezTo>
                    <a:pt x="2900" y="1894"/>
                    <a:pt x="2900" y="1894"/>
                    <a:pt x="2900" y="1894"/>
                  </a:cubicBezTo>
                  <a:cubicBezTo>
                    <a:pt x="2867" y="2053"/>
                    <a:pt x="2867" y="2053"/>
                    <a:pt x="2867" y="2053"/>
                  </a:cubicBezTo>
                  <a:cubicBezTo>
                    <a:pt x="2856" y="2106"/>
                    <a:pt x="2855" y="2112"/>
                    <a:pt x="2854" y="2118"/>
                  </a:cubicBezTo>
                  <a:cubicBezTo>
                    <a:pt x="2853" y="2125"/>
                    <a:pt x="2852" y="2130"/>
                    <a:pt x="2852" y="2136"/>
                  </a:cubicBezTo>
                  <a:cubicBezTo>
                    <a:pt x="2783" y="2136"/>
                    <a:pt x="2783" y="2136"/>
                    <a:pt x="2783" y="2136"/>
                  </a:cubicBezTo>
                  <a:cubicBezTo>
                    <a:pt x="2787" y="2104"/>
                    <a:pt x="2787" y="2104"/>
                    <a:pt x="2787" y="2104"/>
                  </a:cubicBezTo>
                  <a:cubicBezTo>
                    <a:pt x="2778" y="2115"/>
                    <a:pt x="2753" y="2143"/>
                    <a:pt x="2707" y="2143"/>
                  </a:cubicBezTo>
                  <a:cubicBezTo>
                    <a:pt x="2675" y="2143"/>
                    <a:pt x="2651" y="2128"/>
                    <a:pt x="2641" y="2110"/>
                  </a:cubicBezTo>
                  <a:cubicBezTo>
                    <a:pt x="2630" y="2090"/>
                    <a:pt x="2637" y="2056"/>
                    <a:pt x="2639" y="2045"/>
                  </a:cubicBezTo>
                  <a:cubicBezTo>
                    <a:pt x="2671" y="1894"/>
                    <a:pt x="2671" y="1894"/>
                    <a:pt x="2671" y="1894"/>
                  </a:cubicBezTo>
                  <a:lnTo>
                    <a:pt x="2743" y="1894"/>
                  </a:lnTo>
                  <a:close/>
                  <a:moveTo>
                    <a:pt x="3181" y="1895"/>
                  </a:moveTo>
                  <a:cubicBezTo>
                    <a:pt x="3175" y="1914"/>
                    <a:pt x="3170" y="1930"/>
                    <a:pt x="3164" y="1955"/>
                  </a:cubicBezTo>
                  <a:cubicBezTo>
                    <a:pt x="3126" y="2134"/>
                    <a:pt x="3126" y="2134"/>
                    <a:pt x="3126" y="2134"/>
                  </a:cubicBezTo>
                  <a:cubicBezTo>
                    <a:pt x="3108" y="2223"/>
                    <a:pt x="3031" y="2232"/>
                    <a:pt x="2985" y="2232"/>
                  </a:cubicBezTo>
                  <a:cubicBezTo>
                    <a:pt x="2950" y="2232"/>
                    <a:pt x="2883" y="2228"/>
                    <a:pt x="2894" y="2154"/>
                  </a:cubicBezTo>
                  <a:cubicBezTo>
                    <a:pt x="2962" y="2154"/>
                    <a:pt x="2962" y="2154"/>
                    <a:pt x="2962" y="2154"/>
                  </a:cubicBezTo>
                  <a:cubicBezTo>
                    <a:pt x="2962" y="2158"/>
                    <a:pt x="2962" y="2166"/>
                    <a:pt x="2966" y="2174"/>
                  </a:cubicBezTo>
                  <a:cubicBezTo>
                    <a:pt x="2970" y="2181"/>
                    <a:pt x="2979" y="2188"/>
                    <a:pt x="2998" y="2188"/>
                  </a:cubicBezTo>
                  <a:cubicBezTo>
                    <a:pt x="3019" y="2188"/>
                    <a:pt x="3040" y="2178"/>
                    <a:pt x="3049" y="2156"/>
                  </a:cubicBezTo>
                  <a:cubicBezTo>
                    <a:pt x="3054" y="2144"/>
                    <a:pt x="3056" y="2135"/>
                    <a:pt x="3064" y="2099"/>
                  </a:cubicBezTo>
                  <a:cubicBezTo>
                    <a:pt x="3036" y="2128"/>
                    <a:pt x="3009" y="2132"/>
                    <a:pt x="2992" y="2132"/>
                  </a:cubicBezTo>
                  <a:cubicBezTo>
                    <a:pt x="2922" y="2132"/>
                    <a:pt x="2903" y="2071"/>
                    <a:pt x="2915" y="2012"/>
                  </a:cubicBezTo>
                  <a:cubicBezTo>
                    <a:pt x="2928" y="1951"/>
                    <a:pt x="2974" y="1892"/>
                    <a:pt x="3044" y="1892"/>
                  </a:cubicBezTo>
                  <a:cubicBezTo>
                    <a:pt x="3088" y="1892"/>
                    <a:pt x="3099" y="1916"/>
                    <a:pt x="3105" y="1927"/>
                  </a:cubicBezTo>
                  <a:cubicBezTo>
                    <a:pt x="3114" y="1895"/>
                    <a:pt x="3114" y="1895"/>
                    <a:pt x="3114" y="1895"/>
                  </a:cubicBezTo>
                  <a:lnTo>
                    <a:pt x="3181" y="1895"/>
                  </a:lnTo>
                  <a:close/>
                  <a:moveTo>
                    <a:pt x="3019" y="2083"/>
                  </a:moveTo>
                  <a:cubicBezTo>
                    <a:pt x="3069" y="2083"/>
                    <a:pt x="3081" y="2025"/>
                    <a:pt x="3083" y="2014"/>
                  </a:cubicBezTo>
                  <a:cubicBezTo>
                    <a:pt x="3089" y="1986"/>
                    <a:pt x="3094" y="1940"/>
                    <a:pt x="3051" y="1940"/>
                  </a:cubicBezTo>
                  <a:cubicBezTo>
                    <a:pt x="3024" y="1940"/>
                    <a:pt x="2997" y="1960"/>
                    <a:pt x="2986" y="2012"/>
                  </a:cubicBezTo>
                  <a:cubicBezTo>
                    <a:pt x="2984" y="2025"/>
                    <a:pt x="2971" y="2083"/>
                    <a:pt x="3019" y="2083"/>
                  </a:cubicBezTo>
                  <a:moveTo>
                    <a:pt x="3257" y="1790"/>
                  </a:moveTo>
                  <a:cubicBezTo>
                    <a:pt x="3327" y="1790"/>
                    <a:pt x="3327" y="1790"/>
                    <a:pt x="3327" y="1790"/>
                  </a:cubicBezTo>
                  <a:cubicBezTo>
                    <a:pt x="3298" y="1927"/>
                    <a:pt x="3298" y="1927"/>
                    <a:pt x="3298" y="1927"/>
                  </a:cubicBezTo>
                  <a:cubicBezTo>
                    <a:pt x="3309" y="1915"/>
                    <a:pt x="3332" y="1890"/>
                    <a:pt x="3376" y="1890"/>
                  </a:cubicBezTo>
                  <a:cubicBezTo>
                    <a:pt x="3412" y="1890"/>
                    <a:pt x="3431" y="1908"/>
                    <a:pt x="3440" y="1923"/>
                  </a:cubicBezTo>
                  <a:cubicBezTo>
                    <a:pt x="3446" y="1935"/>
                    <a:pt x="3448" y="1957"/>
                    <a:pt x="3441" y="1989"/>
                  </a:cubicBezTo>
                  <a:cubicBezTo>
                    <a:pt x="3410" y="2136"/>
                    <a:pt x="3410" y="2136"/>
                    <a:pt x="3410" y="2136"/>
                  </a:cubicBezTo>
                  <a:cubicBezTo>
                    <a:pt x="3340" y="2136"/>
                    <a:pt x="3340" y="2136"/>
                    <a:pt x="3340" y="2136"/>
                  </a:cubicBezTo>
                  <a:cubicBezTo>
                    <a:pt x="3370" y="1991"/>
                    <a:pt x="3370" y="1991"/>
                    <a:pt x="3370" y="1991"/>
                  </a:cubicBezTo>
                  <a:cubicBezTo>
                    <a:pt x="3373" y="1977"/>
                    <a:pt x="3382" y="1938"/>
                    <a:pt x="3342" y="1938"/>
                  </a:cubicBezTo>
                  <a:cubicBezTo>
                    <a:pt x="3322" y="1938"/>
                    <a:pt x="3293" y="1950"/>
                    <a:pt x="3286" y="1988"/>
                  </a:cubicBezTo>
                  <a:cubicBezTo>
                    <a:pt x="3255" y="2136"/>
                    <a:pt x="3255" y="2136"/>
                    <a:pt x="3255" y="2136"/>
                  </a:cubicBezTo>
                  <a:cubicBezTo>
                    <a:pt x="3183" y="2136"/>
                    <a:pt x="3183" y="2136"/>
                    <a:pt x="3183" y="2136"/>
                  </a:cubicBezTo>
                  <a:lnTo>
                    <a:pt x="3257" y="1790"/>
                  </a:lnTo>
                  <a:close/>
                  <a:moveTo>
                    <a:pt x="158" y="1980"/>
                  </a:moveTo>
                  <a:cubicBezTo>
                    <a:pt x="159" y="1971"/>
                    <a:pt x="164" y="1935"/>
                    <a:pt x="137" y="1935"/>
                  </a:cubicBezTo>
                  <a:cubicBezTo>
                    <a:pt x="103" y="1935"/>
                    <a:pt x="89" y="1986"/>
                    <a:pt x="83" y="2012"/>
                  </a:cubicBezTo>
                  <a:cubicBezTo>
                    <a:pt x="80" y="2026"/>
                    <a:pt x="72" y="2069"/>
                    <a:pt x="85" y="2087"/>
                  </a:cubicBezTo>
                  <a:cubicBezTo>
                    <a:pt x="90" y="2094"/>
                    <a:pt x="97" y="2095"/>
                    <a:pt x="102" y="2095"/>
                  </a:cubicBezTo>
                  <a:cubicBezTo>
                    <a:pt x="109" y="2095"/>
                    <a:pt x="133" y="2092"/>
                    <a:pt x="145" y="2048"/>
                  </a:cubicBezTo>
                  <a:cubicBezTo>
                    <a:pt x="215" y="2048"/>
                    <a:pt x="215" y="2048"/>
                    <a:pt x="215" y="2048"/>
                  </a:cubicBezTo>
                  <a:cubicBezTo>
                    <a:pt x="210" y="2067"/>
                    <a:pt x="201" y="2097"/>
                    <a:pt x="168" y="2120"/>
                  </a:cubicBezTo>
                  <a:cubicBezTo>
                    <a:pt x="148" y="2135"/>
                    <a:pt x="124" y="2143"/>
                    <a:pt x="94" y="2143"/>
                  </a:cubicBezTo>
                  <a:cubicBezTo>
                    <a:pt x="62" y="2143"/>
                    <a:pt x="35" y="2135"/>
                    <a:pt x="18" y="2110"/>
                  </a:cubicBezTo>
                  <a:cubicBezTo>
                    <a:pt x="2" y="2086"/>
                    <a:pt x="0" y="2053"/>
                    <a:pt x="8" y="2015"/>
                  </a:cubicBezTo>
                  <a:cubicBezTo>
                    <a:pt x="32" y="1904"/>
                    <a:pt x="116" y="1889"/>
                    <a:pt x="148" y="1889"/>
                  </a:cubicBezTo>
                  <a:cubicBezTo>
                    <a:pt x="193" y="1889"/>
                    <a:pt x="241" y="1914"/>
                    <a:pt x="228" y="1980"/>
                  </a:cubicBezTo>
                  <a:lnTo>
                    <a:pt x="158" y="1980"/>
                  </a:lnTo>
                  <a:close/>
                  <a:moveTo>
                    <a:pt x="3764" y="1980"/>
                  </a:moveTo>
                  <a:cubicBezTo>
                    <a:pt x="3765" y="1971"/>
                    <a:pt x="3770" y="1935"/>
                    <a:pt x="3742" y="1935"/>
                  </a:cubicBezTo>
                  <a:cubicBezTo>
                    <a:pt x="3709" y="1935"/>
                    <a:pt x="3694" y="1986"/>
                    <a:pt x="3688" y="2012"/>
                  </a:cubicBezTo>
                  <a:cubicBezTo>
                    <a:pt x="3685" y="2026"/>
                    <a:pt x="3678" y="2069"/>
                    <a:pt x="3691" y="2087"/>
                  </a:cubicBezTo>
                  <a:cubicBezTo>
                    <a:pt x="3695" y="2094"/>
                    <a:pt x="3703" y="2095"/>
                    <a:pt x="3708" y="2095"/>
                  </a:cubicBezTo>
                  <a:cubicBezTo>
                    <a:pt x="3715" y="2095"/>
                    <a:pt x="3738" y="2092"/>
                    <a:pt x="3751" y="2048"/>
                  </a:cubicBezTo>
                  <a:cubicBezTo>
                    <a:pt x="3820" y="2048"/>
                    <a:pt x="3820" y="2048"/>
                    <a:pt x="3820" y="2048"/>
                  </a:cubicBezTo>
                  <a:cubicBezTo>
                    <a:pt x="3816" y="2067"/>
                    <a:pt x="3807" y="2097"/>
                    <a:pt x="3774" y="2120"/>
                  </a:cubicBezTo>
                  <a:cubicBezTo>
                    <a:pt x="3754" y="2135"/>
                    <a:pt x="3730" y="2143"/>
                    <a:pt x="3700" y="2143"/>
                  </a:cubicBezTo>
                  <a:cubicBezTo>
                    <a:pt x="3668" y="2143"/>
                    <a:pt x="3641" y="2135"/>
                    <a:pt x="3624" y="2110"/>
                  </a:cubicBezTo>
                  <a:cubicBezTo>
                    <a:pt x="3608" y="2086"/>
                    <a:pt x="3606" y="2053"/>
                    <a:pt x="3614" y="2015"/>
                  </a:cubicBezTo>
                  <a:cubicBezTo>
                    <a:pt x="3638" y="1904"/>
                    <a:pt x="3722" y="1889"/>
                    <a:pt x="3754" y="1889"/>
                  </a:cubicBezTo>
                  <a:cubicBezTo>
                    <a:pt x="3799" y="1889"/>
                    <a:pt x="3847" y="1914"/>
                    <a:pt x="3834" y="1980"/>
                  </a:cubicBezTo>
                  <a:lnTo>
                    <a:pt x="3764" y="1980"/>
                  </a:lnTo>
                  <a:close/>
                  <a:moveTo>
                    <a:pt x="4010" y="1888"/>
                  </a:moveTo>
                  <a:cubicBezTo>
                    <a:pt x="4098" y="1888"/>
                    <a:pt x="4123" y="1948"/>
                    <a:pt x="4109" y="2015"/>
                  </a:cubicBezTo>
                  <a:cubicBezTo>
                    <a:pt x="4094" y="2083"/>
                    <a:pt x="4042" y="2145"/>
                    <a:pt x="3954" y="2145"/>
                  </a:cubicBezTo>
                  <a:cubicBezTo>
                    <a:pt x="3884" y="2145"/>
                    <a:pt x="3839" y="2102"/>
                    <a:pt x="3857" y="2017"/>
                  </a:cubicBezTo>
                  <a:cubicBezTo>
                    <a:pt x="3870" y="1959"/>
                    <a:pt x="3914" y="1888"/>
                    <a:pt x="4010" y="1888"/>
                  </a:cubicBezTo>
                  <a:moveTo>
                    <a:pt x="3967" y="2095"/>
                  </a:moveTo>
                  <a:cubicBezTo>
                    <a:pt x="3998" y="2095"/>
                    <a:pt x="4023" y="2077"/>
                    <a:pt x="4037" y="2012"/>
                  </a:cubicBezTo>
                  <a:cubicBezTo>
                    <a:pt x="4044" y="1980"/>
                    <a:pt x="4047" y="1935"/>
                    <a:pt x="4000" y="1935"/>
                  </a:cubicBezTo>
                  <a:cubicBezTo>
                    <a:pt x="3948" y="1935"/>
                    <a:pt x="3935" y="1995"/>
                    <a:pt x="3930" y="2018"/>
                  </a:cubicBezTo>
                  <a:cubicBezTo>
                    <a:pt x="3918" y="2072"/>
                    <a:pt x="3932" y="2095"/>
                    <a:pt x="3967" y="2095"/>
                  </a:cubicBezTo>
                  <a:moveTo>
                    <a:pt x="4173" y="1939"/>
                  </a:moveTo>
                  <a:cubicBezTo>
                    <a:pt x="4176" y="1924"/>
                    <a:pt x="4178" y="1909"/>
                    <a:pt x="4180" y="1894"/>
                  </a:cubicBezTo>
                  <a:cubicBezTo>
                    <a:pt x="4248" y="1894"/>
                    <a:pt x="4248" y="1894"/>
                    <a:pt x="4248" y="1894"/>
                  </a:cubicBezTo>
                  <a:cubicBezTo>
                    <a:pt x="4245" y="1925"/>
                    <a:pt x="4245" y="1925"/>
                    <a:pt x="4245" y="1925"/>
                  </a:cubicBezTo>
                  <a:cubicBezTo>
                    <a:pt x="4254" y="1915"/>
                    <a:pt x="4279" y="1889"/>
                    <a:pt x="4327" y="1889"/>
                  </a:cubicBezTo>
                  <a:cubicBezTo>
                    <a:pt x="4383" y="1889"/>
                    <a:pt x="4392" y="1923"/>
                    <a:pt x="4394" y="1934"/>
                  </a:cubicBezTo>
                  <a:cubicBezTo>
                    <a:pt x="4423" y="1895"/>
                    <a:pt x="4456" y="1889"/>
                    <a:pt x="4481" y="1889"/>
                  </a:cubicBezTo>
                  <a:cubicBezTo>
                    <a:pt x="4530" y="1889"/>
                    <a:pt x="4544" y="1918"/>
                    <a:pt x="4547" y="1928"/>
                  </a:cubicBezTo>
                  <a:cubicBezTo>
                    <a:pt x="4555" y="1949"/>
                    <a:pt x="4548" y="1978"/>
                    <a:pt x="4544" y="1999"/>
                  </a:cubicBezTo>
                  <a:cubicBezTo>
                    <a:pt x="4515" y="2136"/>
                    <a:pt x="4515" y="2136"/>
                    <a:pt x="4515" y="2136"/>
                  </a:cubicBezTo>
                  <a:cubicBezTo>
                    <a:pt x="4443" y="2136"/>
                    <a:pt x="4443" y="2136"/>
                    <a:pt x="4443" y="2136"/>
                  </a:cubicBezTo>
                  <a:cubicBezTo>
                    <a:pt x="4473" y="1994"/>
                    <a:pt x="4473" y="1994"/>
                    <a:pt x="4473" y="1994"/>
                  </a:cubicBezTo>
                  <a:cubicBezTo>
                    <a:pt x="4479" y="1968"/>
                    <a:pt x="4481" y="1939"/>
                    <a:pt x="4444" y="1939"/>
                  </a:cubicBezTo>
                  <a:cubicBezTo>
                    <a:pt x="4401" y="1939"/>
                    <a:pt x="4392" y="1979"/>
                    <a:pt x="4385" y="2015"/>
                  </a:cubicBezTo>
                  <a:cubicBezTo>
                    <a:pt x="4358" y="2136"/>
                    <a:pt x="4358" y="2136"/>
                    <a:pt x="4358" y="2136"/>
                  </a:cubicBezTo>
                  <a:cubicBezTo>
                    <a:pt x="4286" y="2136"/>
                    <a:pt x="4286" y="2136"/>
                    <a:pt x="4286" y="2136"/>
                  </a:cubicBezTo>
                  <a:cubicBezTo>
                    <a:pt x="4318" y="1992"/>
                    <a:pt x="4318" y="1992"/>
                    <a:pt x="4318" y="1992"/>
                  </a:cubicBezTo>
                  <a:cubicBezTo>
                    <a:pt x="4321" y="1974"/>
                    <a:pt x="4328" y="1939"/>
                    <a:pt x="4289" y="1939"/>
                  </a:cubicBezTo>
                  <a:cubicBezTo>
                    <a:pt x="4244" y="1939"/>
                    <a:pt x="4236" y="1977"/>
                    <a:pt x="4232" y="1994"/>
                  </a:cubicBezTo>
                  <a:cubicBezTo>
                    <a:pt x="4202" y="2136"/>
                    <a:pt x="4202" y="2136"/>
                    <a:pt x="4202" y="2136"/>
                  </a:cubicBezTo>
                  <a:cubicBezTo>
                    <a:pt x="4131" y="2136"/>
                    <a:pt x="4131" y="2136"/>
                    <a:pt x="4131" y="2136"/>
                  </a:cubicBezTo>
                  <a:lnTo>
                    <a:pt x="4173" y="1939"/>
                  </a:lnTo>
                  <a:close/>
                  <a:moveTo>
                    <a:pt x="4694" y="1894"/>
                  </a:moveTo>
                  <a:cubicBezTo>
                    <a:pt x="4689" y="1928"/>
                    <a:pt x="4689" y="1928"/>
                    <a:pt x="4689" y="1928"/>
                  </a:cubicBezTo>
                  <a:cubicBezTo>
                    <a:pt x="4719" y="1889"/>
                    <a:pt x="4759" y="1889"/>
                    <a:pt x="4771" y="1889"/>
                  </a:cubicBezTo>
                  <a:cubicBezTo>
                    <a:pt x="4834" y="1889"/>
                    <a:pt x="4862" y="1936"/>
                    <a:pt x="4846" y="2010"/>
                  </a:cubicBezTo>
                  <a:cubicBezTo>
                    <a:pt x="4832" y="2079"/>
                    <a:pt x="4783" y="2140"/>
                    <a:pt x="4713" y="2140"/>
                  </a:cubicBezTo>
                  <a:cubicBezTo>
                    <a:pt x="4669" y="2140"/>
                    <a:pt x="4656" y="2117"/>
                    <a:pt x="4652" y="2109"/>
                  </a:cubicBezTo>
                  <a:cubicBezTo>
                    <a:pt x="4626" y="2229"/>
                    <a:pt x="4626" y="2229"/>
                    <a:pt x="4626" y="2229"/>
                  </a:cubicBezTo>
                  <a:cubicBezTo>
                    <a:pt x="4554" y="2229"/>
                    <a:pt x="4554" y="2229"/>
                    <a:pt x="4554" y="2229"/>
                  </a:cubicBezTo>
                  <a:cubicBezTo>
                    <a:pt x="4625" y="1894"/>
                    <a:pt x="4625" y="1894"/>
                    <a:pt x="4625" y="1894"/>
                  </a:cubicBezTo>
                  <a:lnTo>
                    <a:pt x="4694" y="1894"/>
                  </a:lnTo>
                  <a:close/>
                  <a:moveTo>
                    <a:pt x="4774" y="2013"/>
                  </a:moveTo>
                  <a:cubicBezTo>
                    <a:pt x="4780" y="1984"/>
                    <a:pt x="4783" y="1935"/>
                    <a:pt x="4741" y="1935"/>
                  </a:cubicBezTo>
                  <a:cubicBezTo>
                    <a:pt x="4718" y="1935"/>
                    <a:pt x="4682" y="1952"/>
                    <a:pt x="4668" y="2017"/>
                  </a:cubicBezTo>
                  <a:cubicBezTo>
                    <a:pt x="4665" y="2031"/>
                    <a:pt x="4652" y="2093"/>
                    <a:pt x="4705" y="2093"/>
                  </a:cubicBezTo>
                  <a:cubicBezTo>
                    <a:pt x="4738" y="2093"/>
                    <a:pt x="4763" y="2061"/>
                    <a:pt x="4774" y="2013"/>
                  </a:cubicBezTo>
                  <a:moveTo>
                    <a:pt x="4936" y="1789"/>
                  </a:moveTo>
                  <a:cubicBezTo>
                    <a:pt x="5007" y="1789"/>
                    <a:pt x="5007" y="1789"/>
                    <a:pt x="5007" y="1789"/>
                  </a:cubicBezTo>
                  <a:cubicBezTo>
                    <a:pt x="4933" y="2136"/>
                    <a:pt x="4933" y="2136"/>
                    <a:pt x="4933" y="2136"/>
                  </a:cubicBezTo>
                  <a:cubicBezTo>
                    <a:pt x="4862" y="2136"/>
                    <a:pt x="4862" y="2136"/>
                    <a:pt x="4862" y="2136"/>
                  </a:cubicBezTo>
                  <a:lnTo>
                    <a:pt x="4936" y="1789"/>
                  </a:lnTo>
                  <a:close/>
                  <a:moveTo>
                    <a:pt x="5068" y="2033"/>
                  </a:moveTo>
                  <a:cubicBezTo>
                    <a:pt x="5064" y="2049"/>
                    <a:pt x="5054" y="2098"/>
                    <a:pt x="5104" y="2098"/>
                  </a:cubicBezTo>
                  <a:cubicBezTo>
                    <a:pt x="5121" y="2098"/>
                    <a:pt x="5140" y="2091"/>
                    <a:pt x="5153" y="2064"/>
                  </a:cubicBezTo>
                  <a:cubicBezTo>
                    <a:pt x="5218" y="2064"/>
                    <a:pt x="5218" y="2064"/>
                    <a:pt x="5218" y="2064"/>
                  </a:cubicBezTo>
                  <a:cubicBezTo>
                    <a:pt x="5214" y="2076"/>
                    <a:pt x="5208" y="2097"/>
                    <a:pt x="5184" y="2117"/>
                  </a:cubicBezTo>
                  <a:cubicBezTo>
                    <a:pt x="5162" y="2136"/>
                    <a:pt x="5128" y="2145"/>
                    <a:pt x="5092" y="2145"/>
                  </a:cubicBezTo>
                  <a:cubicBezTo>
                    <a:pt x="5072" y="2145"/>
                    <a:pt x="5033" y="2142"/>
                    <a:pt x="5013" y="2115"/>
                  </a:cubicBezTo>
                  <a:cubicBezTo>
                    <a:pt x="4996" y="2092"/>
                    <a:pt x="4994" y="2060"/>
                    <a:pt x="5002" y="2021"/>
                  </a:cubicBezTo>
                  <a:cubicBezTo>
                    <a:pt x="5011" y="1981"/>
                    <a:pt x="5030" y="1934"/>
                    <a:pt x="5077" y="1906"/>
                  </a:cubicBezTo>
                  <a:cubicBezTo>
                    <a:pt x="5099" y="1893"/>
                    <a:pt x="5123" y="1886"/>
                    <a:pt x="5150" y="1886"/>
                  </a:cubicBezTo>
                  <a:cubicBezTo>
                    <a:pt x="5184" y="1886"/>
                    <a:pt x="5222" y="1899"/>
                    <a:pt x="5235" y="1944"/>
                  </a:cubicBezTo>
                  <a:cubicBezTo>
                    <a:pt x="5244" y="1977"/>
                    <a:pt x="5236" y="2013"/>
                    <a:pt x="5231" y="2033"/>
                  </a:cubicBezTo>
                  <a:lnTo>
                    <a:pt x="5068" y="2033"/>
                  </a:lnTo>
                  <a:close/>
                  <a:moveTo>
                    <a:pt x="5167" y="1988"/>
                  </a:moveTo>
                  <a:cubicBezTo>
                    <a:pt x="5170" y="1977"/>
                    <a:pt x="5178" y="1934"/>
                    <a:pt x="5137" y="1934"/>
                  </a:cubicBezTo>
                  <a:cubicBezTo>
                    <a:pt x="5105" y="1934"/>
                    <a:pt x="5087" y="1960"/>
                    <a:pt x="5080" y="1988"/>
                  </a:cubicBezTo>
                  <a:lnTo>
                    <a:pt x="5167" y="1988"/>
                  </a:lnTo>
                  <a:close/>
                  <a:moveTo>
                    <a:pt x="5353" y="1894"/>
                  </a:moveTo>
                  <a:cubicBezTo>
                    <a:pt x="5382" y="1973"/>
                    <a:pt x="5382" y="1973"/>
                    <a:pt x="5382" y="1973"/>
                  </a:cubicBezTo>
                  <a:cubicBezTo>
                    <a:pt x="5447" y="1894"/>
                    <a:pt x="5447" y="1894"/>
                    <a:pt x="5447" y="1894"/>
                  </a:cubicBezTo>
                  <a:cubicBezTo>
                    <a:pt x="5520" y="1894"/>
                    <a:pt x="5520" y="1894"/>
                    <a:pt x="5520" y="1894"/>
                  </a:cubicBezTo>
                  <a:cubicBezTo>
                    <a:pt x="5417" y="2012"/>
                    <a:pt x="5417" y="2012"/>
                    <a:pt x="5417" y="2012"/>
                  </a:cubicBezTo>
                  <a:cubicBezTo>
                    <a:pt x="5471" y="2136"/>
                    <a:pt x="5471" y="2136"/>
                    <a:pt x="5471" y="2136"/>
                  </a:cubicBezTo>
                  <a:cubicBezTo>
                    <a:pt x="5388" y="2136"/>
                    <a:pt x="5388" y="2136"/>
                    <a:pt x="5388" y="2136"/>
                  </a:cubicBezTo>
                  <a:cubicBezTo>
                    <a:pt x="5357" y="2047"/>
                    <a:pt x="5357" y="2047"/>
                    <a:pt x="5357" y="2047"/>
                  </a:cubicBezTo>
                  <a:cubicBezTo>
                    <a:pt x="5289" y="2136"/>
                    <a:pt x="5289" y="2136"/>
                    <a:pt x="5289" y="2136"/>
                  </a:cubicBezTo>
                  <a:cubicBezTo>
                    <a:pt x="5214" y="2136"/>
                    <a:pt x="5214" y="2136"/>
                    <a:pt x="5214" y="2136"/>
                  </a:cubicBezTo>
                  <a:cubicBezTo>
                    <a:pt x="5323" y="2006"/>
                    <a:pt x="5323" y="2006"/>
                    <a:pt x="5323" y="2006"/>
                  </a:cubicBezTo>
                  <a:cubicBezTo>
                    <a:pt x="5269" y="1894"/>
                    <a:pt x="5269" y="1894"/>
                    <a:pt x="5269" y="1894"/>
                  </a:cubicBezTo>
                  <a:lnTo>
                    <a:pt x="5353" y="1894"/>
                  </a:lnTo>
                  <a:close/>
                  <a:moveTo>
                    <a:pt x="5553" y="1893"/>
                  </a:moveTo>
                  <a:cubicBezTo>
                    <a:pt x="5625" y="1893"/>
                    <a:pt x="5625" y="1893"/>
                    <a:pt x="5625" y="1893"/>
                  </a:cubicBezTo>
                  <a:cubicBezTo>
                    <a:pt x="5573" y="2136"/>
                    <a:pt x="5573" y="2136"/>
                    <a:pt x="5573" y="2136"/>
                  </a:cubicBezTo>
                  <a:cubicBezTo>
                    <a:pt x="5501" y="2136"/>
                    <a:pt x="5501" y="2136"/>
                    <a:pt x="5501" y="2136"/>
                  </a:cubicBezTo>
                  <a:lnTo>
                    <a:pt x="5553" y="1893"/>
                  </a:lnTo>
                  <a:close/>
                  <a:moveTo>
                    <a:pt x="5573" y="1790"/>
                  </a:moveTo>
                  <a:cubicBezTo>
                    <a:pt x="5648" y="1790"/>
                    <a:pt x="5648" y="1790"/>
                    <a:pt x="5648" y="1790"/>
                  </a:cubicBezTo>
                  <a:cubicBezTo>
                    <a:pt x="5636" y="1851"/>
                    <a:pt x="5636" y="1851"/>
                    <a:pt x="5636" y="1851"/>
                  </a:cubicBezTo>
                  <a:cubicBezTo>
                    <a:pt x="5560" y="1851"/>
                    <a:pt x="5560" y="1851"/>
                    <a:pt x="5560" y="1851"/>
                  </a:cubicBezTo>
                  <a:lnTo>
                    <a:pt x="5573" y="1790"/>
                  </a:lnTo>
                  <a:close/>
                  <a:moveTo>
                    <a:pt x="5775" y="2133"/>
                  </a:moveTo>
                  <a:cubicBezTo>
                    <a:pt x="5752" y="2139"/>
                    <a:pt x="5730" y="2141"/>
                    <a:pt x="5719" y="2141"/>
                  </a:cubicBezTo>
                  <a:cubicBezTo>
                    <a:pt x="5647" y="2141"/>
                    <a:pt x="5657" y="2095"/>
                    <a:pt x="5662" y="2075"/>
                  </a:cubicBezTo>
                  <a:cubicBezTo>
                    <a:pt x="5689" y="1942"/>
                    <a:pt x="5689" y="1942"/>
                    <a:pt x="5689" y="1942"/>
                  </a:cubicBezTo>
                  <a:cubicBezTo>
                    <a:pt x="5643" y="1942"/>
                    <a:pt x="5643" y="1942"/>
                    <a:pt x="5643" y="1942"/>
                  </a:cubicBezTo>
                  <a:cubicBezTo>
                    <a:pt x="5653" y="1895"/>
                    <a:pt x="5653" y="1895"/>
                    <a:pt x="5653" y="1895"/>
                  </a:cubicBezTo>
                  <a:cubicBezTo>
                    <a:pt x="5700" y="1895"/>
                    <a:pt x="5700" y="1895"/>
                    <a:pt x="5700" y="1895"/>
                  </a:cubicBezTo>
                  <a:cubicBezTo>
                    <a:pt x="5710" y="1848"/>
                    <a:pt x="5710" y="1848"/>
                    <a:pt x="5710" y="1848"/>
                  </a:cubicBezTo>
                  <a:cubicBezTo>
                    <a:pt x="5786" y="1822"/>
                    <a:pt x="5786" y="1822"/>
                    <a:pt x="5786" y="1822"/>
                  </a:cubicBezTo>
                  <a:cubicBezTo>
                    <a:pt x="5770" y="1895"/>
                    <a:pt x="5770" y="1895"/>
                    <a:pt x="5770" y="1895"/>
                  </a:cubicBezTo>
                  <a:cubicBezTo>
                    <a:pt x="5828" y="1895"/>
                    <a:pt x="5828" y="1895"/>
                    <a:pt x="5828" y="1895"/>
                  </a:cubicBezTo>
                  <a:cubicBezTo>
                    <a:pt x="5818" y="1942"/>
                    <a:pt x="5818" y="1942"/>
                    <a:pt x="5818" y="1942"/>
                  </a:cubicBezTo>
                  <a:cubicBezTo>
                    <a:pt x="5760" y="1942"/>
                    <a:pt x="5760" y="1942"/>
                    <a:pt x="5760" y="1942"/>
                  </a:cubicBezTo>
                  <a:cubicBezTo>
                    <a:pt x="5736" y="2052"/>
                    <a:pt x="5736" y="2052"/>
                    <a:pt x="5736" y="2052"/>
                  </a:cubicBezTo>
                  <a:cubicBezTo>
                    <a:pt x="5733" y="2074"/>
                    <a:pt x="5729" y="2088"/>
                    <a:pt x="5761" y="2088"/>
                  </a:cubicBezTo>
                  <a:cubicBezTo>
                    <a:pt x="5772" y="2088"/>
                    <a:pt x="5777" y="2087"/>
                    <a:pt x="5786" y="2086"/>
                  </a:cubicBezTo>
                  <a:lnTo>
                    <a:pt x="5775" y="2133"/>
                  </a:lnTo>
                  <a:close/>
                  <a:moveTo>
                    <a:pt x="5921" y="1894"/>
                  </a:moveTo>
                  <a:cubicBezTo>
                    <a:pt x="5939" y="2062"/>
                    <a:pt x="5939" y="2062"/>
                    <a:pt x="5939" y="2062"/>
                  </a:cubicBezTo>
                  <a:cubicBezTo>
                    <a:pt x="6028" y="1894"/>
                    <a:pt x="6028" y="1894"/>
                    <a:pt x="6028" y="1894"/>
                  </a:cubicBezTo>
                  <a:cubicBezTo>
                    <a:pt x="6099" y="1894"/>
                    <a:pt x="6099" y="1894"/>
                    <a:pt x="6099" y="1894"/>
                  </a:cubicBezTo>
                  <a:cubicBezTo>
                    <a:pt x="5957" y="2132"/>
                    <a:pt x="5957" y="2132"/>
                    <a:pt x="5957" y="2132"/>
                  </a:cubicBezTo>
                  <a:cubicBezTo>
                    <a:pt x="5907" y="2229"/>
                    <a:pt x="5907" y="2229"/>
                    <a:pt x="5907" y="2229"/>
                  </a:cubicBezTo>
                  <a:cubicBezTo>
                    <a:pt x="5835" y="2229"/>
                    <a:pt x="5835" y="2229"/>
                    <a:pt x="5835" y="2229"/>
                  </a:cubicBezTo>
                  <a:cubicBezTo>
                    <a:pt x="5886" y="2137"/>
                    <a:pt x="5886" y="2137"/>
                    <a:pt x="5886" y="2137"/>
                  </a:cubicBezTo>
                  <a:cubicBezTo>
                    <a:pt x="5844" y="1894"/>
                    <a:pt x="5844" y="1894"/>
                    <a:pt x="5844" y="1894"/>
                  </a:cubicBezTo>
                  <a:lnTo>
                    <a:pt x="5921" y="189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sp>
          <p:nvSpPr>
            <p:cNvPr id="12" name="Freeform 15"/>
            <p:cNvSpPr>
              <a:spLocks noEditPoints="1"/>
            </p:cNvSpPr>
            <p:nvPr userDrawn="1"/>
          </p:nvSpPr>
          <p:spPr bwMode="auto">
            <a:xfrm>
              <a:off x="-2592388" y="0"/>
              <a:ext cx="2592388" cy="1530350"/>
            </a:xfrm>
            <a:custGeom>
              <a:avLst/>
              <a:gdLst/>
              <a:ahLst/>
              <a:cxnLst>
                <a:cxn ang="0">
                  <a:pos x="176" y="248"/>
                </a:cxn>
                <a:cxn ang="0">
                  <a:pos x="0" y="248"/>
                </a:cxn>
                <a:cxn ang="0">
                  <a:pos x="0" y="0"/>
                </a:cxn>
                <a:cxn ang="0">
                  <a:pos x="176" y="0"/>
                </a:cxn>
                <a:cxn ang="0">
                  <a:pos x="176" y="248"/>
                </a:cxn>
                <a:cxn ang="0">
                  <a:pos x="176" y="716"/>
                </a:cxn>
                <a:cxn ang="0">
                  <a:pos x="0" y="716"/>
                </a:cxn>
                <a:cxn ang="0">
                  <a:pos x="0" y="964"/>
                </a:cxn>
                <a:cxn ang="0">
                  <a:pos x="176" y="964"/>
                </a:cxn>
                <a:cxn ang="0">
                  <a:pos x="176" y="716"/>
                </a:cxn>
                <a:cxn ang="0">
                  <a:pos x="1633" y="0"/>
                </a:cxn>
                <a:cxn ang="0">
                  <a:pos x="1457" y="0"/>
                </a:cxn>
                <a:cxn ang="0">
                  <a:pos x="1457" y="248"/>
                </a:cxn>
                <a:cxn ang="0">
                  <a:pos x="1633" y="248"/>
                </a:cxn>
                <a:cxn ang="0">
                  <a:pos x="1633" y="0"/>
                </a:cxn>
                <a:cxn ang="0">
                  <a:pos x="1633" y="716"/>
                </a:cxn>
                <a:cxn ang="0">
                  <a:pos x="1457" y="716"/>
                </a:cxn>
                <a:cxn ang="0">
                  <a:pos x="1457" y="964"/>
                </a:cxn>
                <a:cxn ang="0">
                  <a:pos x="1633" y="964"/>
                </a:cxn>
                <a:cxn ang="0">
                  <a:pos x="1633" y="716"/>
                </a:cxn>
              </a:cxnLst>
              <a:rect l="0" t="0" r="r" b="b"/>
              <a:pathLst>
                <a:path w="1633" h="964">
                  <a:moveTo>
                    <a:pt x="176" y="248"/>
                  </a:moveTo>
                  <a:lnTo>
                    <a:pt x="0" y="248"/>
                  </a:lnTo>
                  <a:lnTo>
                    <a:pt x="0" y="0"/>
                  </a:lnTo>
                  <a:lnTo>
                    <a:pt x="176" y="0"/>
                  </a:lnTo>
                  <a:lnTo>
                    <a:pt x="176" y="248"/>
                  </a:lnTo>
                  <a:close/>
                  <a:moveTo>
                    <a:pt x="176" y="716"/>
                  </a:moveTo>
                  <a:lnTo>
                    <a:pt x="0" y="716"/>
                  </a:lnTo>
                  <a:lnTo>
                    <a:pt x="0" y="964"/>
                  </a:lnTo>
                  <a:lnTo>
                    <a:pt x="176" y="964"/>
                  </a:lnTo>
                  <a:lnTo>
                    <a:pt x="176" y="716"/>
                  </a:lnTo>
                  <a:close/>
                  <a:moveTo>
                    <a:pt x="1633" y="0"/>
                  </a:moveTo>
                  <a:lnTo>
                    <a:pt x="1457" y="0"/>
                  </a:lnTo>
                  <a:lnTo>
                    <a:pt x="1457" y="248"/>
                  </a:lnTo>
                  <a:lnTo>
                    <a:pt x="1633" y="248"/>
                  </a:lnTo>
                  <a:lnTo>
                    <a:pt x="1633" y="0"/>
                  </a:lnTo>
                  <a:close/>
                  <a:moveTo>
                    <a:pt x="1633" y="716"/>
                  </a:moveTo>
                  <a:lnTo>
                    <a:pt x="1457" y="716"/>
                  </a:lnTo>
                  <a:lnTo>
                    <a:pt x="1457" y="964"/>
                  </a:lnTo>
                  <a:lnTo>
                    <a:pt x="1633" y="964"/>
                  </a:lnTo>
                  <a:lnTo>
                    <a:pt x="1633" y="716"/>
                  </a:ln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grpSp>
    </p:spTree>
    <p:extLst>
      <p:ext uri="{BB962C8B-B14F-4D97-AF65-F5344CB8AC3E}">
        <p14:creationId xmlns:p14="http://schemas.microsoft.com/office/powerpoint/2010/main" val="22015539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ny profile">
    <p:spTree>
      <p:nvGrpSpPr>
        <p:cNvPr id="1" name=""/>
        <p:cNvGrpSpPr/>
        <p:nvPr/>
      </p:nvGrpSpPr>
      <p:grpSpPr>
        <a:xfrm>
          <a:off x="0" y="0"/>
          <a:ext cx="0" cy="0"/>
          <a:chOff x="0" y="0"/>
          <a:chExt cx="0" cy="0"/>
        </a:xfrm>
      </p:grpSpPr>
      <p:sp>
        <p:nvSpPr>
          <p:cNvPr id="33" name="Chart Placeholder 31"/>
          <p:cNvSpPr>
            <a:spLocks noGrp="1"/>
          </p:cNvSpPr>
          <p:nvPr>
            <p:ph type="chart" sz="quarter" idx="22"/>
          </p:nvPr>
        </p:nvSpPr>
        <p:spPr bwMode="gray">
          <a:xfrm>
            <a:off x="4438329" y="1196975"/>
            <a:ext cx="2127738" cy="2376488"/>
          </a:xfrm>
        </p:spPr>
        <p:txBody>
          <a:bodyPr anchor="ctr">
            <a:noAutofit/>
          </a:bodyPr>
          <a:lstStyle>
            <a:lvl1pPr algn="ctr">
              <a:defRPr/>
            </a:lvl1pPr>
          </a:lstStyle>
          <a:p>
            <a:r>
              <a:rPr lang="en-US" dirty="0" smtClean="0"/>
              <a:t>Click icon to add chart</a:t>
            </a:r>
            <a:endParaRPr lang="en-GB" dirty="0"/>
          </a:p>
        </p:txBody>
      </p:sp>
      <p:sp>
        <p:nvSpPr>
          <p:cNvPr id="28" name="Text Placeholder 17"/>
          <p:cNvSpPr>
            <a:spLocks noGrp="1"/>
          </p:cNvSpPr>
          <p:nvPr>
            <p:ph type="body" sz="quarter" idx="20"/>
          </p:nvPr>
        </p:nvSpPr>
        <p:spPr bwMode="gray">
          <a:xfrm>
            <a:off x="6765383" y="3716339"/>
            <a:ext cx="2126571" cy="2376487"/>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2" name="Chart Placeholder 31"/>
          <p:cNvSpPr>
            <a:spLocks noGrp="1"/>
          </p:cNvSpPr>
          <p:nvPr>
            <p:ph type="chart" sz="quarter" idx="21"/>
          </p:nvPr>
        </p:nvSpPr>
        <p:spPr bwMode="gray">
          <a:xfrm>
            <a:off x="6764216" y="1196975"/>
            <a:ext cx="2127738" cy="2376488"/>
          </a:xfrm>
        </p:spPr>
        <p:txBody>
          <a:bodyPr anchor="ctr">
            <a:noAutofit/>
          </a:bodyPr>
          <a:lstStyle>
            <a:lvl1pPr algn="ctr">
              <a:defRPr/>
            </a:lvl1pPr>
          </a:lstStyle>
          <a:p>
            <a:r>
              <a:rPr lang="en-US" dirty="0" smtClean="0"/>
              <a:t>Click icon to add chart</a:t>
            </a:r>
            <a:endParaRPr lang="en-GB" dirty="0"/>
          </a:p>
        </p:txBody>
      </p:sp>
      <p:sp>
        <p:nvSpPr>
          <p:cNvPr id="6"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10" name="Title 9"/>
          <p:cNvSpPr>
            <a:spLocks noGrp="1"/>
          </p:cNvSpPr>
          <p:nvPr>
            <p:ph type="title"/>
          </p:nvPr>
        </p:nvSpPr>
        <p:spPr bwMode="gray"/>
        <p:txBody>
          <a:bodyPr>
            <a:noAutofit/>
          </a:bodyPr>
          <a:lstStyle/>
          <a:p>
            <a:r>
              <a:rPr lang="en-US" smtClean="0"/>
              <a:t>Click to edit Master title style</a:t>
            </a:r>
            <a:endParaRPr lang="en-GB"/>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13" name="Table Placeholder 12"/>
          <p:cNvSpPr>
            <a:spLocks noGrp="1"/>
          </p:cNvSpPr>
          <p:nvPr>
            <p:ph type="tbl" sz="quarter" idx="14"/>
          </p:nvPr>
        </p:nvSpPr>
        <p:spPr bwMode="gray">
          <a:xfrm>
            <a:off x="2113085" y="1196975"/>
            <a:ext cx="2126571" cy="2376488"/>
          </a:xfrm>
        </p:spPr>
        <p:txBody>
          <a:bodyPr anchor="ctr">
            <a:noAutofit/>
          </a:bodyPr>
          <a:lstStyle>
            <a:lvl1pPr algn="ctr">
              <a:defRPr/>
            </a:lvl1pPr>
          </a:lstStyle>
          <a:p>
            <a:r>
              <a:rPr lang="en-US" dirty="0" smtClean="0"/>
              <a:t>Click icon to add table</a:t>
            </a:r>
            <a:endParaRPr lang="en-GB" dirty="0"/>
          </a:p>
        </p:txBody>
      </p:sp>
      <p:sp>
        <p:nvSpPr>
          <p:cNvPr id="18" name="Text Placeholder 17"/>
          <p:cNvSpPr>
            <a:spLocks noGrp="1"/>
          </p:cNvSpPr>
          <p:nvPr>
            <p:ph type="body" sz="quarter" idx="16"/>
          </p:nvPr>
        </p:nvSpPr>
        <p:spPr bwMode="gray">
          <a:xfrm>
            <a:off x="2113085" y="3716339"/>
            <a:ext cx="2126571" cy="2376487"/>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6" name="Text Placeholder 17"/>
          <p:cNvSpPr>
            <a:spLocks noGrp="1"/>
          </p:cNvSpPr>
          <p:nvPr>
            <p:ph type="body" sz="quarter" idx="18"/>
          </p:nvPr>
        </p:nvSpPr>
        <p:spPr bwMode="gray">
          <a:xfrm>
            <a:off x="4439234" y="3716339"/>
            <a:ext cx="2126571" cy="2376487"/>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2"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14"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21018783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ppendix Title and Content">
    <p:spTree>
      <p:nvGrpSpPr>
        <p:cNvPr id="1" name=""/>
        <p:cNvGrpSpPr/>
        <p:nvPr/>
      </p:nvGrpSpPr>
      <p:grpSpPr>
        <a:xfrm>
          <a:off x="0" y="0"/>
          <a:ext cx="0" cy="0"/>
          <a:chOff x="0" y="0"/>
          <a:chExt cx="0" cy="0"/>
        </a:xfrm>
      </p:grpSpPr>
      <p:grpSp>
        <p:nvGrpSpPr>
          <p:cNvPr id="2" name="Group 24"/>
          <p:cNvGrpSpPr/>
          <p:nvPr userDrawn="1"/>
        </p:nvGrpSpPr>
        <p:grpSpPr bwMode="gray">
          <a:xfrm>
            <a:off x="249116" y="1193800"/>
            <a:ext cx="8642838" cy="4896000"/>
            <a:chOff x="269875" y="1193800"/>
            <a:chExt cx="9363075" cy="4896000"/>
          </a:xfrm>
        </p:grpSpPr>
        <p:grpSp>
          <p:nvGrpSpPr>
            <p:cNvPr id="3" name="Group 21"/>
            <p:cNvGrpSpPr/>
            <p:nvPr userDrawn="1"/>
          </p:nvGrpSpPr>
          <p:grpSpPr bwMode="gray">
            <a:xfrm>
              <a:off x="269875" y="1193800"/>
              <a:ext cx="9356725" cy="4896000"/>
              <a:chOff x="269875" y="1193800"/>
              <a:chExt cx="9356725" cy="4896000"/>
            </a:xfrm>
          </p:grpSpPr>
          <p:sp>
            <p:nvSpPr>
              <p:cNvPr id="28" name="Rectangle 18"/>
              <p:cNvSpPr>
                <a:spLocks noChangeArrowheads="1"/>
              </p:cNvSpPr>
              <p:nvPr userDrawn="1"/>
            </p:nvSpPr>
            <p:spPr bwMode="gray">
              <a:xfrm>
                <a:off x="269875" y="1193800"/>
                <a:ext cx="9356725" cy="48942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29" name="Rectangle 19"/>
              <p:cNvSpPr>
                <a:spLocks noChangeArrowheads="1"/>
              </p:cNvSpPr>
              <p:nvPr userDrawn="1"/>
            </p:nvSpPr>
            <p:spPr bwMode="gray">
              <a:xfrm>
                <a:off x="269875" y="3568700"/>
                <a:ext cx="9356725" cy="1444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30" name="Rectangle 20"/>
              <p:cNvSpPr>
                <a:spLocks noChangeArrowheads="1"/>
              </p:cNvSpPr>
              <p:nvPr userDrawn="1"/>
            </p:nvSpPr>
            <p:spPr bwMode="gray">
              <a:xfrm>
                <a:off x="2501503" y="1193800"/>
                <a:ext cx="144463"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31" name="Rectangle 22"/>
              <p:cNvSpPr>
                <a:spLocks noChangeArrowheads="1"/>
              </p:cNvSpPr>
              <p:nvPr userDrawn="1"/>
            </p:nvSpPr>
            <p:spPr bwMode="gray">
              <a:xfrm>
                <a:off x="4877594"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32" name="Rectangle 23"/>
              <p:cNvSpPr>
                <a:spLocks noChangeArrowheads="1"/>
              </p:cNvSpPr>
              <p:nvPr userDrawn="1"/>
            </p:nvSpPr>
            <p:spPr bwMode="gray">
              <a:xfrm>
                <a:off x="7252097"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grpSp>
        <p:sp>
          <p:nvSpPr>
            <p:cNvPr id="27" name="TextBox 26"/>
            <p:cNvSpPr txBox="1"/>
            <p:nvPr userDrawn="1"/>
          </p:nvSpPr>
          <p:spPr bwMode="gray">
            <a:xfrm>
              <a:off x="5889625" y="5969605"/>
              <a:ext cx="3743325" cy="107722"/>
            </a:xfrm>
            <a:prstGeom prst="rect">
              <a:avLst/>
            </a:prstGeom>
            <a:noFill/>
          </p:spPr>
          <p:txBody>
            <a:bodyPr wrap="square" lIns="0" tIns="0" rIns="0" bIns="0" rtlCol="0" anchor="b" anchorCtr="0">
              <a:noAutofit/>
            </a:bodyPr>
            <a:lstStyle/>
            <a:p>
              <a:pPr algn="r" defTabSz="914400"/>
              <a:r>
                <a:rPr lang="en-GB" sz="700" dirty="0" smtClean="0">
                  <a:solidFill>
                    <a:srgbClr val="C84E00"/>
                  </a:solidFill>
                  <a:latin typeface="Arial"/>
                </a:rPr>
                <a:t>Appendix layout grid: to remove go to slide Master select Grid object and delete</a:t>
              </a:r>
              <a:endParaRPr lang="en-GB" sz="700" dirty="0">
                <a:solidFill>
                  <a:srgbClr val="C84E00"/>
                </a:solidFill>
                <a:latin typeface="Arial"/>
              </a:endParaRPr>
            </a:p>
          </p:txBody>
        </p:sp>
      </p:grpSp>
      <p:sp>
        <p:nvSpPr>
          <p:cNvPr id="34" name="Text Placeholder 33"/>
          <p:cNvSpPr>
            <a:spLocks noGrp="1"/>
          </p:cNvSpPr>
          <p:nvPr>
            <p:ph type="body" sz="quarter" idx="10"/>
          </p:nvPr>
        </p:nvSpPr>
        <p:spPr bwMode="gray"/>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Title 5"/>
          <p:cNvSpPr>
            <a:spLocks noGrp="1"/>
          </p:cNvSpPr>
          <p:nvPr userDrawn="1">
            <p:ph type="title"/>
          </p:nvPr>
        </p:nvSpPr>
        <p:spPr bwMode="gray"/>
        <p:txBody>
          <a:bodyPr>
            <a:noAutofit/>
          </a:bodyPr>
          <a:lstStyle/>
          <a:p>
            <a:r>
              <a:rPr lang="en-US" smtClean="0"/>
              <a:t>Click to edit Master title style</a:t>
            </a:r>
            <a:endParaRPr lang="en-GB"/>
          </a:p>
        </p:txBody>
      </p:sp>
      <p:sp>
        <p:nvSpPr>
          <p:cNvPr id="19"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13"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23447982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ppendix Title and Two Columns">
    <p:spTree>
      <p:nvGrpSpPr>
        <p:cNvPr id="1" name=""/>
        <p:cNvGrpSpPr/>
        <p:nvPr/>
      </p:nvGrpSpPr>
      <p:grpSpPr>
        <a:xfrm>
          <a:off x="0" y="0"/>
          <a:ext cx="0" cy="0"/>
          <a:chOff x="0" y="0"/>
          <a:chExt cx="0" cy="0"/>
        </a:xfrm>
      </p:grpSpPr>
      <p:grpSp>
        <p:nvGrpSpPr>
          <p:cNvPr id="2" name="Group 23"/>
          <p:cNvGrpSpPr/>
          <p:nvPr userDrawn="1"/>
        </p:nvGrpSpPr>
        <p:grpSpPr bwMode="gray">
          <a:xfrm>
            <a:off x="249116" y="1193800"/>
            <a:ext cx="8642838" cy="4896000"/>
            <a:chOff x="269875" y="1193800"/>
            <a:chExt cx="9363075" cy="4896000"/>
          </a:xfrm>
        </p:grpSpPr>
        <p:grpSp>
          <p:nvGrpSpPr>
            <p:cNvPr id="3" name="Group 21"/>
            <p:cNvGrpSpPr/>
            <p:nvPr userDrawn="1"/>
          </p:nvGrpSpPr>
          <p:grpSpPr bwMode="gray">
            <a:xfrm>
              <a:off x="269875" y="1193800"/>
              <a:ext cx="9356725" cy="4896000"/>
              <a:chOff x="269875" y="1193800"/>
              <a:chExt cx="9356725" cy="4896000"/>
            </a:xfrm>
          </p:grpSpPr>
          <p:sp>
            <p:nvSpPr>
              <p:cNvPr id="17" name="Rectangle 18"/>
              <p:cNvSpPr>
                <a:spLocks noChangeArrowheads="1"/>
              </p:cNvSpPr>
              <p:nvPr userDrawn="1"/>
            </p:nvSpPr>
            <p:spPr bwMode="gray">
              <a:xfrm>
                <a:off x="269875" y="1193800"/>
                <a:ext cx="9356725" cy="48942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18" name="Rectangle 19"/>
              <p:cNvSpPr>
                <a:spLocks noChangeArrowheads="1"/>
              </p:cNvSpPr>
              <p:nvPr userDrawn="1"/>
            </p:nvSpPr>
            <p:spPr bwMode="gray">
              <a:xfrm>
                <a:off x="269875" y="3568700"/>
                <a:ext cx="9356725" cy="1444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19" name="Rectangle 20"/>
              <p:cNvSpPr>
                <a:spLocks noChangeArrowheads="1"/>
              </p:cNvSpPr>
              <p:nvPr userDrawn="1"/>
            </p:nvSpPr>
            <p:spPr bwMode="gray">
              <a:xfrm>
                <a:off x="2501503" y="1193800"/>
                <a:ext cx="144463"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20" name="Rectangle 22"/>
              <p:cNvSpPr>
                <a:spLocks noChangeArrowheads="1"/>
              </p:cNvSpPr>
              <p:nvPr userDrawn="1"/>
            </p:nvSpPr>
            <p:spPr bwMode="gray">
              <a:xfrm>
                <a:off x="4877594"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21" name="Rectangle 23"/>
              <p:cNvSpPr>
                <a:spLocks noChangeArrowheads="1"/>
              </p:cNvSpPr>
              <p:nvPr userDrawn="1"/>
            </p:nvSpPr>
            <p:spPr bwMode="gray">
              <a:xfrm>
                <a:off x="7252097"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grpSp>
        <p:sp>
          <p:nvSpPr>
            <p:cNvPr id="23" name="TextBox 22"/>
            <p:cNvSpPr txBox="1"/>
            <p:nvPr userDrawn="1"/>
          </p:nvSpPr>
          <p:spPr bwMode="gray">
            <a:xfrm>
              <a:off x="5889625" y="5969605"/>
              <a:ext cx="3743325" cy="107722"/>
            </a:xfrm>
            <a:prstGeom prst="rect">
              <a:avLst/>
            </a:prstGeom>
            <a:noFill/>
          </p:spPr>
          <p:txBody>
            <a:bodyPr wrap="square" lIns="0" tIns="0" rIns="0" bIns="0" rtlCol="0" anchor="b" anchorCtr="0">
              <a:noAutofit/>
            </a:bodyPr>
            <a:lstStyle/>
            <a:p>
              <a:pPr algn="r" defTabSz="914400"/>
              <a:r>
                <a:rPr lang="en-GB" sz="700" dirty="0" smtClean="0">
                  <a:solidFill>
                    <a:srgbClr val="C84E00"/>
                  </a:solidFill>
                  <a:latin typeface="Arial"/>
                </a:rPr>
                <a:t>Appendix layout grid: to remove go to slide Master select Grid object and delete</a:t>
              </a:r>
              <a:endParaRPr lang="en-GB" sz="700" dirty="0">
                <a:solidFill>
                  <a:srgbClr val="C84E00"/>
                </a:solidFill>
                <a:latin typeface="Arial"/>
              </a:endParaRPr>
            </a:p>
          </p:txBody>
        </p:sp>
      </p:grpSp>
      <p:sp>
        <p:nvSpPr>
          <p:cNvPr id="29" name="Text Placeholder 33"/>
          <p:cNvSpPr>
            <a:spLocks noGrp="1"/>
          </p:cNvSpPr>
          <p:nvPr>
            <p:ph type="body" sz="quarter" idx="11"/>
          </p:nvPr>
        </p:nvSpPr>
        <p:spPr bwMode="gray">
          <a:xfrm>
            <a:off x="4637943" y="1196753"/>
            <a:ext cx="4254011" cy="4896073"/>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Title 5"/>
          <p:cNvSpPr>
            <a:spLocks noGrp="1"/>
          </p:cNvSpPr>
          <p:nvPr>
            <p:ph type="title"/>
          </p:nvPr>
        </p:nvSpPr>
        <p:spPr bwMode="gray"/>
        <p:txBody>
          <a:bodyPr>
            <a:noAutofit/>
          </a:bodyPr>
          <a:lstStyle/>
          <a:p>
            <a:r>
              <a:rPr lang="en-US" smtClean="0"/>
              <a:t>Click to edit Master title style</a:t>
            </a:r>
            <a:endParaRPr lang="en-GB"/>
          </a:p>
        </p:txBody>
      </p:sp>
      <p:sp>
        <p:nvSpPr>
          <p:cNvPr id="22"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8" name="Text Placeholder 33"/>
          <p:cNvSpPr>
            <a:spLocks noGrp="1"/>
          </p:cNvSpPr>
          <p:nvPr>
            <p:ph type="body" sz="quarter" idx="10"/>
          </p:nvPr>
        </p:nvSpPr>
        <p:spPr bwMode="gray">
          <a:xfrm>
            <a:off x="251520" y="1196753"/>
            <a:ext cx="4254011" cy="4896073"/>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4"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3953321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Title Only">
    <p:spTree>
      <p:nvGrpSpPr>
        <p:cNvPr id="1" name=""/>
        <p:cNvGrpSpPr/>
        <p:nvPr/>
      </p:nvGrpSpPr>
      <p:grpSpPr>
        <a:xfrm>
          <a:off x="0" y="0"/>
          <a:ext cx="0" cy="0"/>
          <a:chOff x="0" y="0"/>
          <a:chExt cx="0" cy="0"/>
        </a:xfrm>
      </p:grpSpPr>
      <p:sp>
        <p:nvSpPr>
          <p:cNvPr id="3" name="Title 2"/>
          <p:cNvSpPr>
            <a:spLocks noGrp="1"/>
          </p:cNvSpPr>
          <p:nvPr>
            <p:ph type="title"/>
          </p:nvPr>
        </p:nvSpPr>
        <p:spPr bwMode="gray"/>
        <p:txBody>
          <a:bodyPr>
            <a:noAutofit/>
          </a:bodyPr>
          <a:lstStyle/>
          <a:p>
            <a:r>
              <a:rPr lang="en-US" smtClean="0"/>
              <a:t>Click to edit Master title style</a:t>
            </a:r>
            <a:endParaRPr lang="en-GB" dirty="0"/>
          </a:p>
        </p:txBody>
      </p:sp>
      <p:sp>
        <p:nvSpPr>
          <p:cNvPr id="16"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grpSp>
        <p:nvGrpSpPr>
          <p:cNvPr id="2" name="Group 22"/>
          <p:cNvGrpSpPr/>
          <p:nvPr userDrawn="1"/>
        </p:nvGrpSpPr>
        <p:grpSpPr bwMode="gray">
          <a:xfrm>
            <a:off x="249116" y="1193800"/>
            <a:ext cx="8642838" cy="4896000"/>
            <a:chOff x="269875" y="1193800"/>
            <a:chExt cx="9363075" cy="4896000"/>
          </a:xfrm>
        </p:grpSpPr>
        <p:grpSp>
          <p:nvGrpSpPr>
            <p:cNvPr id="4" name="Group 21"/>
            <p:cNvGrpSpPr/>
            <p:nvPr userDrawn="1"/>
          </p:nvGrpSpPr>
          <p:grpSpPr bwMode="gray">
            <a:xfrm>
              <a:off x="269875" y="1193800"/>
              <a:ext cx="9356725" cy="4896000"/>
              <a:chOff x="269875" y="1193800"/>
              <a:chExt cx="9356725" cy="4896000"/>
            </a:xfrm>
          </p:grpSpPr>
          <p:sp>
            <p:nvSpPr>
              <p:cNvPr id="26" name="Rectangle 18"/>
              <p:cNvSpPr>
                <a:spLocks noChangeArrowheads="1"/>
              </p:cNvSpPr>
              <p:nvPr userDrawn="1"/>
            </p:nvSpPr>
            <p:spPr bwMode="gray">
              <a:xfrm>
                <a:off x="269875" y="1193800"/>
                <a:ext cx="9356725" cy="48942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27" name="Rectangle 19"/>
              <p:cNvSpPr>
                <a:spLocks noChangeArrowheads="1"/>
              </p:cNvSpPr>
              <p:nvPr userDrawn="1"/>
            </p:nvSpPr>
            <p:spPr bwMode="gray">
              <a:xfrm>
                <a:off x="269875" y="3568700"/>
                <a:ext cx="9356725" cy="1444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28" name="Rectangle 20"/>
              <p:cNvSpPr>
                <a:spLocks noChangeArrowheads="1"/>
              </p:cNvSpPr>
              <p:nvPr userDrawn="1"/>
            </p:nvSpPr>
            <p:spPr bwMode="gray">
              <a:xfrm>
                <a:off x="2501503" y="1193800"/>
                <a:ext cx="144463"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29" name="Rectangle 22"/>
              <p:cNvSpPr>
                <a:spLocks noChangeArrowheads="1"/>
              </p:cNvSpPr>
              <p:nvPr userDrawn="1"/>
            </p:nvSpPr>
            <p:spPr bwMode="gray">
              <a:xfrm>
                <a:off x="4877594"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30" name="Rectangle 23"/>
              <p:cNvSpPr>
                <a:spLocks noChangeArrowheads="1"/>
              </p:cNvSpPr>
              <p:nvPr userDrawn="1"/>
            </p:nvSpPr>
            <p:spPr bwMode="gray">
              <a:xfrm>
                <a:off x="7252097"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grpSp>
        <p:sp>
          <p:nvSpPr>
            <p:cNvPr id="25" name="TextBox 24"/>
            <p:cNvSpPr txBox="1"/>
            <p:nvPr userDrawn="1"/>
          </p:nvSpPr>
          <p:spPr bwMode="gray">
            <a:xfrm>
              <a:off x="5889625" y="5969605"/>
              <a:ext cx="3743325" cy="107722"/>
            </a:xfrm>
            <a:prstGeom prst="rect">
              <a:avLst/>
            </a:prstGeom>
            <a:noFill/>
          </p:spPr>
          <p:txBody>
            <a:bodyPr wrap="square" lIns="0" tIns="0" rIns="0" bIns="0" rtlCol="0" anchor="b" anchorCtr="0">
              <a:noAutofit/>
            </a:bodyPr>
            <a:lstStyle/>
            <a:p>
              <a:pPr algn="r" defTabSz="914400"/>
              <a:r>
                <a:rPr lang="en-GB" sz="700" dirty="0" smtClean="0">
                  <a:solidFill>
                    <a:srgbClr val="C84E00"/>
                  </a:solidFill>
                  <a:latin typeface="Arial"/>
                </a:rPr>
                <a:t>Appendix layout grid: to remove go to slide Master select Grid object and delete</a:t>
              </a:r>
              <a:endParaRPr lang="en-GB" sz="700" dirty="0">
                <a:solidFill>
                  <a:srgbClr val="C84E00"/>
                </a:solidFill>
                <a:latin typeface="Arial"/>
              </a:endParaRPr>
            </a:p>
          </p:txBody>
        </p:sp>
      </p:grpSp>
      <p:sp>
        <p:nvSpPr>
          <p:cNvPr id="12"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11771828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 no background items">
    <p:spTree>
      <p:nvGrpSpPr>
        <p:cNvPr id="1" name=""/>
        <p:cNvGrpSpPr/>
        <p:nvPr/>
      </p:nvGrpSpPr>
      <p:grpSpPr>
        <a:xfrm>
          <a:off x="0" y="0"/>
          <a:ext cx="0" cy="0"/>
          <a:chOff x="0" y="0"/>
          <a:chExt cx="0" cy="0"/>
        </a:xfrm>
      </p:grpSpPr>
      <p:grpSp>
        <p:nvGrpSpPr>
          <p:cNvPr id="2" name="Group 1"/>
          <p:cNvGrpSpPr/>
          <p:nvPr userDrawn="1"/>
        </p:nvGrpSpPr>
        <p:grpSpPr bwMode="gray">
          <a:xfrm>
            <a:off x="249116" y="1193800"/>
            <a:ext cx="8642838" cy="4896000"/>
            <a:chOff x="269875" y="1193800"/>
            <a:chExt cx="9363075" cy="4896000"/>
          </a:xfrm>
        </p:grpSpPr>
        <p:grpSp>
          <p:nvGrpSpPr>
            <p:cNvPr id="3" name="Group 21"/>
            <p:cNvGrpSpPr/>
            <p:nvPr userDrawn="1"/>
          </p:nvGrpSpPr>
          <p:grpSpPr bwMode="gray">
            <a:xfrm>
              <a:off x="269875" y="1193800"/>
              <a:ext cx="9356725" cy="4896000"/>
              <a:chOff x="269875" y="1193800"/>
              <a:chExt cx="9356725" cy="4896000"/>
            </a:xfrm>
          </p:grpSpPr>
          <p:sp>
            <p:nvSpPr>
              <p:cNvPr id="5" name="Rectangle 18"/>
              <p:cNvSpPr>
                <a:spLocks noChangeArrowheads="1"/>
              </p:cNvSpPr>
              <p:nvPr userDrawn="1"/>
            </p:nvSpPr>
            <p:spPr bwMode="gray">
              <a:xfrm>
                <a:off x="269875" y="1193800"/>
                <a:ext cx="9356725" cy="48942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6" name="Rectangle 19"/>
              <p:cNvSpPr>
                <a:spLocks noChangeArrowheads="1"/>
              </p:cNvSpPr>
              <p:nvPr userDrawn="1"/>
            </p:nvSpPr>
            <p:spPr bwMode="gray">
              <a:xfrm>
                <a:off x="269875" y="3568700"/>
                <a:ext cx="9356725" cy="1444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7" name="Rectangle 20"/>
              <p:cNvSpPr>
                <a:spLocks noChangeArrowheads="1"/>
              </p:cNvSpPr>
              <p:nvPr userDrawn="1"/>
            </p:nvSpPr>
            <p:spPr bwMode="gray">
              <a:xfrm>
                <a:off x="2501503" y="1193800"/>
                <a:ext cx="144463"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8" name="Rectangle 22"/>
              <p:cNvSpPr>
                <a:spLocks noChangeArrowheads="1"/>
              </p:cNvSpPr>
              <p:nvPr userDrawn="1"/>
            </p:nvSpPr>
            <p:spPr bwMode="gray">
              <a:xfrm>
                <a:off x="4877594"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9" name="Rectangle 23"/>
              <p:cNvSpPr>
                <a:spLocks noChangeArrowheads="1"/>
              </p:cNvSpPr>
              <p:nvPr userDrawn="1"/>
            </p:nvSpPr>
            <p:spPr bwMode="gray">
              <a:xfrm>
                <a:off x="7252097"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grpSp>
        <p:sp>
          <p:nvSpPr>
            <p:cNvPr id="4" name="TextBox 3"/>
            <p:cNvSpPr txBox="1"/>
            <p:nvPr userDrawn="1"/>
          </p:nvSpPr>
          <p:spPr bwMode="gray">
            <a:xfrm>
              <a:off x="5889625" y="5969605"/>
              <a:ext cx="3743325" cy="107722"/>
            </a:xfrm>
            <a:prstGeom prst="rect">
              <a:avLst/>
            </a:prstGeom>
            <a:noFill/>
          </p:spPr>
          <p:txBody>
            <a:bodyPr wrap="square" lIns="0" tIns="0" rIns="0" bIns="0" rtlCol="0" anchor="b" anchorCtr="0">
              <a:noAutofit/>
            </a:bodyPr>
            <a:lstStyle/>
            <a:p>
              <a:pPr algn="r" defTabSz="914400"/>
              <a:r>
                <a:rPr lang="en-GB" sz="700" dirty="0" smtClean="0">
                  <a:solidFill>
                    <a:srgbClr val="C84E00"/>
                  </a:solidFill>
                  <a:latin typeface="Arial"/>
                </a:rPr>
                <a:t>Appendix layout grid: to remove go to slide Master select Grid object and delete</a:t>
              </a:r>
              <a:endParaRPr lang="en-GB" sz="700" dirty="0">
                <a:solidFill>
                  <a:srgbClr val="C84E00"/>
                </a:solidFill>
                <a:latin typeface="Arial"/>
              </a:endParaRPr>
            </a:p>
          </p:txBody>
        </p:sp>
      </p:grpSp>
    </p:spTree>
    <p:extLst>
      <p:ext uri="{BB962C8B-B14F-4D97-AF65-F5344CB8AC3E}">
        <p14:creationId xmlns:p14="http://schemas.microsoft.com/office/powerpoint/2010/main" val="16738254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Key Issues Box">
    <p:spTree>
      <p:nvGrpSpPr>
        <p:cNvPr id="1" name=""/>
        <p:cNvGrpSpPr/>
        <p:nvPr/>
      </p:nvGrpSpPr>
      <p:grpSpPr>
        <a:xfrm>
          <a:off x="0" y="0"/>
          <a:ext cx="0" cy="0"/>
          <a:chOff x="0" y="0"/>
          <a:chExt cx="0" cy="0"/>
        </a:xfrm>
      </p:grpSpPr>
      <p:sp>
        <p:nvSpPr>
          <p:cNvPr id="6" name="Title 5"/>
          <p:cNvSpPr>
            <a:spLocks noGrp="1"/>
          </p:cNvSpPr>
          <p:nvPr>
            <p:ph type="title"/>
          </p:nvPr>
        </p:nvSpPr>
        <p:spPr bwMode="gray"/>
        <p:txBody>
          <a:bodyPr>
            <a:noAutofit/>
          </a:bodyPr>
          <a:lstStyle/>
          <a:p>
            <a:pPr lvl="0"/>
            <a:r>
              <a:rPr lang="en-US" smtClean="0"/>
              <a:t>Click to edit Master title style</a:t>
            </a:r>
            <a:endParaRPr lang="en-GB" dirty="0"/>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6" name="Text Placeholder 25"/>
          <p:cNvSpPr>
            <a:spLocks noGrp="1"/>
          </p:cNvSpPr>
          <p:nvPr>
            <p:ph type="body" sz="quarter" idx="13"/>
          </p:nvPr>
        </p:nvSpPr>
        <p:spPr bwMode="gray">
          <a:xfrm>
            <a:off x="2113085" y="1196975"/>
            <a:ext cx="3323492" cy="4895850"/>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8" name="Text Placeholder 27"/>
          <p:cNvSpPr>
            <a:spLocks noGrp="1"/>
          </p:cNvSpPr>
          <p:nvPr>
            <p:ph type="body" sz="quarter" idx="14"/>
          </p:nvPr>
        </p:nvSpPr>
        <p:spPr bwMode="gray">
          <a:xfrm>
            <a:off x="5568462" y="1196975"/>
            <a:ext cx="3323492" cy="4895850"/>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7"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2763789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o Key Issues Box Full Page">
    <p:spTree>
      <p:nvGrpSpPr>
        <p:cNvPr id="1" name=""/>
        <p:cNvGrpSpPr/>
        <p:nvPr/>
      </p:nvGrpSpPr>
      <p:grpSpPr>
        <a:xfrm>
          <a:off x="0" y="0"/>
          <a:ext cx="0" cy="0"/>
          <a:chOff x="0" y="0"/>
          <a:chExt cx="0" cy="0"/>
        </a:xfrm>
      </p:grpSpPr>
      <p:sp>
        <p:nvSpPr>
          <p:cNvPr id="6" name="Title 5"/>
          <p:cNvSpPr>
            <a:spLocks noGrp="1"/>
          </p:cNvSpPr>
          <p:nvPr>
            <p:ph type="title"/>
          </p:nvPr>
        </p:nvSpPr>
        <p:spPr bwMode="gray"/>
        <p:txBody>
          <a:bodyPr>
            <a:noAutofit/>
          </a:bodyPr>
          <a:lstStyle/>
          <a:p>
            <a:pPr lvl="0"/>
            <a:r>
              <a:rPr lang="en-US" smtClean="0"/>
              <a:t>Click to edit Master title style</a:t>
            </a:r>
            <a:endParaRPr lang="en-GB" dirty="0"/>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8" name="Text Placeholder 27"/>
          <p:cNvSpPr>
            <a:spLocks noGrp="1"/>
          </p:cNvSpPr>
          <p:nvPr>
            <p:ph type="body" sz="quarter" idx="14"/>
          </p:nvPr>
        </p:nvSpPr>
        <p:spPr bwMode="gray">
          <a:xfrm>
            <a:off x="251520" y="1196975"/>
            <a:ext cx="8640434" cy="4895850"/>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7"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3906014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sp>
        <p:nvSpPr>
          <p:cNvPr id="7" name="Freeform 16"/>
          <p:cNvSpPr>
            <a:spLocks noChangeAspect="1"/>
          </p:cNvSpPr>
          <p:nvPr/>
        </p:nvSpPr>
        <p:spPr bwMode="gray">
          <a:xfrm>
            <a:off x="0" y="549276"/>
            <a:ext cx="4904643" cy="5040313"/>
          </a:xfrm>
          <a:custGeom>
            <a:avLst/>
            <a:gdLst/>
            <a:ahLst/>
            <a:cxnLst>
              <a:cxn ang="0">
                <a:pos x="489" y="0"/>
              </a:cxn>
              <a:cxn ang="0">
                <a:pos x="0" y="1651"/>
              </a:cxn>
              <a:cxn ang="0">
                <a:pos x="0" y="3175"/>
              </a:cxn>
              <a:cxn ang="0">
                <a:pos x="2406" y="3175"/>
              </a:cxn>
              <a:cxn ang="0">
                <a:pos x="3347" y="0"/>
              </a:cxn>
              <a:cxn ang="0">
                <a:pos x="489" y="0"/>
              </a:cxn>
            </a:cxnLst>
            <a:rect l="0" t="0" r="r" b="b"/>
            <a:pathLst>
              <a:path w="3347" h="3175">
                <a:moveTo>
                  <a:pt x="489" y="0"/>
                </a:moveTo>
                <a:lnTo>
                  <a:pt x="0" y="1651"/>
                </a:lnTo>
                <a:lnTo>
                  <a:pt x="0" y="3175"/>
                </a:lnTo>
                <a:lnTo>
                  <a:pt x="2406" y="3175"/>
                </a:lnTo>
                <a:lnTo>
                  <a:pt x="3347" y="0"/>
                </a:lnTo>
                <a:lnTo>
                  <a:pt x="489"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15" name="Title 9"/>
          <p:cNvSpPr>
            <a:spLocks noGrp="1"/>
          </p:cNvSpPr>
          <p:nvPr>
            <p:ph type="title"/>
          </p:nvPr>
        </p:nvSpPr>
        <p:spPr bwMode="gray">
          <a:xfrm>
            <a:off x="716803" y="1844824"/>
            <a:ext cx="3256977" cy="1943892"/>
          </a:xfr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40000"/>
              </a:spcBef>
              <a:spcAft>
                <a:spcPct val="0"/>
              </a:spcAft>
              <a:defRPr lang="en-GB" sz="3000" b="1" dirty="0" smtClean="0">
                <a:solidFill>
                  <a:schemeClr val="bg1"/>
                </a:solidFill>
                <a:latin typeface="+mj-lt"/>
                <a:ea typeface="+mj-ea"/>
                <a:cs typeface="+mj-cs"/>
              </a:defRPr>
            </a:lvl1pPr>
            <a:lvl2pPr>
              <a:defRPr lang="en-GB" sz="3000" b="1" dirty="0">
                <a:solidFill>
                  <a:schemeClr val="bg1"/>
                </a:solidFill>
                <a:latin typeface="+mj-lt"/>
              </a:defRPr>
            </a:lvl2pPr>
            <a:lvl3pPr>
              <a:defRPr lang="en-GB" sz="3000" b="1" dirty="0">
                <a:solidFill>
                  <a:schemeClr val="bg1"/>
                </a:solidFill>
                <a:latin typeface="+mj-lt"/>
              </a:defRPr>
            </a:lvl3pPr>
            <a:lvl4pPr>
              <a:defRPr lang="en-GB" sz="3000" b="1" dirty="0">
                <a:solidFill>
                  <a:schemeClr val="bg1"/>
                </a:solidFill>
                <a:latin typeface="+mj-lt"/>
              </a:defRPr>
            </a:lvl4pPr>
            <a:lvl5pPr>
              <a:defRPr lang="en-GB" sz="3000" b="1" dirty="0">
                <a:solidFill>
                  <a:schemeClr val="bg1"/>
                </a:solidFill>
                <a:latin typeface="+mj-lt"/>
              </a:defRPr>
            </a:lvl5pPr>
            <a:lvl6pPr>
              <a:defRPr lang="en-GB" sz="3000" b="1" dirty="0">
                <a:solidFill>
                  <a:schemeClr val="bg1"/>
                </a:solidFill>
                <a:latin typeface="+mj-lt"/>
              </a:defRPr>
            </a:lvl6pPr>
            <a:lvl7pPr>
              <a:defRPr lang="en-GB" sz="3000" b="1" dirty="0">
                <a:solidFill>
                  <a:schemeClr val="bg1"/>
                </a:solidFill>
                <a:latin typeface="+mj-lt"/>
              </a:defRPr>
            </a:lvl7pPr>
            <a:lvl8pPr>
              <a:defRPr lang="en-GB" sz="3000" b="1" dirty="0">
                <a:solidFill>
                  <a:schemeClr val="bg1"/>
                </a:solidFill>
                <a:latin typeface="+mj-lt"/>
              </a:defRPr>
            </a:lvl8pPr>
            <a:lvl9pPr>
              <a:defRPr sz="3000">
                <a:solidFill>
                  <a:schemeClr val="bg1"/>
                </a:solidFill>
              </a:defRPr>
            </a:lvl9pPr>
          </a:lstStyle>
          <a:p>
            <a:pPr lvl="0"/>
            <a:r>
              <a:rPr lang="en-US" smtClean="0"/>
              <a:t>Click to edit Master title style</a:t>
            </a:r>
            <a:endParaRPr lang="en-GB" dirty="0"/>
          </a:p>
        </p:txBody>
      </p:sp>
      <p:sp>
        <p:nvSpPr>
          <p:cNvPr id="16" name="Text Placeholder 16"/>
          <p:cNvSpPr>
            <a:spLocks noGrp="1"/>
          </p:cNvSpPr>
          <p:nvPr>
            <p:ph type="body" sz="quarter" idx="10"/>
          </p:nvPr>
        </p:nvSpPr>
        <p:spPr bwMode="gray">
          <a:xfrm>
            <a:off x="716802" y="4005064"/>
            <a:ext cx="2924633" cy="1079500"/>
          </a:xfrm>
          <a:noFill/>
          <a:ln w="9525">
            <a:noFill/>
            <a:miter lim="800000"/>
            <a:headEnd/>
            <a:tailEnd/>
          </a:ln>
        </p:spPr>
        <p:txBody>
          <a:bodyPr vert="horz" wrap="square" lIns="0" tIns="0" rIns="0" bIns="0" numCol="1" anchor="t" anchorCtr="0" compatLnSpc="1">
            <a:prstTxWarp prst="textNoShape">
              <a:avLst/>
            </a:prstTxWarp>
            <a:noAutofit/>
          </a:bodyPr>
          <a:lstStyle>
            <a:lvl1pPr marL="342900" indent="-342900" algn="l" rtl="0" eaLnBrk="1" fontAlgn="base" hangingPunct="1">
              <a:lnSpc>
                <a:spcPct val="110000"/>
              </a:lnSpc>
              <a:spcBef>
                <a:spcPts val="600"/>
              </a:spcBef>
              <a:spcAft>
                <a:spcPct val="0"/>
              </a:spcAft>
              <a:defRPr lang="en-US" sz="1200" b="0" dirty="0" smtClean="0">
                <a:solidFill>
                  <a:schemeClr val="bg1"/>
                </a:solidFill>
                <a:latin typeface="+mn-lt"/>
                <a:ea typeface="+mn-ea"/>
                <a:cs typeface="+mn-cs"/>
              </a:defRPr>
            </a:lvl1pPr>
            <a:lvl2pPr>
              <a:defRPr lang="en-US" sz="1200" b="0" kern="1200" noProof="0" dirty="0" smtClean="0">
                <a:solidFill>
                  <a:schemeClr val="bg1"/>
                </a:solidFill>
                <a:latin typeface="+mn-lt"/>
                <a:ea typeface="+mn-ea"/>
                <a:cs typeface="+mn-cs"/>
              </a:defRPr>
            </a:lvl2pPr>
            <a:lvl3pPr>
              <a:defRPr lang="en-US" sz="1200" b="0" kern="1200" noProof="0" dirty="0" smtClean="0">
                <a:solidFill>
                  <a:schemeClr val="bg1"/>
                </a:solidFill>
                <a:latin typeface="+mn-lt"/>
                <a:ea typeface="+mn-ea"/>
                <a:cs typeface="+mn-cs"/>
              </a:defRPr>
            </a:lvl3pPr>
            <a:lvl4pPr>
              <a:defRPr lang="en-US" sz="1200" b="0" kern="1200" noProof="0" dirty="0" smtClean="0">
                <a:solidFill>
                  <a:schemeClr val="bg1"/>
                </a:solidFill>
                <a:latin typeface="+mn-lt"/>
                <a:ea typeface="+mn-ea"/>
                <a:cs typeface="+mn-cs"/>
              </a:defRPr>
            </a:lvl4pPr>
            <a:lvl5pPr>
              <a:defRPr lang="en-US" sz="1200" b="0" kern="1200" noProof="0" dirty="0" smtClean="0">
                <a:solidFill>
                  <a:schemeClr val="bg1"/>
                </a:solidFill>
                <a:latin typeface="+mn-lt"/>
                <a:ea typeface="+mn-ea"/>
                <a:cs typeface="+mn-cs"/>
              </a:defRPr>
            </a:lvl5pPr>
            <a:lvl6pPr>
              <a:defRPr lang="en-US" sz="1200" b="0" kern="1200" noProof="0" dirty="0" smtClean="0">
                <a:solidFill>
                  <a:schemeClr val="bg1"/>
                </a:solidFill>
                <a:latin typeface="+mn-lt"/>
                <a:ea typeface="+mn-ea"/>
                <a:cs typeface="+mn-cs"/>
              </a:defRPr>
            </a:lvl6pPr>
            <a:lvl7pPr>
              <a:defRPr lang="en-US" sz="1200" b="0" kern="1200" noProof="0" dirty="0" smtClean="0">
                <a:solidFill>
                  <a:schemeClr val="bg1"/>
                </a:solidFill>
                <a:latin typeface="+mn-lt"/>
                <a:ea typeface="+mn-ea"/>
                <a:cs typeface="+mn-cs"/>
              </a:defRPr>
            </a:lvl7pPr>
            <a:lvl8pPr>
              <a:defRPr lang="en-US" sz="1200" b="0" kern="1200" noProof="0" dirty="0" smtClean="0">
                <a:solidFill>
                  <a:schemeClr val="bg1"/>
                </a:solidFill>
                <a:latin typeface="+mn-lt"/>
                <a:ea typeface="+mn-ea"/>
                <a:cs typeface="+mn-cs"/>
              </a:defRPr>
            </a:lvl8pPr>
            <a:lvl9pPr>
              <a:defRPr lang="en-US" sz="1200" b="0" kern="1200" noProof="0" dirty="0" smtClean="0">
                <a:solidFill>
                  <a:schemeClr val="bg1"/>
                </a:solidFill>
                <a:latin typeface="+mn-lt"/>
                <a:ea typeface="+mn-ea"/>
                <a:cs typeface="+mn-cs"/>
              </a:defRPr>
            </a:lvl9pPr>
          </a:lstStyle>
          <a:p>
            <a:pPr lvl="0"/>
            <a:r>
              <a:rPr lang="en-US" smtClean="0"/>
              <a:t>Click to edit Master text styles</a:t>
            </a:r>
          </a:p>
        </p:txBody>
      </p:sp>
    </p:spTree>
    <p:extLst>
      <p:ext uri="{BB962C8B-B14F-4D97-AF65-F5344CB8AC3E}">
        <p14:creationId xmlns:p14="http://schemas.microsoft.com/office/powerpoint/2010/main" val="6290430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chemeClr val="bg1"/>
        </a:solidFill>
        <a:effectLst/>
      </p:bgPr>
    </p:bg>
    <p:spTree>
      <p:nvGrpSpPr>
        <p:cNvPr id="1" name=""/>
        <p:cNvGrpSpPr/>
        <p:nvPr/>
      </p:nvGrpSpPr>
      <p:grpSpPr>
        <a:xfrm>
          <a:off x="0" y="0"/>
          <a:ext cx="0" cy="0"/>
          <a:chOff x="0" y="0"/>
          <a:chExt cx="0" cy="0"/>
        </a:xfrm>
      </p:grpSpPr>
      <p:grpSp>
        <p:nvGrpSpPr>
          <p:cNvPr id="2" name="Group 20"/>
          <p:cNvGrpSpPr>
            <a:grpSpLocks noChangeAspect="1"/>
          </p:cNvGrpSpPr>
          <p:nvPr userDrawn="1"/>
        </p:nvGrpSpPr>
        <p:grpSpPr bwMode="gray">
          <a:xfrm>
            <a:off x="-10257" y="-1"/>
            <a:ext cx="9154257" cy="6858001"/>
            <a:chOff x="-10601325" y="-457200"/>
            <a:chExt cx="9917112" cy="6858001"/>
          </a:xfrm>
        </p:grpSpPr>
        <p:sp>
          <p:nvSpPr>
            <p:cNvPr id="1036" name="Freeform 12"/>
            <p:cNvSpPr>
              <a:spLocks/>
            </p:cNvSpPr>
            <p:nvPr userDrawn="1"/>
          </p:nvSpPr>
          <p:spPr bwMode="gray">
            <a:xfrm>
              <a:off x="-10601325" y="-457200"/>
              <a:ext cx="5397500" cy="3236913"/>
            </a:xfrm>
            <a:custGeom>
              <a:avLst/>
              <a:gdLst/>
              <a:ahLst/>
              <a:cxnLst>
                <a:cxn ang="0">
                  <a:pos x="0" y="0"/>
                </a:cxn>
                <a:cxn ang="0">
                  <a:pos x="0" y="2039"/>
                </a:cxn>
                <a:cxn ang="0">
                  <a:pos x="2796" y="2039"/>
                </a:cxn>
                <a:cxn ang="0">
                  <a:pos x="3400" y="0"/>
                </a:cxn>
                <a:cxn ang="0">
                  <a:pos x="0" y="0"/>
                </a:cxn>
              </a:cxnLst>
              <a:rect l="0" t="0" r="r" b="b"/>
              <a:pathLst>
                <a:path w="3400" h="2039">
                  <a:moveTo>
                    <a:pt x="0" y="0"/>
                  </a:moveTo>
                  <a:lnTo>
                    <a:pt x="0" y="2039"/>
                  </a:lnTo>
                  <a:lnTo>
                    <a:pt x="2796" y="2039"/>
                  </a:lnTo>
                  <a:lnTo>
                    <a:pt x="3400" y="0"/>
                  </a:lnTo>
                  <a:lnTo>
                    <a:pt x="0"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1034" name="Freeform 10"/>
            <p:cNvSpPr>
              <a:spLocks/>
            </p:cNvSpPr>
            <p:nvPr userDrawn="1"/>
          </p:nvSpPr>
          <p:spPr bwMode="gray">
            <a:xfrm>
              <a:off x="-8240713" y="1362075"/>
              <a:ext cx="7556500" cy="5038726"/>
            </a:xfrm>
            <a:custGeom>
              <a:avLst/>
              <a:gdLst/>
              <a:ahLst/>
              <a:cxnLst>
                <a:cxn ang="0">
                  <a:pos x="940" y="0"/>
                </a:cxn>
                <a:cxn ang="0">
                  <a:pos x="0" y="3174"/>
                </a:cxn>
                <a:cxn ang="0">
                  <a:pos x="4760" y="3174"/>
                </a:cxn>
                <a:cxn ang="0">
                  <a:pos x="4760" y="0"/>
                </a:cxn>
                <a:cxn ang="0">
                  <a:pos x="940" y="0"/>
                </a:cxn>
              </a:cxnLst>
              <a:rect l="0" t="0" r="r" b="b"/>
              <a:pathLst>
                <a:path w="4760" h="3174">
                  <a:moveTo>
                    <a:pt x="940" y="0"/>
                  </a:moveTo>
                  <a:lnTo>
                    <a:pt x="0" y="3174"/>
                  </a:lnTo>
                  <a:lnTo>
                    <a:pt x="4760" y="3174"/>
                  </a:lnTo>
                  <a:lnTo>
                    <a:pt x="4760" y="0"/>
                  </a:lnTo>
                  <a:lnTo>
                    <a:pt x="940"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1038" name="Freeform 14"/>
            <p:cNvSpPr>
              <a:spLocks/>
            </p:cNvSpPr>
            <p:nvPr userDrawn="1"/>
          </p:nvSpPr>
          <p:spPr bwMode="gray">
            <a:xfrm>
              <a:off x="-7169150" y="1362075"/>
              <a:ext cx="1425575" cy="1417638"/>
            </a:xfrm>
            <a:custGeom>
              <a:avLst/>
              <a:gdLst/>
              <a:ahLst/>
              <a:cxnLst>
                <a:cxn ang="0">
                  <a:pos x="898" y="0"/>
                </a:cxn>
                <a:cxn ang="0">
                  <a:pos x="265" y="0"/>
                </a:cxn>
                <a:cxn ang="0">
                  <a:pos x="0" y="893"/>
                </a:cxn>
                <a:cxn ang="0">
                  <a:pos x="633" y="893"/>
                </a:cxn>
                <a:cxn ang="0">
                  <a:pos x="898" y="0"/>
                </a:cxn>
              </a:cxnLst>
              <a:rect l="0" t="0" r="r" b="b"/>
              <a:pathLst>
                <a:path w="898" h="893">
                  <a:moveTo>
                    <a:pt x="898" y="0"/>
                  </a:moveTo>
                  <a:lnTo>
                    <a:pt x="265" y="0"/>
                  </a:lnTo>
                  <a:lnTo>
                    <a:pt x="0" y="893"/>
                  </a:lnTo>
                  <a:lnTo>
                    <a:pt x="633" y="893"/>
                  </a:lnTo>
                  <a:lnTo>
                    <a:pt x="898" y="0"/>
                  </a:lnTo>
                  <a:close/>
                </a:path>
              </a:pathLst>
            </a:custGeom>
            <a:solidFill>
              <a:srgbClr val="00257A"/>
            </a:soli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grpSp>
      <p:sp>
        <p:nvSpPr>
          <p:cNvPr id="11" name="Title 10"/>
          <p:cNvSpPr>
            <a:spLocks noGrp="1"/>
          </p:cNvSpPr>
          <p:nvPr userDrawn="1">
            <p:ph type="title"/>
          </p:nvPr>
        </p:nvSpPr>
        <p:spPr bwMode="gray">
          <a:xfrm>
            <a:off x="4638469" y="2492896"/>
            <a:ext cx="4186715" cy="2232248"/>
          </a:xfrm>
          <a:noFill/>
          <a:ln w="9525">
            <a:noFill/>
            <a:miter lim="800000"/>
            <a:headEnd/>
            <a:tailEnd/>
          </a:ln>
        </p:spPr>
        <p:txBody>
          <a:bodyPr vert="horz" wrap="square" lIns="0" tIns="0" rIns="0" bIns="0" numCol="1" rtlCol="0" anchor="t" anchorCtr="0" compatLnSpc="1">
            <a:prstTxWarp prst="textNoShape">
              <a:avLst/>
            </a:prstTxWarp>
            <a:noAutofit/>
          </a:bodyPr>
          <a:lstStyle>
            <a:lvl1pPr algn="r" defTabSz="914400" rtl="0" eaLnBrk="1" fontAlgn="base" latinLnBrk="0" hangingPunct="1">
              <a:spcBef>
                <a:spcPct val="40000"/>
              </a:spcBef>
              <a:spcAft>
                <a:spcPct val="0"/>
              </a:spcAft>
              <a:buNone/>
              <a:defRPr lang="en-GB" sz="3000" b="1" kern="1200" noProof="0" dirty="0">
                <a:solidFill>
                  <a:schemeClr val="bg1"/>
                </a:solidFill>
                <a:latin typeface="+mj-lt"/>
                <a:ea typeface="+mj-ea"/>
                <a:cs typeface="+mj-cs"/>
              </a:defRPr>
            </a:lvl1pPr>
            <a:lvl2pPr>
              <a:defRPr lang="en-GB" sz="3000" b="1" kern="1200" noProof="0" dirty="0">
                <a:solidFill>
                  <a:schemeClr val="bg1"/>
                </a:solidFill>
                <a:latin typeface="+mj-lt"/>
                <a:ea typeface="+mj-ea"/>
                <a:cs typeface="+mj-cs"/>
              </a:defRPr>
            </a:lvl2pPr>
            <a:lvl3pPr>
              <a:defRPr lang="en-GB" sz="3000" b="1" kern="1200" noProof="0" dirty="0">
                <a:solidFill>
                  <a:schemeClr val="bg1"/>
                </a:solidFill>
                <a:latin typeface="+mj-lt"/>
                <a:ea typeface="+mj-ea"/>
                <a:cs typeface="+mj-cs"/>
              </a:defRPr>
            </a:lvl3pPr>
            <a:lvl4pPr>
              <a:defRPr lang="en-GB" sz="3000" b="1" kern="1200" noProof="0" dirty="0">
                <a:solidFill>
                  <a:schemeClr val="bg1"/>
                </a:solidFill>
                <a:latin typeface="+mj-lt"/>
                <a:ea typeface="+mj-ea"/>
                <a:cs typeface="+mj-cs"/>
              </a:defRPr>
            </a:lvl4pPr>
            <a:lvl5pPr>
              <a:defRPr lang="en-GB" sz="3000" b="1" kern="1200" noProof="0" dirty="0">
                <a:solidFill>
                  <a:schemeClr val="bg1"/>
                </a:solidFill>
                <a:latin typeface="+mj-lt"/>
                <a:ea typeface="+mj-ea"/>
                <a:cs typeface="+mj-cs"/>
              </a:defRPr>
            </a:lvl5pPr>
            <a:lvl6pPr>
              <a:defRPr lang="en-GB" sz="3000" b="1" kern="1200" noProof="0" dirty="0">
                <a:solidFill>
                  <a:schemeClr val="bg1"/>
                </a:solidFill>
                <a:latin typeface="+mj-lt"/>
                <a:ea typeface="+mj-ea"/>
                <a:cs typeface="+mj-cs"/>
              </a:defRPr>
            </a:lvl6pPr>
            <a:lvl7pPr>
              <a:defRPr lang="en-GB" sz="3000" b="1" kern="1200" noProof="0" dirty="0">
                <a:solidFill>
                  <a:schemeClr val="bg1"/>
                </a:solidFill>
                <a:latin typeface="+mj-lt"/>
                <a:ea typeface="+mj-ea"/>
                <a:cs typeface="+mj-cs"/>
              </a:defRPr>
            </a:lvl7pPr>
            <a:lvl8pPr>
              <a:defRPr lang="en-GB" sz="3000" b="1" kern="1200" noProof="0" dirty="0">
                <a:solidFill>
                  <a:schemeClr val="bg1"/>
                </a:solidFill>
                <a:latin typeface="+mj-lt"/>
                <a:ea typeface="+mj-ea"/>
                <a:cs typeface="+mj-cs"/>
              </a:defRPr>
            </a:lvl8pPr>
            <a:lvl9pPr>
              <a:defRPr lang="en-GB" sz="3000" b="1" kern="1200" noProof="0" dirty="0">
                <a:solidFill>
                  <a:schemeClr val="bg1"/>
                </a:solidFill>
                <a:latin typeface="+mj-lt"/>
                <a:ea typeface="+mj-ea"/>
                <a:cs typeface="+mj-cs"/>
              </a:defRPr>
            </a:lvl9pPr>
          </a:lstStyle>
          <a:p>
            <a:pPr lvl="0" algn="l" rtl="0" eaLnBrk="1" fontAlgn="base" hangingPunct="1">
              <a:spcBef>
                <a:spcPct val="40000"/>
              </a:spcBef>
              <a:spcAft>
                <a:spcPct val="0"/>
              </a:spcAft>
            </a:pPr>
            <a:r>
              <a:rPr lang="en-US" smtClean="0"/>
              <a:t>Click to edit Master title style</a:t>
            </a:r>
            <a:endParaRPr lang="en-GB" dirty="0"/>
          </a:p>
        </p:txBody>
      </p:sp>
      <p:sp>
        <p:nvSpPr>
          <p:cNvPr id="16" name="Text Placeholder 15"/>
          <p:cNvSpPr>
            <a:spLocks noGrp="1"/>
          </p:cNvSpPr>
          <p:nvPr userDrawn="1">
            <p:ph type="body" sz="quarter" idx="10"/>
          </p:nvPr>
        </p:nvSpPr>
        <p:spPr bwMode="gray">
          <a:xfrm>
            <a:off x="4637943" y="5013325"/>
            <a:ext cx="4188069" cy="1511300"/>
          </a:xfrm>
          <a:noFill/>
          <a:ln w="9525">
            <a:noFill/>
            <a:miter lim="800000"/>
            <a:headEnd/>
            <a:tailEnd/>
          </a:ln>
        </p:spPr>
        <p:txBody>
          <a:bodyPr vert="horz" wrap="square" lIns="0" tIns="0" rIns="0" bIns="0" numCol="1" rtlCol="0" anchor="t" anchorCtr="0" compatLnSpc="1">
            <a:prstTxWarp prst="textNoShape">
              <a:avLst/>
            </a:prstTxWarp>
            <a:noAutofit/>
          </a:bodyPr>
          <a:lstStyle>
            <a:lvl1pPr algn="r">
              <a:defRPr lang="en-US" sz="1200" b="0" kern="1200" noProof="0" dirty="0" smtClean="0">
                <a:solidFill>
                  <a:schemeClr val="bg1"/>
                </a:solidFill>
                <a:latin typeface="+mn-lt"/>
                <a:ea typeface="+mn-ea"/>
                <a:cs typeface="+mn-cs"/>
              </a:defRPr>
            </a:lvl1pPr>
            <a:lvl2pPr>
              <a:defRPr lang="en-US" sz="1200" b="0" kern="1200" noProof="0" dirty="0" smtClean="0">
                <a:solidFill>
                  <a:schemeClr val="bg1"/>
                </a:solidFill>
                <a:latin typeface="+mn-lt"/>
                <a:ea typeface="+mn-ea"/>
                <a:cs typeface="+mn-cs"/>
              </a:defRPr>
            </a:lvl2pPr>
            <a:lvl3pPr>
              <a:defRPr lang="en-US" sz="1200" b="0" kern="1200" noProof="0" dirty="0" smtClean="0">
                <a:solidFill>
                  <a:schemeClr val="bg1"/>
                </a:solidFill>
                <a:latin typeface="+mn-lt"/>
                <a:ea typeface="+mn-ea"/>
                <a:cs typeface="+mn-cs"/>
              </a:defRPr>
            </a:lvl3pPr>
            <a:lvl4pPr>
              <a:defRPr lang="en-US" sz="1200" b="0" kern="1200" noProof="0" dirty="0" smtClean="0">
                <a:solidFill>
                  <a:schemeClr val="bg1"/>
                </a:solidFill>
                <a:latin typeface="+mn-lt"/>
                <a:ea typeface="+mn-ea"/>
                <a:cs typeface="+mn-cs"/>
              </a:defRPr>
            </a:lvl4pPr>
            <a:lvl5pPr>
              <a:defRPr lang="en-US" sz="1200" b="0" kern="1200" noProof="0" dirty="0" smtClean="0">
                <a:solidFill>
                  <a:schemeClr val="bg1"/>
                </a:solidFill>
                <a:latin typeface="+mn-lt"/>
                <a:ea typeface="+mn-ea"/>
                <a:cs typeface="+mn-cs"/>
              </a:defRPr>
            </a:lvl5pPr>
            <a:lvl6pPr>
              <a:defRPr lang="en-US" sz="1200" b="0" kern="1200" noProof="0" dirty="0" smtClean="0">
                <a:solidFill>
                  <a:schemeClr val="bg1"/>
                </a:solidFill>
                <a:latin typeface="+mn-lt"/>
                <a:ea typeface="+mn-ea"/>
                <a:cs typeface="+mn-cs"/>
              </a:defRPr>
            </a:lvl6pPr>
            <a:lvl7pPr>
              <a:defRPr lang="en-US" sz="1200" b="0" kern="1200" noProof="0" dirty="0" smtClean="0">
                <a:solidFill>
                  <a:schemeClr val="bg1"/>
                </a:solidFill>
                <a:latin typeface="+mn-lt"/>
                <a:ea typeface="+mn-ea"/>
                <a:cs typeface="+mn-cs"/>
              </a:defRPr>
            </a:lvl7pPr>
            <a:lvl8pPr>
              <a:defRPr lang="en-US" sz="1200" b="0" kern="1200" noProof="0" dirty="0" smtClean="0">
                <a:solidFill>
                  <a:schemeClr val="bg1"/>
                </a:solidFill>
                <a:latin typeface="+mn-lt"/>
                <a:ea typeface="+mn-ea"/>
                <a:cs typeface="+mn-cs"/>
              </a:defRPr>
            </a:lvl8pPr>
            <a:lvl9pPr>
              <a:defRPr lang="en-US" sz="1200" b="0" kern="1200" noProof="0" dirty="0" smtClean="0">
                <a:solidFill>
                  <a:schemeClr val="bg1"/>
                </a:solidFill>
                <a:latin typeface="+mn-lt"/>
                <a:ea typeface="+mn-ea"/>
                <a:cs typeface="+mn-cs"/>
              </a:defRPr>
            </a:lvl9pPr>
          </a:lstStyle>
          <a:p>
            <a:pPr marL="342900" lvl="0" indent="-342900" algn="r" defTabSz="914400" rtl="0" eaLnBrk="1" fontAlgn="base" latinLnBrk="0" hangingPunct="1">
              <a:lnSpc>
                <a:spcPct val="110000"/>
              </a:lnSpc>
              <a:spcBef>
                <a:spcPts val="600"/>
              </a:spcBef>
              <a:spcAft>
                <a:spcPct val="0"/>
              </a:spcAft>
              <a:buFont typeface="Arial" pitchFamily="34" charset="0"/>
              <a:buNone/>
            </a:pPr>
            <a:r>
              <a:rPr lang="en-US" smtClean="0"/>
              <a:t>Click to edit Master text styles</a:t>
            </a:r>
          </a:p>
        </p:txBody>
      </p:sp>
    </p:spTree>
    <p:extLst>
      <p:ext uri="{BB962C8B-B14F-4D97-AF65-F5344CB8AC3E}">
        <p14:creationId xmlns:p14="http://schemas.microsoft.com/office/powerpoint/2010/main" val="3265575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sp>
        <p:nvSpPr>
          <p:cNvPr id="14" name="Freeform 41"/>
          <p:cNvSpPr>
            <a:spLocks noChangeAspect="1"/>
          </p:cNvSpPr>
          <p:nvPr userDrawn="1"/>
        </p:nvSpPr>
        <p:spPr bwMode="gray">
          <a:xfrm>
            <a:off x="1" y="1"/>
            <a:ext cx="4822581" cy="5591175"/>
          </a:xfrm>
          <a:custGeom>
            <a:avLst/>
            <a:gdLst/>
            <a:ahLst/>
            <a:cxnLst>
              <a:cxn ang="0">
                <a:pos x="0" y="0"/>
              </a:cxn>
              <a:cxn ang="0">
                <a:pos x="0" y="3522"/>
              </a:cxn>
              <a:cxn ang="0">
                <a:pos x="2247" y="3522"/>
              </a:cxn>
              <a:cxn ang="0">
                <a:pos x="3291" y="0"/>
              </a:cxn>
              <a:cxn ang="0">
                <a:pos x="0" y="0"/>
              </a:cxn>
            </a:cxnLst>
            <a:rect l="0" t="0" r="r" b="b"/>
            <a:pathLst>
              <a:path w="3291" h="3522">
                <a:moveTo>
                  <a:pt x="0" y="0"/>
                </a:moveTo>
                <a:lnTo>
                  <a:pt x="0" y="3522"/>
                </a:lnTo>
                <a:lnTo>
                  <a:pt x="2247" y="3522"/>
                </a:lnTo>
                <a:lnTo>
                  <a:pt x="3291" y="0"/>
                </a:lnTo>
                <a:lnTo>
                  <a:pt x="0"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6" name="Title 9"/>
          <p:cNvSpPr>
            <a:spLocks noGrp="1"/>
          </p:cNvSpPr>
          <p:nvPr>
            <p:ph type="title" hasCustomPrompt="1"/>
          </p:nvPr>
        </p:nvSpPr>
        <p:spPr bwMode="gray">
          <a:xfrm>
            <a:off x="317989" y="1556792"/>
            <a:ext cx="3522853" cy="2016224"/>
          </a:xfr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40000"/>
              </a:spcBef>
              <a:spcAft>
                <a:spcPct val="0"/>
              </a:spcAft>
              <a:defRPr lang="en-GB" sz="3000" b="1" dirty="0" smtClean="0">
                <a:solidFill>
                  <a:schemeClr val="bg1"/>
                </a:solidFill>
                <a:latin typeface="+mj-lt"/>
                <a:ea typeface="+mj-ea"/>
                <a:cs typeface="+mj-cs"/>
              </a:defRPr>
            </a:lvl1pPr>
            <a:lvl2pPr>
              <a:defRPr lang="en-GB" sz="3000" b="1" dirty="0">
                <a:solidFill>
                  <a:schemeClr val="bg1"/>
                </a:solidFill>
                <a:latin typeface="+mj-lt"/>
              </a:defRPr>
            </a:lvl2pPr>
            <a:lvl3pPr>
              <a:defRPr lang="en-GB" sz="3000" b="1" dirty="0">
                <a:solidFill>
                  <a:schemeClr val="bg1"/>
                </a:solidFill>
                <a:latin typeface="+mj-lt"/>
              </a:defRPr>
            </a:lvl3pPr>
            <a:lvl4pPr>
              <a:defRPr lang="en-GB" sz="3000" b="1" dirty="0">
                <a:solidFill>
                  <a:schemeClr val="bg1"/>
                </a:solidFill>
                <a:latin typeface="+mj-lt"/>
              </a:defRPr>
            </a:lvl4pPr>
            <a:lvl5pPr>
              <a:defRPr lang="en-GB" sz="3000" b="1" dirty="0">
                <a:solidFill>
                  <a:schemeClr val="bg1"/>
                </a:solidFill>
                <a:latin typeface="+mj-lt"/>
              </a:defRPr>
            </a:lvl5pPr>
            <a:lvl6pPr>
              <a:defRPr lang="en-GB" sz="3000" b="1" dirty="0">
                <a:solidFill>
                  <a:schemeClr val="bg1"/>
                </a:solidFill>
                <a:latin typeface="+mj-lt"/>
              </a:defRPr>
            </a:lvl6pPr>
            <a:lvl7pPr>
              <a:defRPr lang="en-GB" sz="3000" b="1" dirty="0">
                <a:solidFill>
                  <a:schemeClr val="bg1"/>
                </a:solidFill>
                <a:latin typeface="+mj-lt"/>
              </a:defRPr>
            </a:lvl7pPr>
            <a:lvl8pPr>
              <a:defRPr lang="en-GB" sz="3000" b="1" dirty="0">
                <a:solidFill>
                  <a:schemeClr val="bg1"/>
                </a:solidFill>
                <a:latin typeface="+mj-lt"/>
              </a:defRPr>
            </a:lvl8pPr>
            <a:lvl9pPr>
              <a:defRPr sz="3000">
                <a:solidFill>
                  <a:schemeClr val="bg1"/>
                </a:solidFill>
              </a:defRPr>
            </a:lvl9pPr>
          </a:lstStyle>
          <a:p>
            <a:pPr lvl="0"/>
            <a:r>
              <a:rPr lang="en-US" dirty="0" smtClean="0"/>
              <a:t>Thank you!</a:t>
            </a:r>
            <a:endParaRPr lang="en-GB" dirty="0"/>
          </a:p>
        </p:txBody>
      </p:sp>
      <p:sp>
        <p:nvSpPr>
          <p:cNvPr id="7" name="Text Placeholder 16"/>
          <p:cNvSpPr>
            <a:spLocks noGrp="1"/>
          </p:cNvSpPr>
          <p:nvPr>
            <p:ph type="body" sz="quarter" idx="10" hasCustomPrompt="1"/>
          </p:nvPr>
        </p:nvSpPr>
        <p:spPr bwMode="gray">
          <a:xfrm>
            <a:off x="317989" y="3789363"/>
            <a:ext cx="3124200" cy="1079500"/>
          </a:xfrm>
          <a:noFill/>
          <a:ln w="9525">
            <a:noFill/>
            <a:miter lim="800000"/>
            <a:headEnd/>
            <a:tailEnd/>
          </a:ln>
        </p:spPr>
        <p:txBody>
          <a:bodyPr vert="horz" wrap="square" lIns="0" tIns="0" rIns="0" bIns="0" numCol="1" anchor="t" anchorCtr="0" compatLnSpc="1">
            <a:prstTxWarp prst="textNoShape">
              <a:avLst/>
            </a:prstTxWarp>
            <a:noAutofit/>
          </a:bodyPr>
          <a:lstStyle>
            <a:lvl1pPr marL="342900" indent="-342900" algn="l" rtl="0" eaLnBrk="1" fontAlgn="base" hangingPunct="1">
              <a:lnSpc>
                <a:spcPct val="110000"/>
              </a:lnSpc>
              <a:spcBef>
                <a:spcPts val="600"/>
              </a:spcBef>
              <a:spcAft>
                <a:spcPct val="0"/>
              </a:spcAft>
              <a:defRPr lang="en-US" sz="1200" b="0" dirty="0" smtClean="0">
                <a:solidFill>
                  <a:schemeClr val="bg1"/>
                </a:solidFill>
                <a:latin typeface="+mn-lt"/>
                <a:ea typeface="+mn-ea"/>
                <a:cs typeface="+mn-cs"/>
              </a:defRPr>
            </a:lvl1pPr>
            <a:lvl2pPr>
              <a:defRPr lang="en-US" sz="1200" b="0" kern="1200" noProof="0" dirty="0" smtClean="0">
                <a:solidFill>
                  <a:schemeClr val="bg1"/>
                </a:solidFill>
                <a:latin typeface="+mn-lt"/>
                <a:ea typeface="+mn-ea"/>
                <a:cs typeface="+mn-cs"/>
              </a:defRPr>
            </a:lvl2pPr>
            <a:lvl3pPr>
              <a:defRPr lang="en-US" sz="1200" b="0" kern="1200" noProof="0" dirty="0" smtClean="0">
                <a:solidFill>
                  <a:schemeClr val="bg1"/>
                </a:solidFill>
                <a:latin typeface="+mn-lt"/>
                <a:ea typeface="+mn-ea"/>
                <a:cs typeface="+mn-cs"/>
              </a:defRPr>
            </a:lvl3pPr>
            <a:lvl4pPr>
              <a:defRPr lang="en-US" sz="1200" b="0" kern="1200" noProof="0" dirty="0" smtClean="0">
                <a:solidFill>
                  <a:schemeClr val="bg1"/>
                </a:solidFill>
                <a:latin typeface="+mn-lt"/>
                <a:ea typeface="+mn-ea"/>
                <a:cs typeface="+mn-cs"/>
              </a:defRPr>
            </a:lvl4pPr>
            <a:lvl5pPr>
              <a:defRPr lang="en-US" sz="1200" b="0" kern="1200" noProof="0" dirty="0" smtClean="0">
                <a:solidFill>
                  <a:schemeClr val="bg1"/>
                </a:solidFill>
                <a:latin typeface="+mn-lt"/>
                <a:ea typeface="+mn-ea"/>
                <a:cs typeface="+mn-cs"/>
              </a:defRPr>
            </a:lvl5pPr>
            <a:lvl6pPr>
              <a:defRPr lang="en-US" sz="1200" b="0" kern="1200" noProof="0" dirty="0" smtClean="0">
                <a:solidFill>
                  <a:schemeClr val="bg1"/>
                </a:solidFill>
                <a:latin typeface="+mn-lt"/>
                <a:ea typeface="+mn-ea"/>
                <a:cs typeface="+mn-cs"/>
              </a:defRPr>
            </a:lvl6pPr>
            <a:lvl7pPr>
              <a:defRPr lang="en-US" sz="1200" b="0" kern="1200" noProof="0" dirty="0" smtClean="0">
                <a:solidFill>
                  <a:schemeClr val="bg1"/>
                </a:solidFill>
                <a:latin typeface="+mn-lt"/>
                <a:ea typeface="+mn-ea"/>
                <a:cs typeface="+mn-cs"/>
              </a:defRPr>
            </a:lvl7pPr>
            <a:lvl8pPr>
              <a:defRPr lang="en-US" sz="1200" b="0" kern="1200" noProof="0" dirty="0" smtClean="0">
                <a:solidFill>
                  <a:schemeClr val="bg1"/>
                </a:solidFill>
                <a:latin typeface="+mn-lt"/>
                <a:ea typeface="+mn-ea"/>
                <a:cs typeface="+mn-cs"/>
              </a:defRPr>
            </a:lvl8pPr>
            <a:lvl9pPr>
              <a:defRPr lang="en-US" sz="1200" b="0" kern="1200" noProof="0" dirty="0" smtClean="0">
                <a:solidFill>
                  <a:schemeClr val="bg1"/>
                </a:solidFill>
                <a:latin typeface="+mn-lt"/>
                <a:ea typeface="+mn-ea"/>
                <a:cs typeface="+mn-cs"/>
              </a:defRPr>
            </a:lvl9pPr>
          </a:lstStyle>
          <a:p>
            <a:r>
              <a:rPr lang="en-GB" dirty="0" smtClean="0"/>
              <a:t>Presentation by Name Surname</a:t>
            </a:r>
            <a:endParaRPr lang="en-GB" dirty="0"/>
          </a:p>
        </p:txBody>
      </p:sp>
    </p:spTree>
    <p:extLst>
      <p:ext uri="{BB962C8B-B14F-4D97-AF65-F5344CB8AC3E}">
        <p14:creationId xmlns:p14="http://schemas.microsoft.com/office/powerpoint/2010/main" val="148642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12" name="Freeform 6"/>
          <p:cNvSpPr>
            <a:spLocks noChangeAspect="1"/>
          </p:cNvSpPr>
          <p:nvPr userDrawn="1"/>
        </p:nvSpPr>
        <p:spPr bwMode="gray">
          <a:xfrm>
            <a:off x="0" y="547688"/>
            <a:ext cx="4673112" cy="5043488"/>
          </a:xfrm>
          <a:custGeom>
            <a:avLst/>
            <a:gdLst/>
            <a:ahLst/>
            <a:cxnLst>
              <a:cxn ang="0">
                <a:pos x="3189" y="0"/>
              </a:cxn>
              <a:cxn ang="0">
                <a:pos x="476" y="0"/>
              </a:cxn>
              <a:cxn ang="0">
                <a:pos x="0" y="1608"/>
              </a:cxn>
              <a:cxn ang="0">
                <a:pos x="0" y="3177"/>
              </a:cxn>
              <a:cxn ang="0">
                <a:pos x="2247" y="3177"/>
              </a:cxn>
              <a:cxn ang="0">
                <a:pos x="3189" y="0"/>
              </a:cxn>
            </a:cxnLst>
            <a:rect l="0" t="0" r="r" b="b"/>
            <a:pathLst>
              <a:path w="3189" h="3177">
                <a:moveTo>
                  <a:pt x="3189" y="0"/>
                </a:moveTo>
                <a:lnTo>
                  <a:pt x="476" y="0"/>
                </a:lnTo>
                <a:lnTo>
                  <a:pt x="0" y="1608"/>
                </a:lnTo>
                <a:lnTo>
                  <a:pt x="0" y="3177"/>
                </a:lnTo>
                <a:lnTo>
                  <a:pt x="2247" y="3177"/>
                </a:lnTo>
                <a:lnTo>
                  <a:pt x="3189"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15" name="Title 9"/>
          <p:cNvSpPr>
            <a:spLocks noGrp="1"/>
          </p:cNvSpPr>
          <p:nvPr>
            <p:ph type="title"/>
          </p:nvPr>
        </p:nvSpPr>
        <p:spPr bwMode="gray">
          <a:xfrm>
            <a:off x="716803" y="1844824"/>
            <a:ext cx="3061559" cy="1943892"/>
          </a:xfr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40000"/>
              </a:spcBef>
              <a:spcAft>
                <a:spcPct val="0"/>
              </a:spcAft>
              <a:defRPr lang="en-GB" sz="3000" b="1" dirty="0" smtClean="0">
                <a:solidFill>
                  <a:schemeClr val="bg1"/>
                </a:solidFill>
                <a:latin typeface="+mj-lt"/>
                <a:ea typeface="+mj-ea"/>
                <a:cs typeface="+mj-cs"/>
              </a:defRPr>
            </a:lvl1pPr>
            <a:lvl2pPr>
              <a:defRPr lang="en-GB" sz="3000" b="1" dirty="0">
                <a:solidFill>
                  <a:schemeClr val="bg1"/>
                </a:solidFill>
                <a:latin typeface="+mj-lt"/>
              </a:defRPr>
            </a:lvl2pPr>
            <a:lvl3pPr>
              <a:defRPr lang="en-GB" sz="3000" b="1" dirty="0">
                <a:solidFill>
                  <a:schemeClr val="bg1"/>
                </a:solidFill>
                <a:latin typeface="+mj-lt"/>
              </a:defRPr>
            </a:lvl3pPr>
            <a:lvl4pPr>
              <a:defRPr lang="en-GB" sz="3000" b="1" dirty="0">
                <a:solidFill>
                  <a:schemeClr val="bg1"/>
                </a:solidFill>
                <a:latin typeface="+mj-lt"/>
              </a:defRPr>
            </a:lvl4pPr>
            <a:lvl5pPr>
              <a:defRPr lang="en-GB" sz="3000" b="1" dirty="0">
                <a:solidFill>
                  <a:schemeClr val="bg1"/>
                </a:solidFill>
                <a:latin typeface="+mj-lt"/>
              </a:defRPr>
            </a:lvl5pPr>
            <a:lvl6pPr>
              <a:defRPr lang="en-GB" sz="3000" b="1" dirty="0">
                <a:solidFill>
                  <a:schemeClr val="bg1"/>
                </a:solidFill>
                <a:latin typeface="+mj-lt"/>
              </a:defRPr>
            </a:lvl6pPr>
            <a:lvl7pPr>
              <a:defRPr lang="en-GB" sz="3000" b="1" dirty="0">
                <a:solidFill>
                  <a:schemeClr val="bg1"/>
                </a:solidFill>
                <a:latin typeface="+mj-lt"/>
              </a:defRPr>
            </a:lvl7pPr>
            <a:lvl8pPr>
              <a:defRPr lang="en-GB" sz="3000" b="1" dirty="0">
                <a:solidFill>
                  <a:schemeClr val="bg1"/>
                </a:solidFill>
                <a:latin typeface="+mj-lt"/>
              </a:defRPr>
            </a:lvl8pPr>
            <a:lvl9pPr>
              <a:defRPr sz="3000">
                <a:solidFill>
                  <a:schemeClr val="bg1"/>
                </a:solidFill>
              </a:defRPr>
            </a:lvl9pPr>
          </a:lstStyle>
          <a:p>
            <a:pPr lvl="0"/>
            <a:r>
              <a:rPr lang="en-US" smtClean="0"/>
              <a:t>Click to edit Master title style</a:t>
            </a:r>
            <a:endParaRPr lang="en-GB" dirty="0"/>
          </a:p>
        </p:txBody>
      </p:sp>
      <p:sp>
        <p:nvSpPr>
          <p:cNvPr id="16" name="Text Placeholder 16"/>
          <p:cNvSpPr>
            <a:spLocks noGrp="1"/>
          </p:cNvSpPr>
          <p:nvPr>
            <p:ph type="body" sz="quarter" idx="10"/>
          </p:nvPr>
        </p:nvSpPr>
        <p:spPr bwMode="gray">
          <a:xfrm>
            <a:off x="716802" y="4005064"/>
            <a:ext cx="2725226" cy="1079500"/>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110000"/>
              </a:lnSpc>
              <a:spcBef>
                <a:spcPts val="600"/>
              </a:spcBef>
              <a:spcAft>
                <a:spcPct val="0"/>
              </a:spcAft>
              <a:defRPr lang="en-US" sz="1200" b="0" dirty="0" smtClean="0">
                <a:solidFill>
                  <a:schemeClr val="bg1"/>
                </a:solidFill>
                <a:latin typeface="+mn-lt"/>
                <a:ea typeface="+mn-ea"/>
                <a:cs typeface="+mn-cs"/>
              </a:defRPr>
            </a:lvl1pPr>
            <a:lvl2pPr>
              <a:defRPr lang="en-US" sz="1200" b="0" kern="1200" noProof="0" dirty="0" smtClean="0">
                <a:solidFill>
                  <a:schemeClr val="bg1"/>
                </a:solidFill>
                <a:latin typeface="+mn-lt"/>
                <a:ea typeface="+mn-ea"/>
                <a:cs typeface="+mn-cs"/>
              </a:defRPr>
            </a:lvl2pPr>
            <a:lvl3pPr>
              <a:defRPr lang="en-US" sz="1200" b="0" kern="1200" noProof="0" dirty="0" smtClean="0">
                <a:solidFill>
                  <a:schemeClr val="bg1"/>
                </a:solidFill>
                <a:latin typeface="+mn-lt"/>
                <a:ea typeface="+mn-ea"/>
                <a:cs typeface="+mn-cs"/>
              </a:defRPr>
            </a:lvl3pPr>
            <a:lvl4pPr>
              <a:defRPr lang="en-US" sz="1200" b="0" kern="1200" noProof="0" dirty="0" smtClean="0">
                <a:solidFill>
                  <a:schemeClr val="bg1"/>
                </a:solidFill>
                <a:latin typeface="+mn-lt"/>
                <a:ea typeface="+mn-ea"/>
                <a:cs typeface="+mn-cs"/>
              </a:defRPr>
            </a:lvl4pPr>
            <a:lvl5pPr>
              <a:defRPr lang="en-US" sz="1200" b="0" kern="1200" noProof="0" dirty="0" smtClean="0">
                <a:solidFill>
                  <a:schemeClr val="bg1"/>
                </a:solidFill>
                <a:latin typeface="+mn-lt"/>
                <a:ea typeface="+mn-ea"/>
                <a:cs typeface="+mn-cs"/>
              </a:defRPr>
            </a:lvl5pPr>
            <a:lvl6pPr>
              <a:defRPr lang="en-US" sz="1200" b="0" kern="1200" noProof="0" dirty="0" smtClean="0">
                <a:solidFill>
                  <a:schemeClr val="bg1"/>
                </a:solidFill>
                <a:latin typeface="+mn-lt"/>
                <a:ea typeface="+mn-ea"/>
                <a:cs typeface="+mn-cs"/>
              </a:defRPr>
            </a:lvl6pPr>
            <a:lvl7pPr>
              <a:defRPr lang="en-US" sz="1200" b="0" kern="1200" noProof="0" dirty="0" smtClean="0">
                <a:solidFill>
                  <a:schemeClr val="bg1"/>
                </a:solidFill>
                <a:latin typeface="+mn-lt"/>
                <a:ea typeface="+mn-ea"/>
                <a:cs typeface="+mn-cs"/>
              </a:defRPr>
            </a:lvl7pPr>
            <a:lvl8pPr>
              <a:defRPr lang="en-US" sz="1200" b="0" kern="1200" noProof="0" dirty="0" smtClean="0">
                <a:solidFill>
                  <a:schemeClr val="bg1"/>
                </a:solidFill>
                <a:latin typeface="+mn-lt"/>
                <a:ea typeface="+mn-ea"/>
                <a:cs typeface="+mn-cs"/>
              </a:defRPr>
            </a:lvl8pPr>
            <a:lvl9pPr>
              <a:defRPr lang="en-US" sz="1200" b="0" kern="1200" noProof="0" dirty="0" smtClean="0">
                <a:solidFill>
                  <a:schemeClr val="bg1"/>
                </a:solidFill>
                <a:latin typeface="+mn-lt"/>
                <a:ea typeface="+mn-ea"/>
                <a:cs typeface="+mn-cs"/>
              </a:defRPr>
            </a:lvl9pPr>
          </a:lstStyle>
          <a:p>
            <a:pPr lvl="0"/>
            <a:r>
              <a:rPr lang="en-US" smtClean="0"/>
              <a:t>Click to edit Master text styles</a:t>
            </a:r>
          </a:p>
        </p:txBody>
      </p:sp>
      <p:grpSp>
        <p:nvGrpSpPr>
          <p:cNvPr id="8" name="Group 7"/>
          <p:cNvGrpSpPr>
            <a:grpSpLocks noChangeAspect="1"/>
          </p:cNvGrpSpPr>
          <p:nvPr userDrawn="1"/>
        </p:nvGrpSpPr>
        <p:grpSpPr>
          <a:xfrm>
            <a:off x="716803" y="548680"/>
            <a:ext cx="1688771" cy="1080000"/>
            <a:chOff x="-2592388" y="0"/>
            <a:chExt cx="2592388" cy="1530350"/>
          </a:xfrm>
          <a:solidFill>
            <a:schemeClr val="bg1"/>
          </a:solidFill>
        </p:grpSpPr>
        <p:sp>
          <p:nvSpPr>
            <p:cNvPr id="9" name="Freeform 14"/>
            <p:cNvSpPr>
              <a:spLocks noEditPoints="1"/>
            </p:cNvSpPr>
            <p:nvPr userDrawn="1"/>
          </p:nvSpPr>
          <p:spPr bwMode="auto">
            <a:xfrm>
              <a:off x="-2384425" y="393700"/>
              <a:ext cx="2119313" cy="776288"/>
            </a:xfrm>
            <a:custGeom>
              <a:avLst/>
              <a:gdLst/>
              <a:ahLst/>
              <a:cxnLst>
                <a:cxn ang="0">
                  <a:pos x="2851" y="1035"/>
                </a:cxn>
                <a:cxn ang="0">
                  <a:pos x="3588" y="28"/>
                </a:cxn>
                <a:cxn ang="0">
                  <a:pos x="2718" y="826"/>
                </a:cxn>
                <a:cxn ang="0">
                  <a:pos x="1973" y="28"/>
                </a:cxn>
                <a:cxn ang="0">
                  <a:pos x="1663" y="659"/>
                </a:cxn>
                <a:cxn ang="0">
                  <a:pos x="1850" y="28"/>
                </a:cxn>
                <a:cxn ang="0">
                  <a:pos x="1165" y="1000"/>
                </a:cxn>
                <a:cxn ang="0">
                  <a:pos x="1334" y="806"/>
                </a:cxn>
                <a:cxn ang="0">
                  <a:pos x="479" y="1047"/>
                </a:cxn>
                <a:cxn ang="0">
                  <a:pos x="980" y="699"/>
                </a:cxn>
                <a:cxn ang="0">
                  <a:pos x="2747" y="0"/>
                </a:cxn>
                <a:cxn ang="0">
                  <a:pos x="1009" y="0"/>
                </a:cxn>
                <a:cxn ang="0">
                  <a:pos x="665" y="1435"/>
                </a:cxn>
                <a:cxn ang="0">
                  <a:pos x="1150" y="1133"/>
                </a:cxn>
                <a:cxn ang="0">
                  <a:pos x="1980" y="1434"/>
                </a:cxn>
                <a:cxn ang="0">
                  <a:pos x="2963" y="1451"/>
                </a:cxn>
                <a:cxn ang="0">
                  <a:pos x="348" y="2092"/>
                </a:cxn>
                <a:cxn ang="0">
                  <a:pos x="395" y="2104"/>
                </a:cxn>
                <a:cxn ang="0">
                  <a:pos x="880" y="1895"/>
                </a:cxn>
                <a:cxn ang="0">
                  <a:pos x="584" y="1895"/>
                </a:cxn>
                <a:cxn ang="0">
                  <a:pos x="645" y="2088"/>
                </a:cxn>
                <a:cxn ang="0">
                  <a:pos x="813" y="2088"/>
                </a:cxn>
                <a:cxn ang="0">
                  <a:pos x="935" y="1790"/>
                </a:cxn>
                <a:cxn ang="0">
                  <a:pos x="1104" y="1929"/>
                </a:cxn>
                <a:cxn ang="0">
                  <a:pos x="1151" y="1938"/>
                </a:cxn>
                <a:cxn ang="0">
                  <a:pos x="1504" y="2134"/>
                </a:cxn>
                <a:cxn ang="0">
                  <a:pos x="1370" y="2132"/>
                </a:cxn>
                <a:cxn ang="0">
                  <a:pos x="1428" y="1940"/>
                </a:cxn>
                <a:cxn ang="0">
                  <a:pos x="1719" y="1895"/>
                </a:cxn>
                <a:cxn ang="0">
                  <a:pos x="1803" y="2052"/>
                </a:cxn>
                <a:cxn ang="0">
                  <a:pos x="2137" y="1923"/>
                </a:cxn>
                <a:cxn ang="0">
                  <a:pos x="1881" y="2136"/>
                </a:cxn>
                <a:cxn ang="0">
                  <a:pos x="2253" y="2017"/>
                </a:cxn>
                <a:cxn ang="0">
                  <a:pos x="2503" y="1888"/>
                </a:cxn>
                <a:cxn ang="0">
                  <a:pos x="2740" y="2092"/>
                </a:cxn>
                <a:cxn ang="0">
                  <a:pos x="2787" y="2104"/>
                </a:cxn>
                <a:cxn ang="0">
                  <a:pos x="3126" y="2134"/>
                </a:cxn>
                <a:cxn ang="0">
                  <a:pos x="2992" y="2132"/>
                </a:cxn>
                <a:cxn ang="0">
                  <a:pos x="3051" y="1940"/>
                </a:cxn>
                <a:cxn ang="0">
                  <a:pos x="3441" y="1989"/>
                </a:cxn>
                <a:cxn ang="0">
                  <a:pos x="3257" y="1790"/>
                </a:cxn>
                <a:cxn ang="0">
                  <a:pos x="168" y="2120"/>
                </a:cxn>
                <a:cxn ang="0">
                  <a:pos x="3742" y="1935"/>
                </a:cxn>
                <a:cxn ang="0">
                  <a:pos x="3624" y="2110"/>
                </a:cxn>
                <a:cxn ang="0">
                  <a:pos x="3857" y="2017"/>
                </a:cxn>
                <a:cxn ang="0">
                  <a:pos x="4180" y="1894"/>
                </a:cxn>
                <a:cxn ang="0">
                  <a:pos x="4515" y="2136"/>
                </a:cxn>
                <a:cxn ang="0">
                  <a:pos x="4289" y="1939"/>
                </a:cxn>
                <a:cxn ang="0">
                  <a:pos x="4846" y="2010"/>
                </a:cxn>
                <a:cxn ang="0">
                  <a:pos x="4741" y="1935"/>
                </a:cxn>
                <a:cxn ang="0">
                  <a:pos x="4936" y="1789"/>
                </a:cxn>
                <a:cxn ang="0">
                  <a:pos x="5002" y="2021"/>
                </a:cxn>
                <a:cxn ang="0">
                  <a:pos x="5080" y="1988"/>
                </a:cxn>
                <a:cxn ang="0">
                  <a:pos x="5388" y="2136"/>
                </a:cxn>
                <a:cxn ang="0">
                  <a:pos x="5625" y="1893"/>
                </a:cxn>
                <a:cxn ang="0">
                  <a:pos x="5573" y="1790"/>
                </a:cxn>
                <a:cxn ang="0">
                  <a:pos x="5710" y="1848"/>
                </a:cxn>
                <a:cxn ang="0">
                  <a:pos x="5786" y="2086"/>
                </a:cxn>
                <a:cxn ang="0">
                  <a:pos x="5835" y="2229"/>
                </a:cxn>
              </a:cxnLst>
              <a:rect l="0" t="0" r="r" b="b"/>
              <a:pathLst>
                <a:path w="6099" h="2232">
                  <a:moveTo>
                    <a:pt x="3588" y="1105"/>
                  </a:moveTo>
                  <a:cubicBezTo>
                    <a:pt x="3401" y="1105"/>
                    <a:pt x="3401" y="1105"/>
                    <a:pt x="3401" y="1105"/>
                  </a:cubicBezTo>
                  <a:cubicBezTo>
                    <a:pt x="3431" y="981"/>
                    <a:pt x="3431" y="981"/>
                    <a:pt x="3431" y="981"/>
                  </a:cubicBezTo>
                  <a:cubicBezTo>
                    <a:pt x="3055" y="981"/>
                    <a:pt x="3055" y="981"/>
                    <a:pt x="3055" y="981"/>
                  </a:cubicBezTo>
                  <a:cubicBezTo>
                    <a:pt x="3024" y="1105"/>
                    <a:pt x="3024" y="1105"/>
                    <a:pt x="3024" y="1105"/>
                  </a:cubicBezTo>
                  <a:cubicBezTo>
                    <a:pt x="2843" y="1105"/>
                    <a:pt x="2843" y="1105"/>
                    <a:pt x="2843" y="1105"/>
                  </a:cubicBezTo>
                  <a:cubicBezTo>
                    <a:pt x="2843" y="1079"/>
                    <a:pt x="2843" y="1079"/>
                    <a:pt x="2843" y="1079"/>
                  </a:cubicBezTo>
                  <a:cubicBezTo>
                    <a:pt x="2845" y="1065"/>
                    <a:pt x="2848" y="1051"/>
                    <a:pt x="2851" y="1035"/>
                  </a:cubicBezTo>
                  <a:cubicBezTo>
                    <a:pt x="2884" y="901"/>
                    <a:pt x="2972" y="769"/>
                    <a:pt x="3124" y="769"/>
                  </a:cubicBezTo>
                  <a:cubicBezTo>
                    <a:pt x="3185" y="769"/>
                    <a:pt x="3244" y="792"/>
                    <a:pt x="3236" y="875"/>
                  </a:cubicBezTo>
                  <a:cubicBezTo>
                    <a:pt x="3460" y="875"/>
                    <a:pt x="3460" y="875"/>
                    <a:pt x="3460" y="875"/>
                  </a:cubicBezTo>
                  <a:cubicBezTo>
                    <a:pt x="3469" y="836"/>
                    <a:pt x="3484" y="770"/>
                    <a:pt x="3441" y="709"/>
                  </a:cubicBezTo>
                  <a:cubicBezTo>
                    <a:pt x="3394" y="643"/>
                    <a:pt x="3298" y="616"/>
                    <a:pt x="3173" y="616"/>
                  </a:cubicBezTo>
                  <a:cubicBezTo>
                    <a:pt x="3084" y="616"/>
                    <a:pt x="2955" y="631"/>
                    <a:pt x="2843" y="704"/>
                  </a:cubicBezTo>
                  <a:cubicBezTo>
                    <a:pt x="2843" y="28"/>
                    <a:pt x="2843" y="28"/>
                    <a:pt x="2843" y="28"/>
                  </a:cubicBezTo>
                  <a:cubicBezTo>
                    <a:pt x="3588" y="28"/>
                    <a:pt x="3588" y="28"/>
                    <a:pt x="3588" y="28"/>
                  </a:cubicBezTo>
                  <a:lnTo>
                    <a:pt x="3588" y="1105"/>
                  </a:lnTo>
                  <a:close/>
                  <a:moveTo>
                    <a:pt x="3148" y="1287"/>
                  </a:moveTo>
                  <a:cubicBezTo>
                    <a:pt x="3106" y="1294"/>
                    <a:pt x="3063" y="1300"/>
                    <a:pt x="3023" y="1300"/>
                  </a:cubicBezTo>
                  <a:cubicBezTo>
                    <a:pt x="2915" y="1300"/>
                    <a:pt x="2840" y="1250"/>
                    <a:pt x="2839" y="1133"/>
                  </a:cubicBezTo>
                  <a:cubicBezTo>
                    <a:pt x="3186" y="1133"/>
                    <a:pt x="3186" y="1133"/>
                    <a:pt x="3186" y="1133"/>
                  </a:cubicBezTo>
                  <a:lnTo>
                    <a:pt x="3148" y="1287"/>
                  </a:lnTo>
                  <a:close/>
                  <a:moveTo>
                    <a:pt x="2718" y="672"/>
                  </a:moveTo>
                  <a:cubicBezTo>
                    <a:pt x="2718" y="826"/>
                    <a:pt x="2718" y="826"/>
                    <a:pt x="2718" y="826"/>
                  </a:cubicBezTo>
                  <a:cubicBezTo>
                    <a:pt x="2666" y="898"/>
                    <a:pt x="2634" y="976"/>
                    <a:pt x="2619" y="1040"/>
                  </a:cubicBezTo>
                  <a:cubicBezTo>
                    <a:pt x="2613" y="1061"/>
                    <a:pt x="2609" y="1083"/>
                    <a:pt x="2607" y="1105"/>
                  </a:cubicBezTo>
                  <a:cubicBezTo>
                    <a:pt x="2497" y="1105"/>
                    <a:pt x="2497" y="1105"/>
                    <a:pt x="2497" y="1105"/>
                  </a:cubicBezTo>
                  <a:cubicBezTo>
                    <a:pt x="2591" y="660"/>
                    <a:pt x="2591" y="660"/>
                    <a:pt x="2591" y="660"/>
                  </a:cubicBezTo>
                  <a:cubicBezTo>
                    <a:pt x="2276" y="660"/>
                    <a:pt x="2276" y="660"/>
                    <a:pt x="2276" y="660"/>
                  </a:cubicBezTo>
                  <a:cubicBezTo>
                    <a:pt x="1993" y="1105"/>
                    <a:pt x="1993" y="1105"/>
                    <a:pt x="1993" y="1105"/>
                  </a:cubicBezTo>
                  <a:cubicBezTo>
                    <a:pt x="1973" y="1105"/>
                    <a:pt x="1973" y="1105"/>
                    <a:pt x="1973" y="1105"/>
                  </a:cubicBezTo>
                  <a:cubicBezTo>
                    <a:pt x="1973" y="28"/>
                    <a:pt x="1973" y="28"/>
                    <a:pt x="1973" y="28"/>
                  </a:cubicBezTo>
                  <a:cubicBezTo>
                    <a:pt x="2718" y="28"/>
                    <a:pt x="2718" y="28"/>
                    <a:pt x="2718" y="28"/>
                  </a:cubicBezTo>
                  <a:lnTo>
                    <a:pt x="2718" y="672"/>
                  </a:lnTo>
                  <a:close/>
                  <a:moveTo>
                    <a:pt x="2302" y="1105"/>
                  </a:moveTo>
                  <a:cubicBezTo>
                    <a:pt x="2190" y="1105"/>
                    <a:pt x="2190" y="1105"/>
                    <a:pt x="2190" y="1105"/>
                  </a:cubicBezTo>
                  <a:cubicBezTo>
                    <a:pt x="2360" y="838"/>
                    <a:pt x="2360" y="838"/>
                    <a:pt x="2360" y="838"/>
                  </a:cubicBezTo>
                  <a:lnTo>
                    <a:pt x="2302" y="1105"/>
                  </a:lnTo>
                  <a:close/>
                  <a:moveTo>
                    <a:pt x="1850" y="659"/>
                  </a:moveTo>
                  <a:cubicBezTo>
                    <a:pt x="1663" y="659"/>
                    <a:pt x="1663" y="659"/>
                    <a:pt x="1663" y="659"/>
                  </a:cubicBezTo>
                  <a:cubicBezTo>
                    <a:pt x="1535" y="1105"/>
                    <a:pt x="1535" y="1105"/>
                    <a:pt x="1535" y="1105"/>
                  </a:cubicBezTo>
                  <a:cubicBezTo>
                    <a:pt x="1337" y="1105"/>
                    <a:pt x="1337" y="1105"/>
                    <a:pt x="1337" y="1105"/>
                  </a:cubicBezTo>
                  <a:cubicBezTo>
                    <a:pt x="1438" y="1068"/>
                    <a:pt x="1499" y="996"/>
                    <a:pt x="1518" y="890"/>
                  </a:cubicBezTo>
                  <a:cubicBezTo>
                    <a:pt x="1534" y="809"/>
                    <a:pt x="1527" y="755"/>
                    <a:pt x="1493" y="714"/>
                  </a:cubicBezTo>
                  <a:cubicBezTo>
                    <a:pt x="1443" y="654"/>
                    <a:pt x="1342" y="659"/>
                    <a:pt x="1253" y="659"/>
                  </a:cubicBezTo>
                  <a:cubicBezTo>
                    <a:pt x="1237" y="659"/>
                    <a:pt x="1105" y="659"/>
                    <a:pt x="1105" y="659"/>
                  </a:cubicBezTo>
                  <a:cubicBezTo>
                    <a:pt x="1105" y="28"/>
                    <a:pt x="1105" y="28"/>
                    <a:pt x="1105" y="28"/>
                  </a:cubicBezTo>
                  <a:cubicBezTo>
                    <a:pt x="1850" y="28"/>
                    <a:pt x="1850" y="28"/>
                    <a:pt x="1850" y="28"/>
                  </a:cubicBezTo>
                  <a:lnTo>
                    <a:pt x="1850" y="659"/>
                  </a:lnTo>
                  <a:close/>
                  <a:moveTo>
                    <a:pt x="1730" y="1105"/>
                  </a:moveTo>
                  <a:cubicBezTo>
                    <a:pt x="1809" y="826"/>
                    <a:pt x="1809" y="826"/>
                    <a:pt x="1809" y="826"/>
                  </a:cubicBezTo>
                  <a:cubicBezTo>
                    <a:pt x="1812" y="1105"/>
                    <a:pt x="1812" y="1105"/>
                    <a:pt x="1812" y="1105"/>
                  </a:cubicBezTo>
                  <a:lnTo>
                    <a:pt x="1730" y="1105"/>
                  </a:lnTo>
                  <a:close/>
                  <a:moveTo>
                    <a:pt x="1188" y="999"/>
                  </a:moveTo>
                  <a:cubicBezTo>
                    <a:pt x="1187" y="999"/>
                    <a:pt x="1187" y="999"/>
                    <a:pt x="1187" y="999"/>
                  </a:cubicBezTo>
                  <a:cubicBezTo>
                    <a:pt x="1180" y="999"/>
                    <a:pt x="1173" y="1000"/>
                    <a:pt x="1165" y="1000"/>
                  </a:cubicBezTo>
                  <a:cubicBezTo>
                    <a:pt x="1154" y="1000"/>
                    <a:pt x="1145" y="1000"/>
                    <a:pt x="1137" y="1000"/>
                  </a:cubicBezTo>
                  <a:cubicBezTo>
                    <a:pt x="1089" y="1000"/>
                    <a:pt x="1089" y="1000"/>
                    <a:pt x="1089" y="1000"/>
                  </a:cubicBezTo>
                  <a:cubicBezTo>
                    <a:pt x="1111" y="918"/>
                    <a:pt x="1111" y="918"/>
                    <a:pt x="1111" y="918"/>
                  </a:cubicBezTo>
                  <a:cubicBezTo>
                    <a:pt x="1122" y="878"/>
                    <a:pt x="1122" y="878"/>
                    <a:pt x="1122" y="878"/>
                  </a:cubicBezTo>
                  <a:cubicBezTo>
                    <a:pt x="1147" y="783"/>
                    <a:pt x="1147" y="783"/>
                    <a:pt x="1147" y="783"/>
                  </a:cubicBezTo>
                  <a:cubicBezTo>
                    <a:pt x="1158" y="783"/>
                    <a:pt x="1169" y="782"/>
                    <a:pt x="1179" y="782"/>
                  </a:cubicBezTo>
                  <a:cubicBezTo>
                    <a:pt x="1216" y="782"/>
                    <a:pt x="1216" y="782"/>
                    <a:pt x="1216" y="782"/>
                  </a:cubicBezTo>
                  <a:cubicBezTo>
                    <a:pt x="1279" y="782"/>
                    <a:pt x="1319" y="786"/>
                    <a:pt x="1334" y="806"/>
                  </a:cubicBezTo>
                  <a:cubicBezTo>
                    <a:pt x="1345" y="822"/>
                    <a:pt x="1343" y="848"/>
                    <a:pt x="1330" y="888"/>
                  </a:cubicBezTo>
                  <a:cubicBezTo>
                    <a:pt x="1308" y="957"/>
                    <a:pt x="1279" y="992"/>
                    <a:pt x="1188" y="999"/>
                  </a:cubicBezTo>
                  <a:moveTo>
                    <a:pt x="980" y="699"/>
                  </a:moveTo>
                  <a:cubicBezTo>
                    <a:pt x="969" y="737"/>
                    <a:pt x="969" y="737"/>
                    <a:pt x="969" y="737"/>
                  </a:cubicBezTo>
                  <a:cubicBezTo>
                    <a:pt x="862" y="1092"/>
                    <a:pt x="862" y="1092"/>
                    <a:pt x="862" y="1092"/>
                  </a:cubicBezTo>
                  <a:cubicBezTo>
                    <a:pt x="858" y="1105"/>
                    <a:pt x="858" y="1105"/>
                    <a:pt x="858" y="1105"/>
                  </a:cubicBezTo>
                  <a:cubicBezTo>
                    <a:pt x="507" y="1105"/>
                    <a:pt x="507" y="1105"/>
                    <a:pt x="507" y="1105"/>
                  </a:cubicBezTo>
                  <a:cubicBezTo>
                    <a:pt x="479" y="1047"/>
                    <a:pt x="479" y="1047"/>
                    <a:pt x="479" y="1047"/>
                  </a:cubicBezTo>
                  <a:cubicBezTo>
                    <a:pt x="858" y="660"/>
                    <a:pt x="858" y="660"/>
                    <a:pt x="858" y="660"/>
                  </a:cubicBezTo>
                  <a:cubicBezTo>
                    <a:pt x="615" y="660"/>
                    <a:pt x="615" y="660"/>
                    <a:pt x="615" y="660"/>
                  </a:cubicBezTo>
                  <a:cubicBezTo>
                    <a:pt x="319" y="979"/>
                    <a:pt x="319" y="979"/>
                    <a:pt x="319" y="979"/>
                  </a:cubicBezTo>
                  <a:cubicBezTo>
                    <a:pt x="415" y="660"/>
                    <a:pt x="415" y="660"/>
                    <a:pt x="415" y="660"/>
                  </a:cubicBezTo>
                  <a:cubicBezTo>
                    <a:pt x="235" y="660"/>
                    <a:pt x="235" y="660"/>
                    <a:pt x="235" y="660"/>
                  </a:cubicBezTo>
                  <a:cubicBezTo>
                    <a:pt x="235" y="28"/>
                    <a:pt x="235" y="28"/>
                    <a:pt x="235" y="28"/>
                  </a:cubicBezTo>
                  <a:cubicBezTo>
                    <a:pt x="980" y="28"/>
                    <a:pt x="980" y="28"/>
                    <a:pt x="980" y="28"/>
                  </a:cubicBezTo>
                  <a:lnTo>
                    <a:pt x="980" y="699"/>
                  </a:lnTo>
                  <a:close/>
                  <a:moveTo>
                    <a:pt x="281" y="1105"/>
                  </a:moveTo>
                  <a:cubicBezTo>
                    <a:pt x="282" y="1101"/>
                    <a:pt x="282" y="1101"/>
                    <a:pt x="282" y="1101"/>
                  </a:cubicBezTo>
                  <a:cubicBezTo>
                    <a:pt x="285" y="1105"/>
                    <a:pt x="285" y="1105"/>
                    <a:pt x="285" y="1105"/>
                  </a:cubicBezTo>
                  <a:lnTo>
                    <a:pt x="281" y="1105"/>
                  </a:lnTo>
                  <a:close/>
                  <a:moveTo>
                    <a:pt x="2814" y="0"/>
                  </a:moveTo>
                  <a:cubicBezTo>
                    <a:pt x="2814" y="724"/>
                    <a:pt x="2814" y="724"/>
                    <a:pt x="2814" y="724"/>
                  </a:cubicBezTo>
                  <a:cubicBezTo>
                    <a:pt x="2789" y="744"/>
                    <a:pt x="2767" y="765"/>
                    <a:pt x="2747" y="788"/>
                  </a:cubicBezTo>
                  <a:cubicBezTo>
                    <a:pt x="2747" y="0"/>
                    <a:pt x="2747" y="0"/>
                    <a:pt x="2747" y="0"/>
                  </a:cubicBezTo>
                  <a:cubicBezTo>
                    <a:pt x="1945" y="0"/>
                    <a:pt x="1945" y="0"/>
                    <a:pt x="1945" y="0"/>
                  </a:cubicBezTo>
                  <a:cubicBezTo>
                    <a:pt x="1945" y="659"/>
                    <a:pt x="1945" y="659"/>
                    <a:pt x="1945" y="659"/>
                  </a:cubicBezTo>
                  <a:cubicBezTo>
                    <a:pt x="1878" y="659"/>
                    <a:pt x="1878" y="659"/>
                    <a:pt x="1878" y="659"/>
                  </a:cubicBezTo>
                  <a:cubicBezTo>
                    <a:pt x="1878" y="0"/>
                    <a:pt x="1878" y="0"/>
                    <a:pt x="1878" y="0"/>
                  </a:cubicBezTo>
                  <a:cubicBezTo>
                    <a:pt x="1076" y="0"/>
                    <a:pt x="1076" y="0"/>
                    <a:pt x="1076" y="0"/>
                  </a:cubicBezTo>
                  <a:cubicBezTo>
                    <a:pt x="1076" y="660"/>
                    <a:pt x="1076" y="660"/>
                    <a:pt x="1076" y="660"/>
                  </a:cubicBezTo>
                  <a:cubicBezTo>
                    <a:pt x="1009" y="660"/>
                    <a:pt x="1009" y="660"/>
                    <a:pt x="1009" y="660"/>
                  </a:cubicBezTo>
                  <a:cubicBezTo>
                    <a:pt x="1009" y="0"/>
                    <a:pt x="1009" y="0"/>
                    <a:pt x="1009" y="0"/>
                  </a:cubicBezTo>
                  <a:cubicBezTo>
                    <a:pt x="207" y="0"/>
                    <a:pt x="207" y="0"/>
                    <a:pt x="207" y="0"/>
                  </a:cubicBezTo>
                  <a:cubicBezTo>
                    <a:pt x="207" y="753"/>
                    <a:pt x="207" y="753"/>
                    <a:pt x="207" y="753"/>
                  </a:cubicBezTo>
                  <a:cubicBezTo>
                    <a:pt x="2" y="1435"/>
                    <a:pt x="2" y="1435"/>
                    <a:pt x="2" y="1435"/>
                  </a:cubicBezTo>
                  <a:cubicBezTo>
                    <a:pt x="182" y="1435"/>
                    <a:pt x="182" y="1435"/>
                    <a:pt x="182" y="1435"/>
                  </a:cubicBezTo>
                  <a:cubicBezTo>
                    <a:pt x="273" y="1133"/>
                    <a:pt x="273" y="1133"/>
                    <a:pt x="273" y="1133"/>
                  </a:cubicBezTo>
                  <a:cubicBezTo>
                    <a:pt x="299" y="1133"/>
                    <a:pt x="299" y="1133"/>
                    <a:pt x="299" y="1133"/>
                  </a:cubicBezTo>
                  <a:cubicBezTo>
                    <a:pt x="448" y="1435"/>
                    <a:pt x="448" y="1435"/>
                    <a:pt x="448" y="1435"/>
                  </a:cubicBezTo>
                  <a:cubicBezTo>
                    <a:pt x="665" y="1435"/>
                    <a:pt x="665" y="1435"/>
                    <a:pt x="665" y="1435"/>
                  </a:cubicBezTo>
                  <a:cubicBezTo>
                    <a:pt x="520" y="1133"/>
                    <a:pt x="520" y="1133"/>
                    <a:pt x="520" y="1133"/>
                  </a:cubicBezTo>
                  <a:cubicBezTo>
                    <a:pt x="849" y="1133"/>
                    <a:pt x="849" y="1133"/>
                    <a:pt x="849" y="1133"/>
                  </a:cubicBezTo>
                  <a:cubicBezTo>
                    <a:pt x="758" y="1435"/>
                    <a:pt x="758" y="1435"/>
                    <a:pt x="758" y="1435"/>
                  </a:cubicBezTo>
                  <a:cubicBezTo>
                    <a:pt x="955" y="1435"/>
                    <a:pt x="955" y="1435"/>
                    <a:pt x="955" y="1435"/>
                  </a:cubicBezTo>
                  <a:cubicBezTo>
                    <a:pt x="1045" y="1134"/>
                    <a:pt x="1045" y="1134"/>
                    <a:pt x="1045" y="1134"/>
                  </a:cubicBezTo>
                  <a:cubicBezTo>
                    <a:pt x="1088" y="1134"/>
                    <a:pt x="1088" y="1134"/>
                    <a:pt x="1088" y="1134"/>
                  </a:cubicBezTo>
                  <a:cubicBezTo>
                    <a:pt x="1088" y="1133"/>
                    <a:pt x="1088" y="1133"/>
                    <a:pt x="1088" y="1133"/>
                  </a:cubicBezTo>
                  <a:cubicBezTo>
                    <a:pt x="1150" y="1133"/>
                    <a:pt x="1150" y="1133"/>
                    <a:pt x="1150" y="1133"/>
                  </a:cubicBezTo>
                  <a:cubicBezTo>
                    <a:pt x="1155" y="1133"/>
                    <a:pt x="1155" y="1133"/>
                    <a:pt x="1155" y="1133"/>
                  </a:cubicBezTo>
                  <a:cubicBezTo>
                    <a:pt x="1527" y="1133"/>
                    <a:pt x="1527" y="1133"/>
                    <a:pt x="1527" y="1133"/>
                  </a:cubicBezTo>
                  <a:cubicBezTo>
                    <a:pt x="1440" y="1434"/>
                    <a:pt x="1440" y="1434"/>
                    <a:pt x="1440" y="1434"/>
                  </a:cubicBezTo>
                  <a:cubicBezTo>
                    <a:pt x="1638" y="1434"/>
                    <a:pt x="1638" y="1434"/>
                    <a:pt x="1638" y="1434"/>
                  </a:cubicBezTo>
                  <a:cubicBezTo>
                    <a:pt x="1722" y="1133"/>
                    <a:pt x="1722" y="1133"/>
                    <a:pt x="1722" y="1133"/>
                  </a:cubicBezTo>
                  <a:cubicBezTo>
                    <a:pt x="1812" y="1133"/>
                    <a:pt x="1812" y="1133"/>
                    <a:pt x="1812" y="1133"/>
                  </a:cubicBezTo>
                  <a:cubicBezTo>
                    <a:pt x="1814" y="1434"/>
                    <a:pt x="1814" y="1434"/>
                    <a:pt x="1814" y="1434"/>
                  </a:cubicBezTo>
                  <a:cubicBezTo>
                    <a:pt x="1980" y="1434"/>
                    <a:pt x="1980" y="1434"/>
                    <a:pt x="1980" y="1434"/>
                  </a:cubicBezTo>
                  <a:cubicBezTo>
                    <a:pt x="2171" y="1133"/>
                    <a:pt x="2171" y="1133"/>
                    <a:pt x="2171" y="1133"/>
                  </a:cubicBezTo>
                  <a:cubicBezTo>
                    <a:pt x="2296" y="1133"/>
                    <a:pt x="2296" y="1133"/>
                    <a:pt x="2296" y="1133"/>
                  </a:cubicBezTo>
                  <a:cubicBezTo>
                    <a:pt x="2232" y="1434"/>
                    <a:pt x="2232" y="1434"/>
                    <a:pt x="2232" y="1434"/>
                  </a:cubicBezTo>
                  <a:cubicBezTo>
                    <a:pt x="2427" y="1434"/>
                    <a:pt x="2427" y="1434"/>
                    <a:pt x="2427" y="1434"/>
                  </a:cubicBezTo>
                  <a:cubicBezTo>
                    <a:pt x="2491" y="1133"/>
                    <a:pt x="2491" y="1133"/>
                    <a:pt x="2491" y="1133"/>
                  </a:cubicBezTo>
                  <a:cubicBezTo>
                    <a:pt x="2604" y="1133"/>
                    <a:pt x="2604" y="1133"/>
                    <a:pt x="2604" y="1133"/>
                  </a:cubicBezTo>
                  <a:cubicBezTo>
                    <a:pt x="2599" y="1226"/>
                    <a:pt x="2623" y="1311"/>
                    <a:pt x="2685" y="1368"/>
                  </a:cubicBezTo>
                  <a:cubicBezTo>
                    <a:pt x="2761" y="1438"/>
                    <a:pt x="2877" y="1451"/>
                    <a:pt x="2963" y="1451"/>
                  </a:cubicBezTo>
                  <a:cubicBezTo>
                    <a:pt x="3081" y="1451"/>
                    <a:pt x="3203" y="1434"/>
                    <a:pt x="3326" y="1407"/>
                  </a:cubicBezTo>
                  <a:cubicBezTo>
                    <a:pt x="3394" y="1133"/>
                    <a:pt x="3394" y="1133"/>
                    <a:pt x="3394" y="1133"/>
                  </a:cubicBezTo>
                  <a:cubicBezTo>
                    <a:pt x="3617" y="1133"/>
                    <a:pt x="3617" y="1133"/>
                    <a:pt x="3617" y="1133"/>
                  </a:cubicBezTo>
                  <a:cubicBezTo>
                    <a:pt x="3617" y="0"/>
                    <a:pt x="3617" y="0"/>
                    <a:pt x="3617" y="0"/>
                  </a:cubicBezTo>
                  <a:lnTo>
                    <a:pt x="2814" y="0"/>
                  </a:lnTo>
                  <a:close/>
                  <a:moveTo>
                    <a:pt x="351" y="1894"/>
                  </a:moveTo>
                  <a:cubicBezTo>
                    <a:pt x="321" y="2038"/>
                    <a:pt x="321" y="2038"/>
                    <a:pt x="321" y="2038"/>
                  </a:cubicBezTo>
                  <a:cubicBezTo>
                    <a:pt x="316" y="2060"/>
                    <a:pt x="309" y="2092"/>
                    <a:pt x="348" y="2092"/>
                  </a:cubicBezTo>
                  <a:cubicBezTo>
                    <a:pt x="393" y="2092"/>
                    <a:pt x="400" y="2058"/>
                    <a:pt x="409" y="2016"/>
                  </a:cubicBezTo>
                  <a:cubicBezTo>
                    <a:pt x="435" y="1894"/>
                    <a:pt x="435" y="1894"/>
                    <a:pt x="435" y="1894"/>
                  </a:cubicBezTo>
                  <a:cubicBezTo>
                    <a:pt x="508" y="1894"/>
                    <a:pt x="508" y="1894"/>
                    <a:pt x="508" y="1894"/>
                  </a:cubicBezTo>
                  <a:cubicBezTo>
                    <a:pt x="474" y="2053"/>
                    <a:pt x="474" y="2053"/>
                    <a:pt x="474" y="2053"/>
                  </a:cubicBezTo>
                  <a:cubicBezTo>
                    <a:pt x="464" y="2106"/>
                    <a:pt x="463" y="2112"/>
                    <a:pt x="462" y="2118"/>
                  </a:cubicBezTo>
                  <a:cubicBezTo>
                    <a:pt x="461" y="2125"/>
                    <a:pt x="460" y="2130"/>
                    <a:pt x="460" y="2136"/>
                  </a:cubicBezTo>
                  <a:cubicBezTo>
                    <a:pt x="391" y="2136"/>
                    <a:pt x="391" y="2136"/>
                    <a:pt x="391" y="2136"/>
                  </a:cubicBezTo>
                  <a:cubicBezTo>
                    <a:pt x="395" y="2104"/>
                    <a:pt x="395" y="2104"/>
                    <a:pt x="395" y="2104"/>
                  </a:cubicBezTo>
                  <a:cubicBezTo>
                    <a:pt x="386" y="2115"/>
                    <a:pt x="362" y="2143"/>
                    <a:pt x="315" y="2143"/>
                  </a:cubicBezTo>
                  <a:cubicBezTo>
                    <a:pt x="283" y="2143"/>
                    <a:pt x="259" y="2128"/>
                    <a:pt x="250" y="2110"/>
                  </a:cubicBezTo>
                  <a:cubicBezTo>
                    <a:pt x="238" y="2090"/>
                    <a:pt x="245" y="2056"/>
                    <a:pt x="248" y="2045"/>
                  </a:cubicBezTo>
                  <a:cubicBezTo>
                    <a:pt x="279" y="1894"/>
                    <a:pt x="279" y="1894"/>
                    <a:pt x="279" y="1894"/>
                  </a:cubicBezTo>
                  <a:lnTo>
                    <a:pt x="351" y="1894"/>
                  </a:lnTo>
                  <a:close/>
                  <a:moveTo>
                    <a:pt x="812" y="1942"/>
                  </a:moveTo>
                  <a:cubicBezTo>
                    <a:pt x="870" y="1942"/>
                    <a:pt x="870" y="1942"/>
                    <a:pt x="870" y="1942"/>
                  </a:cubicBezTo>
                  <a:cubicBezTo>
                    <a:pt x="880" y="1895"/>
                    <a:pt x="880" y="1895"/>
                    <a:pt x="880" y="1895"/>
                  </a:cubicBezTo>
                  <a:cubicBezTo>
                    <a:pt x="822" y="1895"/>
                    <a:pt x="822" y="1895"/>
                    <a:pt x="822" y="1895"/>
                  </a:cubicBezTo>
                  <a:cubicBezTo>
                    <a:pt x="838" y="1822"/>
                    <a:pt x="838" y="1822"/>
                    <a:pt x="838" y="1822"/>
                  </a:cubicBezTo>
                  <a:cubicBezTo>
                    <a:pt x="762" y="1848"/>
                    <a:pt x="762" y="1848"/>
                    <a:pt x="762" y="1848"/>
                  </a:cubicBezTo>
                  <a:cubicBezTo>
                    <a:pt x="752" y="1895"/>
                    <a:pt x="752" y="1895"/>
                    <a:pt x="752" y="1895"/>
                  </a:cubicBezTo>
                  <a:cubicBezTo>
                    <a:pt x="654" y="1895"/>
                    <a:pt x="654" y="1895"/>
                    <a:pt x="654" y="1895"/>
                  </a:cubicBezTo>
                  <a:cubicBezTo>
                    <a:pt x="670" y="1822"/>
                    <a:pt x="670" y="1822"/>
                    <a:pt x="670" y="1822"/>
                  </a:cubicBezTo>
                  <a:cubicBezTo>
                    <a:pt x="594" y="1848"/>
                    <a:pt x="594" y="1848"/>
                    <a:pt x="594" y="1848"/>
                  </a:cubicBezTo>
                  <a:cubicBezTo>
                    <a:pt x="584" y="1895"/>
                    <a:pt x="584" y="1895"/>
                    <a:pt x="584" y="1895"/>
                  </a:cubicBezTo>
                  <a:cubicBezTo>
                    <a:pt x="537" y="1895"/>
                    <a:pt x="537" y="1895"/>
                    <a:pt x="537" y="1895"/>
                  </a:cubicBezTo>
                  <a:cubicBezTo>
                    <a:pt x="527" y="1942"/>
                    <a:pt x="527" y="1942"/>
                    <a:pt x="527" y="1942"/>
                  </a:cubicBezTo>
                  <a:cubicBezTo>
                    <a:pt x="574" y="1942"/>
                    <a:pt x="574" y="1942"/>
                    <a:pt x="574" y="1942"/>
                  </a:cubicBezTo>
                  <a:cubicBezTo>
                    <a:pt x="545" y="2075"/>
                    <a:pt x="545" y="2075"/>
                    <a:pt x="545" y="2075"/>
                  </a:cubicBezTo>
                  <a:cubicBezTo>
                    <a:pt x="541" y="2095"/>
                    <a:pt x="531" y="2141"/>
                    <a:pt x="603" y="2141"/>
                  </a:cubicBezTo>
                  <a:cubicBezTo>
                    <a:pt x="615" y="2141"/>
                    <a:pt x="636" y="2139"/>
                    <a:pt x="660" y="2133"/>
                  </a:cubicBezTo>
                  <a:cubicBezTo>
                    <a:pt x="670" y="2086"/>
                    <a:pt x="670" y="2086"/>
                    <a:pt x="670" y="2086"/>
                  </a:cubicBezTo>
                  <a:cubicBezTo>
                    <a:pt x="661" y="2087"/>
                    <a:pt x="656" y="2088"/>
                    <a:pt x="645" y="2088"/>
                  </a:cubicBezTo>
                  <a:cubicBezTo>
                    <a:pt x="614" y="2088"/>
                    <a:pt x="617" y="2074"/>
                    <a:pt x="621" y="2052"/>
                  </a:cubicBezTo>
                  <a:cubicBezTo>
                    <a:pt x="645" y="1942"/>
                    <a:pt x="645" y="1942"/>
                    <a:pt x="645" y="1942"/>
                  </a:cubicBezTo>
                  <a:cubicBezTo>
                    <a:pt x="741" y="1942"/>
                    <a:pt x="741" y="1942"/>
                    <a:pt x="741" y="1942"/>
                  </a:cubicBezTo>
                  <a:cubicBezTo>
                    <a:pt x="713" y="2075"/>
                    <a:pt x="713" y="2075"/>
                    <a:pt x="713" y="2075"/>
                  </a:cubicBezTo>
                  <a:cubicBezTo>
                    <a:pt x="709" y="2095"/>
                    <a:pt x="699" y="2141"/>
                    <a:pt x="771" y="2141"/>
                  </a:cubicBezTo>
                  <a:cubicBezTo>
                    <a:pt x="782" y="2141"/>
                    <a:pt x="804" y="2139"/>
                    <a:pt x="828" y="2133"/>
                  </a:cubicBezTo>
                  <a:cubicBezTo>
                    <a:pt x="838" y="2086"/>
                    <a:pt x="838" y="2086"/>
                    <a:pt x="838" y="2086"/>
                  </a:cubicBezTo>
                  <a:cubicBezTo>
                    <a:pt x="829" y="2087"/>
                    <a:pt x="824" y="2088"/>
                    <a:pt x="813" y="2088"/>
                  </a:cubicBezTo>
                  <a:cubicBezTo>
                    <a:pt x="781" y="2088"/>
                    <a:pt x="785" y="2074"/>
                    <a:pt x="788" y="2052"/>
                  </a:cubicBezTo>
                  <a:lnTo>
                    <a:pt x="812" y="1942"/>
                  </a:lnTo>
                  <a:close/>
                  <a:moveTo>
                    <a:pt x="916" y="1893"/>
                  </a:moveTo>
                  <a:cubicBezTo>
                    <a:pt x="987" y="1893"/>
                    <a:pt x="987" y="1893"/>
                    <a:pt x="987" y="1893"/>
                  </a:cubicBezTo>
                  <a:cubicBezTo>
                    <a:pt x="935" y="2136"/>
                    <a:pt x="935" y="2136"/>
                    <a:pt x="935" y="2136"/>
                  </a:cubicBezTo>
                  <a:cubicBezTo>
                    <a:pt x="864" y="2136"/>
                    <a:pt x="864" y="2136"/>
                    <a:pt x="864" y="2136"/>
                  </a:cubicBezTo>
                  <a:lnTo>
                    <a:pt x="916" y="1893"/>
                  </a:lnTo>
                  <a:close/>
                  <a:moveTo>
                    <a:pt x="935" y="1790"/>
                  </a:moveTo>
                  <a:cubicBezTo>
                    <a:pt x="1011" y="1790"/>
                    <a:pt x="1011" y="1790"/>
                    <a:pt x="1011" y="1790"/>
                  </a:cubicBezTo>
                  <a:cubicBezTo>
                    <a:pt x="998" y="1851"/>
                    <a:pt x="998" y="1851"/>
                    <a:pt x="998" y="1851"/>
                  </a:cubicBezTo>
                  <a:cubicBezTo>
                    <a:pt x="922" y="1851"/>
                    <a:pt x="922" y="1851"/>
                    <a:pt x="922" y="1851"/>
                  </a:cubicBezTo>
                  <a:lnTo>
                    <a:pt x="935" y="1790"/>
                  </a:lnTo>
                  <a:close/>
                  <a:moveTo>
                    <a:pt x="1034" y="1937"/>
                  </a:moveTo>
                  <a:cubicBezTo>
                    <a:pt x="1034" y="1936"/>
                    <a:pt x="1040" y="1909"/>
                    <a:pt x="1042" y="1893"/>
                  </a:cubicBezTo>
                  <a:cubicBezTo>
                    <a:pt x="1110" y="1893"/>
                    <a:pt x="1110" y="1893"/>
                    <a:pt x="1110" y="1893"/>
                  </a:cubicBezTo>
                  <a:cubicBezTo>
                    <a:pt x="1104" y="1929"/>
                    <a:pt x="1104" y="1929"/>
                    <a:pt x="1104" y="1929"/>
                  </a:cubicBezTo>
                  <a:cubicBezTo>
                    <a:pt x="1113" y="1918"/>
                    <a:pt x="1139" y="1887"/>
                    <a:pt x="1192" y="1887"/>
                  </a:cubicBezTo>
                  <a:cubicBezTo>
                    <a:pt x="1239" y="1887"/>
                    <a:pt x="1254" y="1916"/>
                    <a:pt x="1256" y="1933"/>
                  </a:cubicBezTo>
                  <a:cubicBezTo>
                    <a:pt x="1259" y="1948"/>
                    <a:pt x="1257" y="1960"/>
                    <a:pt x="1248" y="2005"/>
                  </a:cubicBezTo>
                  <a:cubicBezTo>
                    <a:pt x="1220" y="2136"/>
                    <a:pt x="1220" y="2136"/>
                    <a:pt x="1220" y="2136"/>
                  </a:cubicBezTo>
                  <a:cubicBezTo>
                    <a:pt x="1147" y="2136"/>
                    <a:pt x="1147" y="2136"/>
                    <a:pt x="1147" y="2136"/>
                  </a:cubicBezTo>
                  <a:cubicBezTo>
                    <a:pt x="1179" y="1985"/>
                    <a:pt x="1179" y="1985"/>
                    <a:pt x="1179" y="1985"/>
                  </a:cubicBezTo>
                  <a:cubicBezTo>
                    <a:pt x="1181" y="1975"/>
                    <a:pt x="1183" y="1967"/>
                    <a:pt x="1181" y="1959"/>
                  </a:cubicBezTo>
                  <a:cubicBezTo>
                    <a:pt x="1178" y="1949"/>
                    <a:pt x="1169" y="1938"/>
                    <a:pt x="1151" y="1938"/>
                  </a:cubicBezTo>
                  <a:cubicBezTo>
                    <a:pt x="1136" y="1938"/>
                    <a:pt x="1120" y="1946"/>
                    <a:pt x="1110" y="1957"/>
                  </a:cubicBezTo>
                  <a:cubicBezTo>
                    <a:pt x="1104" y="1963"/>
                    <a:pt x="1097" y="1975"/>
                    <a:pt x="1093" y="1994"/>
                  </a:cubicBezTo>
                  <a:cubicBezTo>
                    <a:pt x="1063" y="2136"/>
                    <a:pt x="1063" y="2136"/>
                    <a:pt x="1063" y="2136"/>
                  </a:cubicBezTo>
                  <a:cubicBezTo>
                    <a:pt x="992" y="2136"/>
                    <a:pt x="992" y="2136"/>
                    <a:pt x="992" y="2136"/>
                  </a:cubicBezTo>
                  <a:lnTo>
                    <a:pt x="1034" y="1937"/>
                  </a:lnTo>
                  <a:close/>
                  <a:moveTo>
                    <a:pt x="1558" y="1895"/>
                  </a:moveTo>
                  <a:cubicBezTo>
                    <a:pt x="1552" y="1914"/>
                    <a:pt x="1547" y="1930"/>
                    <a:pt x="1542" y="1955"/>
                  </a:cubicBezTo>
                  <a:cubicBezTo>
                    <a:pt x="1504" y="2134"/>
                    <a:pt x="1504" y="2134"/>
                    <a:pt x="1504" y="2134"/>
                  </a:cubicBezTo>
                  <a:cubicBezTo>
                    <a:pt x="1486" y="2223"/>
                    <a:pt x="1409" y="2232"/>
                    <a:pt x="1363" y="2232"/>
                  </a:cubicBezTo>
                  <a:cubicBezTo>
                    <a:pt x="1328" y="2232"/>
                    <a:pt x="1261" y="2228"/>
                    <a:pt x="1272" y="2154"/>
                  </a:cubicBezTo>
                  <a:cubicBezTo>
                    <a:pt x="1340" y="2154"/>
                    <a:pt x="1340" y="2154"/>
                    <a:pt x="1340" y="2154"/>
                  </a:cubicBezTo>
                  <a:cubicBezTo>
                    <a:pt x="1340" y="2158"/>
                    <a:pt x="1339" y="2166"/>
                    <a:pt x="1344" y="2174"/>
                  </a:cubicBezTo>
                  <a:cubicBezTo>
                    <a:pt x="1348" y="2181"/>
                    <a:pt x="1357" y="2188"/>
                    <a:pt x="1375" y="2188"/>
                  </a:cubicBezTo>
                  <a:cubicBezTo>
                    <a:pt x="1397" y="2188"/>
                    <a:pt x="1417" y="2178"/>
                    <a:pt x="1427" y="2156"/>
                  </a:cubicBezTo>
                  <a:cubicBezTo>
                    <a:pt x="1432" y="2144"/>
                    <a:pt x="1434" y="2135"/>
                    <a:pt x="1442" y="2099"/>
                  </a:cubicBezTo>
                  <a:cubicBezTo>
                    <a:pt x="1413" y="2128"/>
                    <a:pt x="1387" y="2132"/>
                    <a:pt x="1370" y="2132"/>
                  </a:cubicBezTo>
                  <a:cubicBezTo>
                    <a:pt x="1300" y="2132"/>
                    <a:pt x="1280" y="2071"/>
                    <a:pt x="1293" y="2012"/>
                  </a:cubicBezTo>
                  <a:cubicBezTo>
                    <a:pt x="1306" y="1951"/>
                    <a:pt x="1352" y="1892"/>
                    <a:pt x="1422" y="1892"/>
                  </a:cubicBezTo>
                  <a:cubicBezTo>
                    <a:pt x="1466" y="1892"/>
                    <a:pt x="1477" y="1916"/>
                    <a:pt x="1482" y="1927"/>
                  </a:cubicBezTo>
                  <a:cubicBezTo>
                    <a:pt x="1492" y="1895"/>
                    <a:pt x="1492" y="1895"/>
                    <a:pt x="1492" y="1895"/>
                  </a:cubicBezTo>
                  <a:lnTo>
                    <a:pt x="1558" y="1895"/>
                  </a:lnTo>
                  <a:close/>
                  <a:moveTo>
                    <a:pt x="1397" y="2083"/>
                  </a:moveTo>
                  <a:cubicBezTo>
                    <a:pt x="1447" y="2083"/>
                    <a:pt x="1459" y="2025"/>
                    <a:pt x="1461" y="2014"/>
                  </a:cubicBezTo>
                  <a:cubicBezTo>
                    <a:pt x="1467" y="1986"/>
                    <a:pt x="1472" y="1940"/>
                    <a:pt x="1428" y="1940"/>
                  </a:cubicBezTo>
                  <a:cubicBezTo>
                    <a:pt x="1401" y="1940"/>
                    <a:pt x="1375" y="1960"/>
                    <a:pt x="1364" y="2012"/>
                  </a:cubicBezTo>
                  <a:cubicBezTo>
                    <a:pt x="1362" y="2025"/>
                    <a:pt x="1349" y="2083"/>
                    <a:pt x="1397" y="2083"/>
                  </a:cubicBezTo>
                  <a:moveTo>
                    <a:pt x="1842" y="2133"/>
                  </a:moveTo>
                  <a:cubicBezTo>
                    <a:pt x="1818" y="2139"/>
                    <a:pt x="1797" y="2141"/>
                    <a:pt x="1786" y="2141"/>
                  </a:cubicBezTo>
                  <a:cubicBezTo>
                    <a:pt x="1714" y="2141"/>
                    <a:pt x="1723" y="2095"/>
                    <a:pt x="1728" y="2075"/>
                  </a:cubicBezTo>
                  <a:cubicBezTo>
                    <a:pt x="1756" y="1942"/>
                    <a:pt x="1756" y="1942"/>
                    <a:pt x="1756" y="1942"/>
                  </a:cubicBezTo>
                  <a:cubicBezTo>
                    <a:pt x="1710" y="1942"/>
                    <a:pt x="1710" y="1942"/>
                    <a:pt x="1710" y="1942"/>
                  </a:cubicBezTo>
                  <a:cubicBezTo>
                    <a:pt x="1719" y="1895"/>
                    <a:pt x="1719" y="1895"/>
                    <a:pt x="1719" y="1895"/>
                  </a:cubicBezTo>
                  <a:cubicBezTo>
                    <a:pt x="1766" y="1895"/>
                    <a:pt x="1766" y="1895"/>
                    <a:pt x="1766" y="1895"/>
                  </a:cubicBezTo>
                  <a:cubicBezTo>
                    <a:pt x="1776" y="1848"/>
                    <a:pt x="1776" y="1848"/>
                    <a:pt x="1776" y="1848"/>
                  </a:cubicBezTo>
                  <a:cubicBezTo>
                    <a:pt x="1852" y="1822"/>
                    <a:pt x="1852" y="1822"/>
                    <a:pt x="1852" y="1822"/>
                  </a:cubicBezTo>
                  <a:cubicBezTo>
                    <a:pt x="1837" y="1895"/>
                    <a:pt x="1837" y="1895"/>
                    <a:pt x="1837" y="1895"/>
                  </a:cubicBezTo>
                  <a:cubicBezTo>
                    <a:pt x="1895" y="1895"/>
                    <a:pt x="1895" y="1895"/>
                    <a:pt x="1895" y="1895"/>
                  </a:cubicBezTo>
                  <a:cubicBezTo>
                    <a:pt x="1884" y="1942"/>
                    <a:pt x="1884" y="1942"/>
                    <a:pt x="1884" y="1942"/>
                  </a:cubicBezTo>
                  <a:cubicBezTo>
                    <a:pt x="1827" y="1942"/>
                    <a:pt x="1827" y="1942"/>
                    <a:pt x="1827" y="1942"/>
                  </a:cubicBezTo>
                  <a:cubicBezTo>
                    <a:pt x="1803" y="2052"/>
                    <a:pt x="1803" y="2052"/>
                    <a:pt x="1803" y="2052"/>
                  </a:cubicBezTo>
                  <a:cubicBezTo>
                    <a:pt x="1799" y="2074"/>
                    <a:pt x="1796" y="2088"/>
                    <a:pt x="1828" y="2088"/>
                  </a:cubicBezTo>
                  <a:cubicBezTo>
                    <a:pt x="1838" y="2088"/>
                    <a:pt x="1844" y="2087"/>
                    <a:pt x="1852" y="2086"/>
                  </a:cubicBezTo>
                  <a:lnTo>
                    <a:pt x="1842" y="2133"/>
                  </a:lnTo>
                  <a:close/>
                  <a:moveTo>
                    <a:pt x="1954" y="1790"/>
                  </a:moveTo>
                  <a:cubicBezTo>
                    <a:pt x="2025" y="1790"/>
                    <a:pt x="2025" y="1790"/>
                    <a:pt x="2025" y="1790"/>
                  </a:cubicBezTo>
                  <a:cubicBezTo>
                    <a:pt x="1996" y="1927"/>
                    <a:pt x="1996" y="1927"/>
                    <a:pt x="1996" y="1927"/>
                  </a:cubicBezTo>
                  <a:cubicBezTo>
                    <a:pt x="2007" y="1915"/>
                    <a:pt x="2030" y="1890"/>
                    <a:pt x="2074" y="1890"/>
                  </a:cubicBezTo>
                  <a:cubicBezTo>
                    <a:pt x="2110" y="1890"/>
                    <a:pt x="2129" y="1908"/>
                    <a:pt x="2137" y="1923"/>
                  </a:cubicBezTo>
                  <a:cubicBezTo>
                    <a:pt x="2143" y="1935"/>
                    <a:pt x="2146" y="1957"/>
                    <a:pt x="2139" y="1989"/>
                  </a:cubicBezTo>
                  <a:cubicBezTo>
                    <a:pt x="2108" y="2136"/>
                    <a:pt x="2108" y="2136"/>
                    <a:pt x="2108" y="2136"/>
                  </a:cubicBezTo>
                  <a:cubicBezTo>
                    <a:pt x="2037" y="2136"/>
                    <a:pt x="2037" y="2136"/>
                    <a:pt x="2037" y="2136"/>
                  </a:cubicBezTo>
                  <a:cubicBezTo>
                    <a:pt x="2068" y="1991"/>
                    <a:pt x="2068" y="1991"/>
                    <a:pt x="2068" y="1991"/>
                  </a:cubicBezTo>
                  <a:cubicBezTo>
                    <a:pt x="2071" y="1977"/>
                    <a:pt x="2079" y="1938"/>
                    <a:pt x="2040" y="1938"/>
                  </a:cubicBezTo>
                  <a:cubicBezTo>
                    <a:pt x="2019" y="1938"/>
                    <a:pt x="1991" y="1950"/>
                    <a:pt x="1983" y="1988"/>
                  </a:cubicBezTo>
                  <a:cubicBezTo>
                    <a:pt x="1952" y="2136"/>
                    <a:pt x="1952" y="2136"/>
                    <a:pt x="1952" y="2136"/>
                  </a:cubicBezTo>
                  <a:cubicBezTo>
                    <a:pt x="1881" y="2136"/>
                    <a:pt x="1881" y="2136"/>
                    <a:pt x="1881" y="2136"/>
                  </a:cubicBezTo>
                  <a:lnTo>
                    <a:pt x="1954" y="1790"/>
                  </a:lnTo>
                  <a:close/>
                  <a:moveTo>
                    <a:pt x="2195" y="1953"/>
                  </a:moveTo>
                  <a:cubicBezTo>
                    <a:pt x="2197" y="1942"/>
                    <a:pt x="2203" y="1906"/>
                    <a:pt x="2205" y="1893"/>
                  </a:cubicBezTo>
                  <a:cubicBezTo>
                    <a:pt x="2271" y="1893"/>
                    <a:pt x="2271" y="1893"/>
                    <a:pt x="2271" y="1893"/>
                  </a:cubicBezTo>
                  <a:cubicBezTo>
                    <a:pt x="2263" y="1939"/>
                    <a:pt x="2263" y="1939"/>
                    <a:pt x="2263" y="1939"/>
                  </a:cubicBezTo>
                  <a:cubicBezTo>
                    <a:pt x="2276" y="1919"/>
                    <a:pt x="2298" y="1889"/>
                    <a:pt x="2356" y="1892"/>
                  </a:cubicBezTo>
                  <a:cubicBezTo>
                    <a:pt x="2342" y="1956"/>
                    <a:pt x="2342" y="1956"/>
                    <a:pt x="2342" y="1956"/>
                  </a:cubicBezTo>
                  <a:cubicBezTo>
                    <a:pt x="2271" y="1949"/>
                    <a:pt x="2259" y="1986"/>
                    <a:pt x="2253" y="2017"/>
                  </a:cubicBezTo>
                  <a:cubicBezTo>
                    <a:pt x="2227" y="2136"/>
                    <a:pt x="2227" y="2136"/>
                    <a:pt x="2227" y="2136"/>
                  </a:cubicBezTo>
                  <a:cubicBezTo>
                    <a:pt x="2156" y="2136"/>
                    <a:pt x="2156" y="2136"/>
                    <a:pt x="2156" y="2136"/>
                  </a:cubicBezTo>
                  <a:lnTo>
                    <a:pt x="2195" y="1953"/>
                  </a:lnTo>
                  <a:close/>
                  <a:moveTo>
                    <a:pt x="2503" y="1888"/>
                  </a:moveTo>
                  <a:cubicBezTo>
                    <a:pt x="2591" y="1888"/>
                    <a:pt x="2617" y="1948"/>
                    <a:pt x="2602" y="2015"/>
                  </a:cubicBezTo>
                  <a:cubicBezTo>
                    <a:pt x="2587" y="2083"/>
                    <a:pt x="2535" y="2145"/>
                    <a:pt x="2447" y="2145"/>
                  </a:cubicBezTo>
                  <a:cubicBezTo>
                    <a:pt x="2378" y="2145"/>
                    <a:pt x="2332" y="2102"/>
                    <a:pt x="2350" y="2017"/>
                  </a:cubicBezTo>
                  <a:cubicBezTo>
                    <a:pt x="2362" y="1959"/>
                    <a:pt x="2408" y="1888"/>
                    <a:pt x="2503" y="1888"/>
                  </a:cubicBezTo>
                  <a:moveTo>
                    <a:pt x="2460" y="2095"/>
                  </a:moveTo>
                  <a:cubicBezTo>
                    <a:pt x="2491" y="2095"/>
                    <a:pt x="2516" y="2077"/>
                    <a:pt x="2530" y="2012"/>
                  </a:cubicBezTo>
                  <a:cubicBezTo>
                    <a:pt x="2537" y="1980"/>
                    <a:pt x="2540" y="1935"/>
                    <a:pt x="2493" y="1935"/>
                  </a:cubicBezTo>
                  <a:cubicBezTo>
                    <a:pt x="2441" y="1935"/>
                    <a:pt x="2427" y="1995"/>
                    <a:pt x="2423" y="2018"/>
                  </a:cubicBezTo>
                  <a:cubicBezTo>
                    <a:pt x="2411" y="2072"/>
                    <a:pt x="2425" y="2095"/>
                    <a:pt x="2460" y="2095"/>
                  </a:cubicBezTo>
                  <a:moveTo>
                    <a:pt x="2743" y="1894"/>
                  </a:moveTo>
                  <a:cubicBezTo>
                    <a:pt x="2713" y="2038"/>
                    <a:pt x="2713" y="2038"/>
                    <a:pt x="2713" y="2038"/>
                  </a:cubicBezTo>
                  <a:cubicBezTo>
                    <a:pt x="2708" y="2060"/>
                    <a:pt x="2701" y="2092"/>
                    <a:pt x="2740" y="2092"/>
                  </a:cubicBezTo>
                  <a:cubicBezTo>
                    <a:pt x="2785" y="2092"/>
                    <a:pt x="2792" y="2058"/>
                    <a:pt x="2801" y="2016"/>
                  </a:cubicBezTo>
                  <a:cubicBezTo>
                    <a:pt x="2827" y="1894"/>
                    <a:pt x="2827" y="1894"/>
                    <a:pt x="2827" y="1894"/>
                  </a:cubicBezTo>
                  <a:cubicBezTo>
                    <a:pt x="2900" y="1894"/>
                    <a:pt x="2900" y="1894"/>
                    <a:pt x="2900" y="1894"/>
                  </a:cubicBezTo>
                  <a:cubicBezTo>
                    <a:pt x="2867" y="2053"/>
                    <a:pt x="2867" y="2053"/>
                    <a:pt x="2867" y="2053"/>
                  </a:cubicBezTo>
                  <a:cubicBezTo>
                    <a:pt x="2856" y="2106"/>
                    <a:pt x="2855" y="2112"/>
                    <a:pt x="2854" y="2118"/>
                  </a:cubicBezTo>
                  <a:cubicBezTo>
                    <a:pt x="2853" y="2125"/>
                    <a:pt x="2852" y="2130"/>
                    <a:pt x="2852" y="2136"/>
                  </a:cubicBezTo>
                  <a:cubicBezTo>
                    <a:pt x="2783" y="2136"/>
                    <a:pt x="2783" y="2136"/>
                    <a:pt x="2783" y="2136"/>
                  </a:cubicBezTo>
                  <a:cubicBezTo>
                    <a:pt x="2787" y="2104"/>
                    <a:pt x="2787" y="2104"/>
                    <a:pt x="2787" y="2104"/>
                  </a:cubicBezTo>
                  <a:cubicBezTo>
                    <a:pt x="2778" y="2115"/>
                    <a:pt x="2753" y="2143"/>
                    <a:pt x="2707" y="2143"/>
                  </a:cubicBezTo>
                  <a:cubicBezTo>
                    <a:pt x="2675" y="2143"/>
                    <a:pt x="2651" y="2128"/>
                    <a:pt x="2641" y="2110"/>
                  </a:cubicBezTo>
                  <a:cubicBezTo>
                    <a:pt x="2630" y="2090"/>
                    <a:pt x="2637" y="2056"/>
                    <a:pt x="2639" y="2045"/>
                  </a:cubicBezTo>
                  <a:cubicBezTo>
                    <a:pt x="2671" y="1894"/>
                    <a:pt x="2671" y="1894"/>
                    <a:pt x="2671" y="1894"/>
                  </a:cubicBezTo>
                  <a:lnTo>
                    <a:pt x="2743" y="1894"/>
                  </a:lnTo>
                  <a:close/>
                  <a:moveTo>
                    <a:pt x="3181" y="1895"/>
                  </a:moveTo>
                  <a:cubicBezTo>
                    <a:pt x="3175" y="1914"/>
                    <a:pt x="3170" y="1930"/>
                    <a:pt x="3164" y="1955"/>
                  </a:cubicBezTo>
                  <a:cubicBezTo>
                    <a:pt x="3126" y="2134"/>
                    <a:pt x="3126" y="2134"/>
                    <a:pt x="3126" y="2134"/>
                  </a:cubicBezTo>
                  <a:cubicBezTo>
                    <a:pt x="3108" y="2223"/>
                    <a:pt x="3031" y="2232"/>
                    <a:pt x="2985" y="2232"/>
                  </a:cubicBezTo>
                  <a:cubicBezTo>
                    <a:pt x="2950" y="2232"/>
                    <a:pt x="2883" y="2228"/>
                    <a:pt x="2894" y="2154"/>
                  </a:cubicBezTo>
                  <a:cubicBezTo>
                    <a:pt x="2962" y="2154"/>
                    <a:pt x="2962" y="2154"/>
                    <a:pt x="2962" y="2154"/>
                  </a:cubicBezTo>
                  <a:cubicBezTo>
                    <a:pt x="2962" y="2158"/>
                    <a:pt x="2962" y="2166"/>
                    <a:pt x="2966" y="2174"/>
                  </a:cubicBezTo>
                  <a:cubicBezTo>
                    <a:pt x="2970" y="2181"/>
                    <a:pt x="2979" y="2188"/>
                    <a:pt x="2998" y="2188"/>
                  </a:cubicBezTo>
                  <a:cubicBezTo>
                    <a:pt x="3019" y="2188"/>
                    <a:pt x="3040" y="2178"/>
                    <a:pt x="3049" y="2156"/>
                  </a:cubicBezTo>
                  <a:cubicBezTo>
                    <a:pt x="3054" y="2144"/>
                    <a:pt x="3056" y="2135"/>
                    <a:pt x="3064" y="2099"/>
                  </a:cubicBezTo>
                  <a:cubicBezTo>
                    <a:pt x="3036" y="2128"/>
                    <a:pt x="3009" y="2132"/>
                    <a:pt x="2992" y="2132"/>
                  </a:cubicBezTo>
                  <a:cubicBezTo>
                    <a:pt x="2922" y="2132"/>
                    <a:pt x="2903" y="2071"/>
                    <a:pt x="2915" y="2012"/>
                  </a:cubicBezTo>
                  <a:cubicBezTo>
                    <a:pt x="2928" y="1951"/>
                    <a:pt x="2974" y="1892"/>
                    <a:pt x="3044" y="1892"/>
                  </a:cubicBezTo>
                  <a:cubicBezTo>
                    <a:pt x="3088" y="1892"/>
                    <a:pt x="3099" y="1916"/>
                    <a:pt x="3105" y="1927"/>
                  </a:cubicBezTo>
                  <a:cubicBezTo>
                    <a:pt x="3114" y="1895"/>
                    <a:pt x="3114" y="1895"/>
                    <a:pt x="3114" y="1895"/>
                  </a:cubicBezTo>
                  <a:lnTo>
                    <a:pt x="3181" y="1895"/>
                  </a:lnTo>
                  <a:close/>
                  <a:moveTo>
                    <a:pt x="3019" y="2083"/>
                  </a:moveTo>
                  <a:cubicBezTo>
                    <a:pt x="3069" y="2083"/>
                    <a:pt x="3081" y="2025"/>
                    <a:pt x="3083" y="2014"/>
                  </a:cubicBezTo>
                  <a:cubicBezTo>
                    <a:pt x="3089" y="1986"/>
                    <a:pt x="3094" y="1940"/>
                    <a:pt x="3051" y="1940"/>
                  </a:cubicBezTo>
                  <a:cubicBezTo>
                    <a:pt x="3024" y="1940"/>
                    <a:pt x="2997" y="1960"/>
                    <a:pt x="2986" y="2012"/>
                  </a:cubicBezTo>
                  <a:cubicBezTo>
                    <a:pt x="2984" y="2025"/>
                    <a:pt x="2971" y="2083"/>
                    <a:pt x="3019" y="2083"/>
                  </a:cubicBezTo>
                  <a:moveTo>
                    <a:pt x="3257" y="1790"/>
                  </a:moveTo>
                  <a:cubicBezTo>
                    <a:pt x="3327" y="1790"/>
                    <a:pt x="3327" y="1790"/>
                    <a:pt x="3327" y="1790"/>
                  </a:cubicBezTo>
                  <a:cubicBezTo>
                    <a:pt x="3298" y="1927"/>
                    <a:pt x="3298" y="1927"/>
                    <a:pt x="3298" y="1927"/>
                  </a:cubicBezTo>
                  <a:cubicBezTo>
                    <a:pt x="3309" y="1915"/>
                    <a:pt x="3332" y="1890"/>
                    <a:pt x="3376" y="1890"/>
                  </a:cubicBezTo>
                  <a:cubicBezTo>
                    <a:pt x="3412" y="1890"/>
                    <a:pt x="3431" y="1908"/>
                    <a:pt x="3440" y="1923"/>
                  </a:cubicBezTo>
                  <a:cubicBezTo>
                    <a:pt x="3446" y="1935"/>
                    <a:pt x="3448" y="1957"/>
                    <a:pt x="3441" y="1989"/>
                  </a:cubicBezTo>
                  <a:cubicBezTo>
                    <a:pt x="3410" y="2136"/>
                    <a:pt x="3410" y="2136"/>
                    <a:pt x="3410" y="2136"/>
                  </a:cubicBezTo>
                  <a:cubicBezTo>
                    <a:pt x="3340" y="2136"/>
                    <a:pt x="3340" y="2136"/>
                    <a:pt x="3340" y="2136"/>
                  </a:cubicBezTo>
                  <a:cubicBezTo>
                    <a:pt x="3370" y="1991"/>
                    <a:pt x="3370" y="1991"/>
                    <a:pt x="3370" y="1991"/>
                  </a:cubicBezTo>
                  <a:cubicBezTo>
                    <a:pt x="3373" y="1977"/>
                    <a:pt x="3382" y="1938"/>
                    <a:pt x="3342" y="1938"/>
                  </a:cubicBezTo>
                  <a:cubicBezTo>
                    <a:pt x="3322" y="1938"/>
                    <a:pt x="3293" y="1950"/>
                    <a:pt x="3286" y="1988"/>
                  </a:cubicBezTo>
                  <a:cubicBezTo>
                    <a:pt x="3255" y="2136"/>
                    <a:pt x="3255" y="2136"/>
                    <a:pt x="3255" y="2136"/>
                  </a:cubicBezTo>
                  <a:cubicBezTo>
                    <a:pt x="3183" y="2136"/>
                    <a:pt x="3183" y="2136"/>
                    <a:pt x="3183" y="2136"/>
                  </a:cubicBezTo>
                  <a:lnTo>
                    <a:pt x="3257" y="1790"/>
                  </a:lnTo>
                  <a:close/>
                  <a:moveTo>
                    <a:pt x="158" y="1980"/>
                  </a:moveTo>
                  <a:cubicBezTo>
                    <a:pt x="159" y="1971"/>
                    <a:pt x="164" y="1935"/>
                    <a:pt x="137" y="1935"/>
                  </a:cubicBezTo>
                  <a:cubicBezTo>
                    <a:pt x="103" y="1935"/>
                    <a:pt x="89" y="1986"/>
                    <a:pt x="83" y="2012"/>
                  </a:cubicBezTo>
                  <a:cubicBezTo>
                    <a:pt x="80" y="2026"/>
                    <a:pt x="72" y="2069"/>
                    <a:pt x="85" y="2087"/>
                  </a:cubicBezTo>
                  <a:cubicBezTo>
                    <a:pt x="90" y="2094"/>
                    <a:pt x="97" y="2095"/>
                    <a:pt x="102" y="2095"/>
                  </a:cubicBezTo>
                  <a:cubicBezTo>
                    <a:pt x="109" y="2095"/>
                    <a:pt x="133" y="2092"/>
                    <a:pt x="145" y="2048"/>
                  </a:cubicBezTo>
                  <a:cubicBezTo>
                    <a:pt x="215" y="2048"/>
                    <a:pt x="215" y="2048"/>
                    <a:pt x="215" y="2048"/>
                  </a:cubicBezTo>
                  <a:cubicBezTo>
                    <a:pt x="210" y="2067"/>
                    <a:pt x="201" y="2097"/>
                    <a:pt x="168" y="2120"/>
                  </a:cubicBezTo>
                  <a:cubicBezTo>
                    <a:pt x="148" y="2135"/>
                    <a:pt x="124" y="2143"/>
                    <a:pt x="94" y="2143"/>
                  </a:cubicBezTo>
                  <a:cubicBezTo>
                    <a:pt x="62" y="2143"/>
                    <a:pt x="35" y="2135"/>
                    <a:pt x="18" y="2110"/>
                  </a:cubicBezTo>
                  <a:cubicBezTo>
                    <a:pt x="2" y="2086"/>
                    <a:pt x="0" y="2053"/>
                    <a:pt x="8" y="2015"/>
                  </a:cubicBezTo>
                  <a:cubicBezTo>
                    <a:pt x="32" y="1904"/>
                    <a:pt x="116" y="1889"/>
                    <a:pt x="148" y="1889"/>
                  </a:cubicBezTo>
                  <a:cubicBezTo>
                    <a:pt x="193" y="1889"/>
                    <a:pt x="241" y="1914"/>
                    <a:pt x="228" y="1980"/>
                  </a:cubicBezTo>
                  <a:lnTo>
                    <a:pt x="158" y="1980"/>
                  </a:lnTo>
                  <a:close/>
                  <a:moveTo>
                    <a:pt x="3764" y="1980"/>
                  </a:moveTo>
                  <a:cubicBezTo>
                    <a:pt x="3765" y="1971"/>
                    <a:pt x="3770" y="1935"/>
                    <a:pt x="3742" y="1935"/>
                  </a:cubicBezTo>
                  <a:cubicBezTo>
                    <a:pt x="3709" y="1935"/>
                    <a:pt x="3694" y="1986"/>
                    <a:pt x="3688" y="2012"/>
                  </a:cubicBezTo>
                  <a:cubicBezTo>
                    <a:pt x="3685" y="2026"/>
                    <a:pt x="3678" y="2069"/>
                    <a:pt x="3691" y="2087"/>
                  </a:cubicBezTo>
                  <a:cubicBezTo>
                    <a:pt x="3695" y="2094"/>
                    <a:pt x="3703" y="2095"/>
                    <a:pt x="3708" y="2095"/>
                  </a:cubicBezTo>
                  <a:cubicBezTo>
                    <a:pt x="3715" y="2095"/>
                    <a:pt x="3738" y="2092"/>
                    <a:pt x="3751" y="2048"/>
                  </a:cubicBezTo>
                  <a:cubicBezTo>
                    <a:pt x="3820" y="2048"/>
                    <a:pt x="3820" y="2048"/>
                    <a:pt x="3820" y="2048"/>
                  </a:cubicBezTo>
                  <a:cubicBezTo>
                    <a:pt x="3816" y="2067"/>
                    <a:pt x="3807" y="2097"/>
                    <a:pt x="3774" y="2120"/>
                  </a:cubicBezTo>
                  <a:cubicBezTo>
                    <a:pt x="3754" y="2135"/>
                    <a:pt x="3730" y="2143"/>
                    <a:pt x="3700" y="2143"/>
                  </a:cubicBezTo>
                  <a:cubicBezTo>
                    <a:pt x="3668" y="2143"/>
                    <a:pt x="3641" y="2135"/>
                    <a:pt x="3624" y="2110"/>
                  </a:cubicBezTo>
                  <a:cubicBezTo>
                    <a:pt x="3608" y="2086"/>
                    <a:pt x="3606" y="2053"/>
                    <a:pt x="3614" y="2015"/>
                  </a:cubicBezTo>
                  <a:cubicBezTo>
                    <a:pt x="3638" y="1904"/>
                    <a:pt x="3722" y="1889"/>
                    <a:pt x="3754" y="1889"/>
                  </a:cubicBezTo>
                  <a:cubicBezTo>
                    <a:pt x="3799" y="1889"/>
                    <a:pt x="3847" y="1914"/>
                    <a:pt x="3834" y="1980"/>
                  </a:cubicBezTo>
                  <a:lnTo>
                    <a:pt x="3764" y="1980"/>
                  </a:lnTo>
                  <a:close/>
                  <a:moveTo>
                    <a:pt x="4010" y="1888"/>
                  </a:moveTo>
                  <a:cubicBezTo>
                    <a:pt x="4098" y="1888"/>
                    <a:pt x="4123" y="1948"/>
                    <a:pt x="4109" y="2015"/>
                  </a:cubicBezTo>
                  <a:cubicBezTo>
                    <a:pt x="4094" y="2083"/>
                    <a:pt x="4042" y="2145"/>
                    <a:pt x="3954" y="2145"/>
                  </a:cubicBezTo>
                  <a:cubicBezTo>
                    <a:pt x="3884" y="2145"/>
                    <a:pt x="3839" y="2102"/>
                    <a:pt x="3857" y="2017"/>
                  </a:cubicBezTo>
                  <a:cubicBezTo>
                    <a:pt x="3870" y="1959"/>
                    <a:pt x="3914" y="1888"/>
                    <a:pt x="4010" y="1888"/>
                  </a:cubicBezTo>
                  <a:moveTo>
                    <a:pt x="3967" y="2095"/>
                  </a:moveTo>
                  <a:cubicBezTo>
                    <a:pt x="3998" y="2095"/>
                    <a:pt x="4023" y="2077"/>
                    <a:pt x="4037" y="2012"/>
                  </a:cubicBezTo>
                  <a:cubicBezTo>
                    <a:pt x="4044" y="1980"/>
                    <a:pt x="4047" y="1935"/>
                    <a:pt x="4000" y="1935"/>
                  </a:cubicBezTo>
                  <a:cubicBezTo>
                    <a:pt x="3948" y="1935"/>
                    <a:pt x="3935" y="1995"/>
                    <a:pt x="3930" y="2018"/>
                  </a:cubicBezTo>
                  <a:cubicBezTo>
                    <a:pt x="3918" y="2072"/>
                    <a:pt x="3932" y="2095"/>
                    <a:pt x="3967" y="2095"/>
                  </a:cubicBezTo>
                  <a:moveTo>
                    <a:pt x="4173" y="1939"/>
                  </a:moveTo>
                  <a:cubicBezTo>
                    <a:pt x="4176" y="1924"/>
                    <a:pt x="4178" y="1909"/>
                    <a:pt x="4180" y="1894"/>
                  </a:cubicBezTo>
                  <a:cubicBezTo>
                    <a:pt x="4248" y="1894"/>
                    <a:pt x="4248" y="1894"/>
                    <a:pt x="4248" y="1894"/>
                  </a:cubicBezTo>
                  <a:cubicBezTo>
                    <a:pt x="4245" y="1925"/>
                    <a:pt x="4245" y="1925"/>
                    <a:pt x="4245" y="1925"/>
                  </a:cubicBezTo>
                  <a:cubicBezTo>
                    <a:pt x="4254" y="1915"/>
                    <a:pt x="4279" y="1889"/>
                    <a:pt x="4327" y="1889"/>
                  </a:cubicBezTo>
                  <a:cubicBezTo>
                    <a:pt x="4383" y="1889"/>
                    <a:pt x="4392" y="1923"/>
                    <a:pt x="4394" y="1934"/>
                  </a:cubicBezTo>
                  <a:cubicBezTo>
                    <a:pt x="4423" y="1895"/>
                    <a:pt x="4456" y="1889"/>
                    <a:pt x="4481" y="1889"/>
                  </a:cubicBezTo>
                  <a:cubicBezTo>
                    <a:pt x="4530" y="1889"/>
                    <a:pt x="4544" y="1918"/>
                    <a:pt x="4547" y="1928"/>
                  </a:cubicBezTo>
                  <a:cubicBezTo>
                    <a:pt x="4555" y="1949"/>
                    <a:pt x="4548" y="1978"/>
                    <a:pt x="4544" y="1999"/>
                  </a:cubicBezTo>
                  <a:cubicBezTo>
                    <a:pt x="4515" y="2136"/>
                    <a:pt x="4515" y="2136"/>
                    <a:pt x="4515" y="2136"/>
                  </a:cubicBezTo>
                  <a:cubicBezTo>
                    <a:pt x="4443" y="2136"/>
                    <a:pt x="4443" y="2136"/>
                    <a:pt x="4443" y="2136"/>
                  </a:cubicBezTo>
                  <a:cubicBezTo>
                    <a:pt x="4473" y="1994"/>
                    <a:pt x="4473" y="1994"/>
                    <a:pt x="4473" y="1994"/>
                  </a:cubicBezTo>
                  <a:cubicBezTo>
                    <a:pt x="4479" y="1968"/>
                    <a:pt x="4481" y="1939"/>
                    <a:pt x="4444" y="1939"/>
                  </a:cubicBezTo>
                  <a:cubicBezTo>
                    <a:pt x="4401" y="1939"/>
                    <a:pt x="4392" y="1979"/>
                    <a:pt x="4385" y="2015"/>
                  </a:cubicBezTo>
                  <a:cubicBezTo>
                    <a:pt x="4358" y="2136"/>
                    <a:pt x="4358" y="2136"/>
                    <a:pt x="4358" y="2136"/>
                  </a:cubicBezTo>
                  <a:cubicBezTo>
                    <a:pt x="4286" y="2136"/>
                    <a:pt x="4286" y="2136"/>
                    <a:pt x="4286" y="2136"/>
                  </a:cubicBezTo>
                  <a:cubicBezTo>
                    <a:pt x="4318" y="1992"/>
                    <a:pt x="4318" y="1992"/>
                    <a:pt x="4318" y="1992"/>
                  </a:cubicBezTo>
                  <a:cubicBezTo>
                    <a:pt x="4321" y="1974"/>
                    <a:pt x="4328" y="1939"/>
                    <a:pt x="4289" y="1939"/>
                  </a:cubicBezTo>
                  <a:cubicBezTo>
                    <a:pt x="4244" y="1939"/>
                    <a:pt x="4236" y="1977"/>
                    <a:pt x="4232" y="1994"/>
                  </a:cubicBezTo>
                  <a:cubicBezTo>
                    <a:pt x="4202" y="2136"/>
                    <a:pt x="4202" y="2136"/>
                    <a:pt x="4202" y="2136"/>
                  </a:cubicBezTo>
                  <a:cubicBezTo>
                    <a:pt x="4131" y="2136"/>
                    <a:pt x="4131" y="2136"/>
                    <a:pt x="4131" y="2136"/>
                  </a:cubicBezTo>
                  <a:lnTo>
                    <a:pt x="4173" y="1939"/>
                  </a:lnTo>
                  <a:close/>
                  <a:moveTo>
                    <a:pt x="4694" y="1894"/>
                  </a:moveTo>
                  <a:cubicBezTo>
                    <a:pt x="4689" y="1928"/>
                    <a:pt x="4689" y="1928"/>
                    <a:pt x="4689" y="1928"/>
                  </a:cubicBezTo>
                  <a:cubicBezTo>
                    <a:pt x="4719" y="1889"/>
                    <a:pt x="4759" y="1889"/>
                    <a:pt x="4771" y="1889"/>
                  </a:cubicBezTo>
                  <a:cubicBezTo>
                    <a:pt x="4834" y="1889"/>
                    <a:pt x="4862" y="1936"/>
                    <a:pt x="4846" y="2010"/>
                  </a:cubicBezTo>
                  <a:cubicBezTo>
                    <a:pt x="4832" y="2079"/>
                    <a:pt x="4783" y="2140"/>
                    <a:pt x="4713" y="2140"/>
                  </a:cubicBezTo>
                  <a:cubicBezTo>
                    <a:pt x="4669" y="2140"/>
                    <a:pt x="4656" y="2117"/>
                    <a:pt x="4652" y="2109"/>
                  </a:cubicBezTo>
                  <a:cubicBezTo>
                    <a:pt x="4626" y="2229"/>
                    <a:pt x="4626" y="2229"/>
                    <a:pt x="4626" y="2229"/>
                  </a:cubicBezTo>
                  <a:cubicBezTo>
                    <a:pt x="4554" y="2229"/>
                    <a:pt x="4554" y="2229"/>
                    <a:pt x="4554" y="2229"/>
                  </a:cubicBezTo>
                  <a:cubicBezTo>
                    <a:pt x="4625" y="1894"/>
                    <a:pt x="4625" y="1894"/>
                    <a:pt x="4625" y="1894"/>
                  </a:cubicBezTo>
                  <a:lnTo>
                    <a:pt x="4694" y="1894"/>
                  </a:lnTo>
                  <a:close/>
                  <a:moveTo>
                    <a:pt x="4774" y="2013"/>
                  </a:moveTo>
                  <a:cubicBezTo>
                    <a:pt x="4780" y="1984"/>
                    <a:pt x="4783" y="1935"/>
                    <a:pt x="4741" y="1935"/>
                  </a:cubicBezTo>
                  <a:cubicBezTo>
                    <a:pt x="4718" y="1935"/>
                    <a:pt x="4682" y="1952"/>
                    <a:pt x="4668" y="2017"/>
                  </a:cubicBezTo>
                  <a:cubicBezTo>
                    <a:pt x="4665" y="2031"/>
                    <a:pt x="4652" y="2093"/>
                    <a:pt x="4705" y="2093"/>
                  </a:cubicBezTo>
                  <a:cubicBezTo>
                    <a:pt x="4738" y="2093"/>
                    <a:pt x="4763" y="2061"/>
                    <a:pt x="4774" y="2013"/>
                  </a:cubicBezTo>
                  <a:moveTo>
                    <a:pt x="4936" y="1789"/>
                  </a:moveTo>
                  <a:cubicBezTo>
                    <a:pt x="5007" y="1789"/>
                    <a:pt x="5007" y="1789"/>
                    <a:pt x="5007" y="1789"/>
                  </a:cubicBezTo>
                  <a:cubicBezTo>
                    <a:pt x="4933" y="2136"/>
                    <a:pt x="4933" y="2136"/>
                    <a:pt x="4933" y="2136"/>
                  </a:cubicBezTo>
                  <a:cubicBezTo>
                    <a:pt x="4862" y="2136"/>
                    <a:pt x="4862" y="2136"/>
                    <a:pt x="4862" y="2136"/>
                  </a:cubicBezTo>
                  <a:lnTo>
                    <a:pt x="4936" y="1789"/>
                  </a:lnTo>
                  <a:close/>
                  <a:moveTo>
                    <a:pt x="5068" y="2033"/>
                  </a:moveTo>
                  <a:cubicBezTo>
                    <a:pt x="5064" y="2049"/>
                    <a:pt x="5054" y="2098"/>
                    <a:pt x="5104" y="2098"/>
                  </a:cubicBezTo>
                  <a:cubicBezTo>
                    <a:pt x="5121" y="2098"/>
                    <a:pt x="5140" y="2091"/>
                    <a:pt x="5153" y="2064"/>
                  </a:cubicBezTo>
                  <a:cubicBezTo>
                    <a:pt x="5218" y="2064"/>
                    <a:pt x="5218" y="2064"/>
                    <a:pt x="5218" y="2064"/>
                  </a:cubicBezTo>
                  <a:cubicBezTo>
                    <a:pt x="5214" y="2076"/>
                    <a:pt x="5208" y="2097"/>
                    <a:pt x="5184" y="2117"/>
                  </a:cubicBezTo>
                  <a:cubicBezTo>
                    <a:pt x="5162" y="2136"/>
                    <a:pt x="5128" y="2145"/>
                    <a:pt x="5092" y="2145"/>
                  </a:cubicBezTo>
                  <a:cubicBezTo>
                    <a:pt x="5072" y="2145"/>
                    <a:pt x="5033" y="2142"/>
                    <a:pt x="5013" y="2115"/>
                  </a:cubicBezTo>
                  <a:cubicBezTo>
                    <a:pt x="4996" y="2092"/>
                    <a:pt x="4994" y="2060"/>
                    <a:pt x="5002" y="2021"/>
                  </a:cubicBezTo>
                  <a:cubicBezTo>
                    <a:pt x="5011" y="1981"/>
                    <a:pt x="5030" y="1934"/>
                    <a:pt x="5077" y="1906"/>
                  </a:cubicBezTo>
                  <a:cubicBezTo>
                    <a:pt x="5099" y="1893"/>
                    <a:pt x="5123" y="1886"/>
                    <a:pt x="5150" y="1886"/>
                  </a:cubicBezTo>
                  <a:cubicBezTo>
                    <a:pt x="5184" y="1886"/>
                    <a:pt x="5222" y="1899"/>
                    <a:pt x="5235" y="1944"/>
                  </a:cubicBezTo>
                  <a:cubicBezTo>
                    <a:pt x="5244" y="1977"/>
                    <a:pt x="5236" y="2013"/>
                    <a:pt x="5231" y="2033"/>
                  </a:cubicBezTo>
                  <a:lnTo>
                    <a:pt x="5068" y="2033"/>
                  </a:lnTo>
                  <a:close/>
                  <a:moveTo>
                    <a:pt x="5167" y="1988"/>
                  </a:moveTo>
                  <a:cubicBezTo>
                    <a:pt x="5170" y="1977"/>
                    <a:pt x="5178" y="1934"/>
                    <a:pt x="5137" y="1934"/>
                  </a:cubicBezTo>
                  <a:cubicBezTo>
                    <a:pt x="5105" y="1934"/>
                    <a:pt x="5087" y="1960"/>
                    <a:pt x="5080" y="1988"/>
                  </a:cubicBezTo>
                  <a:lnTo>
                    <a:pt x="5167" y="1988"/>
                  </a:lnTo>
                  <a:close/>
                  <a:moveTo>
                    <a:pt x="5353" y="1894"/>
                  </a:moveTo>
                  <a:cubicBezTo>
                    <a:pt x="5382" y="1973"/>
                    <a:pt x="5382" y="1973"/>
                    <a:pt x="5382" y="1973"/>
                  </a:cubicBezTo>
                  <a:cubicBezTo>
                    <a:pt x="5447" y="1894"/>
                    <a:pt x="5447" y="1894"/>
                    <a:pt x="5447" y="1894"/>
                  </a:cubicBezTo>
                  <a:cubicBezTo>
                    <a:pt x="5520" y="1894"/>
                    <a:pt x="5520" y="1894"/>
                    <a:pt x="5520" y="1894"/>
                  </a:cubicBezTo>
                  <a:cubicBezTo>
                    <a:pt x="5417" y="2012"/>
                    <a:pt x="5417" y="2012"/>
                    <a:pt x="5417" y="2012"/>
                  </a:cubicBezTo>
                  <a:cubicBezTo>
                    <a:pt x="5471" y="2136"/>
                    <a:pt x="5471" y="2136"/>
                    <a:pt x="5471" y="2136"/>
                  </a:cubicBezTo>
                  <a:cubicBezTo>
                    <a:pt x="5388" y="2136"/>
                    <a:pt x="5388" y="2136"/>
                    <a:pt x="5388" y="2136"/>
                  </a:cubicBezTo>
                  <a:cubicBezTo>
                    <a:pt x="5357" y="2047"/>
                    <a:pt x="5357" y="2047"/>
                    <a:pt x="5357" y="2047"/>
                  </a:cubicBezTo>
                  <a:cubicBezTo>
                    <a:pt x="5289" y="2136"/>
                    <a:pt x="5289" y="2136"/>
                    <a:pt x="5289" y="2136"/>
                  </a:cubicBezTo>
                  <a:cubicBezTo>
                    <a:pt x="5214" y="2136"/>
                    <a:pt x="5214" y="2136"/>
                    <a:pt x="5214" y="2136"/>
                  </a:cubicBezTo>
                  <a:cubicBezTo>
                    <a:pt x="5323" y="2006"/>
                    <a:pt x="5323" y="2006"/>
                    <a:pt x="5323" y="2006"/>
                  </a:cubicBezTo>
                  <a:cubicBezTo>
                    <a:pt x="5269" y="1894"/>
                    <a:pt x="5269" y="1894"/>
                    <a:pt x="5269" y="1894"/>
                  </a:cubicBezTo>
                  <a:lnTo>
                    <a:pt x="5353" y="1894"/>
                  </a:lnTo>
                  <a:close/>
                  <a:moveTo>
                    <a:pt x="5553" y="1893"/>
                  </a:moveTo>
                  <a:cubicBezTo>
                    <a:pt x="5625" y="1893"/>
                    <a:pt x="5625" y="1893"/>
                    <a:pt x="5625" y="1893"/>
                  </a:cubicBezTo>
                  <a:cubicBezTo>
                    <a:pt x="5573" y="2136"/>
                    <a:pt x="5573" y="2136"/>
                    <a:pt x="5573" y="2136"/>
                  </a:cubicBezTo>
                  <a:cubicBezTo>
                    <a:pt x="5501" y="2136"/>
                    <a:pt x="5501" y="2136"/>
                    <a:pt x="5501" y="2136"/>
                  </a:cubicBezTo>
                  <a:lnTo>
                    <a:pt x="5553" y="1893"/>
                  </a:lnTo>
                  <a:close/>
                  <a:moveTo>
                    <a:pt x="5573" y="1790"/>
                  </a:moveTo>
                  <a:cubicBezTo>
                    <a:pt x="5648" y="1790"/>
                    <a:pt x="5648" y="1790"/>
                    <a:pt x="5648" y="1790"/>
                  </a:cubicBezTo>
                  <a:cubicBezTo>
                    <a:pt x="5636" y="1851"/>
                    <a:pt x="5636" y="1851"/>
                    <a:pt x="5636" y="1851"/>
                  </a:cubicBezTo>
                  <a:cubicBezTo>
                    <a:pt x="5560" y="1851"/>
                    <a:pt x="5560" y="1851"/>
                    <a:pt x="5560" y="1851"/>
                  </a:cubicBezTo>
                  <a:lnTo>
                    <a:pt x="5573" y="1790"/>
                  </a:lnTo>
                  <a:close/>
                  <a:moveTo>
                    <a:pt x="5775" y="2133"/>
                  </a:moveTo>
                  <a:cubicBezTo>
                    <a:pt x="5752" y="2139"/>
                    <a:pt x="5730" y="2141"/>
                    <a:pt x="5719" y="2141"/>
                  </a:cubicBezTo>
                  <a:cubicBezTo>
                    <a:pt x="5647" y="2141"/>
                    <a:pt x="5657" y="2095"/>
                    <a:pt x="5662" y="2075"/>
                  </a:cubicBezTo>
                  <a:cubicBezTo>
                    <a:pt x="5689" y="1942"/>
                    <a:pt x="5689" y="1942"/>
                    <a:pt x="5689" y="1942"/>
                  </a:cubicBezTo>
                  <a:cubicBezTo>
                    <a:pt x="5643" y="1942"/>
                    <a:pt x="5643" y="1942"/>
                    <a:pt x="5643" y="1942"/>
                  </a:cubicBezTo>
                  <a:cubicBezTo>
                    <a:pt x="5653" y="1895"/>
                    <a:pt x="5653" y="1895"/>
                    <a:pt x="5653" y="1895"/>
                  </a:cubicBezTo>
                  <a:cubicBezTo>
                    <a:pt x="5700" y="1895"/>
                    <a:pt x="5700" y="1895"/>
                    <a:pt x="5700" y="1895"/>
                  </a:cubicBezTo>
                  <a:cubicBezTo>
                    <a:pt x="5710" y="1848"/>
                    <a:pt x="5710" y="1848"/>
                    <a:pt x="5710" y="1848"/>
                  </a:cubicBezTo>
                  <a:cubicBezTo>
                    <a:pt x="5786" y="1822"/>
                    <a:pt x="5786" y="1822"/>
                    <a:pt x="5786" y="1822"/>
                  </a:cubicBezTo>
                  <a:cubicBezTo>
                    <a:pt x="5770" y="1895"/>
                    <a:pt x="5770" y="1895"/>
                    <a:pt x="5770" y="1895"/>
                  </a:cubicBezTo>
                  <a:cubicBezTo>
                    <a:pt x="5828" y="1895"/>
                    <a:pt x="5828" y="1895"/>
                    <a:pt x="5828" y="1895"/>
                  </a:cubicBezTo>
                  <a:cubicBezTo>
                    <a:pt x="5818" y="1942"/>
                    <a:pt x="5818" y="1942"/>
                    <a:pt x="5818" y="1942"/>
                  </a:cubicBezTo>
                  <a:cubicBezTo>
                    <a:pt x="5760" y="1942"/>
                    <a:pt x="5760" y="1942"/>
                    <a:pt x="5760" y="1942"/>
                  </a:cubicBezTo>
                  <a:cubicBezTo>
                    <a:pt x="5736" y="2052"/>
                    <a:pt x="5736" y="2052"/>
                    <a:pt x="5736" y="2052"/>
                  </a:cubicBezTo>
                  <a:cubicBezTo>
                    <a:pt x="5733" y="2074"/>
                    <a:pt x="5729" y="2088"/>
                    <a:pt x="5761" y="2088"/>
                  </a:cubicBezTo>
                  <a:cubicBezTo>
                    <a:pt x="5772" y="2088"/>
                    <a:pt x="5777" y="2087"/>
                    <a:pt x="5786" y="2086"/>
                  </a:cubicBezTo>
                  <a:lnTo>
                    <a:pt x="5775" y="2133"/>
                  </a:lnTo>
                  <a:close/>
                  <a:moveTo>
                    <a:pt x="5921" y="1894"/>
                  </a:moveTo>
                  <a:cubicBezTo>
                    <a:pt x="5939" y="2062"/>
                    <a:pt x="5939" y="2062"/>
                    <a:pt x="5939" y="2062"/>
                  </a:cubicBezTo>
                  <a:cubicBezTo>
                    <a:pt x="6028" y="1894"/>
                    <a:pt x="6028" y="1894"/>
                    <a:pt x="6028" y="1894"/>
                  </a:cubicBezTo>
                  <a:cubicBezTo>
                    <a:pt x="6099" y="1894"/>
                    <a:pt x="6099" y="1894"/>
                    <a:pt x="6099" y="1894"/>
                  </a:cubicBezTo>
                  <a:cubicBezTo>
                    <a:pt x="5957" y="2132"/>
                    <a:pt x="5957" y="2132"/>
                    <a:pt x="5957" y="2132"/>
                  </a:cubicBezTo>
                  <a:cubicBezTo>
                    <a:pt x="5907" y="2229"/>
                    <a:pt x="5907" y="2229"/>
                    <a:pt x="5907" y="2229"/>
                  </a:cubicBezTo>
                  <a:cubicBezTo>
                    <a:pt x="5835" y="2229"/>
                    <a:pt x="5835" y="2229"/>
                    <a:pt x="5835" y="2229"/>
                  </a:cubicBezTo>
                  <a:cubicBezTo>
                    <a:pt x="5886" y="2137"/>
                    <a:pt x="5886" y="2137"/>
                    <a:pt x="5886" y="2137"/>
                  </a:cubicBezTo>
                  <a:cubicBezTo>
                    <a:pt x="5844" y="1894"/>
                    <a:pt x="5844" y="1894"/>
                    <a:pt x="5844" y="1894"/>
                  </a:cubicBezTo>
                  <a:lnTo>
                    <a:pt x="5921" y="189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sp>
          <p:nvSpPr>
            <p:cNvPr id="10" name="Freeform 15"/>
            <p:cNvSpPr>
              <a:spLocks noEditPoints="1"/>
            </p:cNvSpPr>
            <p:nvPr userDrawn="1"/>
          </p:nvSpPr>
          <p:spPr bwMode="auto">
            <a:xfrm>
              <a:off x="-2592388" y="0"/>
              <a:ext cx="2592388" cy="1530350"/>
            </a:xfrm>
            <a:custGeom>
              <a:avLst/>
              <a:gdLst/>
              <a:ahLst/>
              <a:cxnLst>
                <a:cxn ang="0">
                  <a:pos x="176" y="248"/>
                </a:cxn>
                <a:cxn ang="0">
                  <a:pos x="0" y="248"/>
                </a:cxn>
                <a:cxn ang="0">
                  <a:pos x="0" y="0"/>
                </a:cxn>
                <a:cxn ang="0">
                  <a:pos x="176" y="0"/>
                </a:cxn>
                <a:cxn ang="0">
                  <a:pos x="176" y="248"/>
                </a:cxn>
                <a:cxn ang="0">
                  <a:pos x="176" y="716"/>
                </a:cxn>
                <a:cxn ang="0">
                  <a:pos x="0" y="716"/>
                </a:cxn>
                <a:cxn ang="0">
                  <a:pos x="0" y="964"/>
                </a:cxn>
                <a:cxn ang="0">
                  <a:pos x="176" y="964"/>
                </a:cxn>
                <a:cxn ang="0">
                  <a:pos x="176" y="716"/>
                </a:cxn>
                <a:cxn ang="0">
                  <a:pos x="1633" y="0"/>
                </a:cxn>
                <a:cxn ang="0">
                  <a:pos x="1457" y="0"/>
                </a:cxn>
                <a:cxn ang="0">
                  <a:pos x="1457" y="248"/>
                </a:cxn>
                <a:cxn ang="0">
                  <a:pos x="1633" y="248"/>
                </a:cxn>
                <a:cxn ang="0">
                  <a:pos x="1633" y="0"/>
                </a:cxn>
                <a:cxn ang="0">
                  <a:pos x="1633" y="716"/>
                </a:cxn>
                <a:cxn ang="0">
                  <a:pos x="1457" y="716"/>
                </a:cxn>
                <a:cxn ang="0">
                  <a:pos x="1457" y="964"/>
                </a:cxn>
                <a:cxn ang="0">
                  <a:pos x="1633" y="964"/>
                </a:cxn>
                <a:cxn ang="0">
                  <a:pos x="1633" y="716"/>
                </a:cxn>
              </a:cxnLst>
              <a:rect l="0" t="0" r="r" b="b"/>
              <a:pathLst>
                <a:path w="1633" h="964">
                  <a:moveTo>
                    <a:pt x="176" y="248"/>
                  </a:moveTo>
                  <a:lnTo>
                    <a:pt x="0" y="248"/>
                  </a:lnTo>
                  <a:lnTo>
                    <a:pt x="0" y="0"/>
                  </a:lnTo>
                  <a:lnTo>
                    <a:pt x="176" y="0"/>
                  </a:lnTo>
                  <a:lnTo>
                    <a:pt x="176" y="248"/>
                  </a:lnTo>
                  <a:close/>
                  <a:moveTo>
                    <a:pt x="176" y="716"/>
                  </a:moveTo>
                  <a:lnTo>
                    <a:pt x="0" y="716"/>
                  </a:lnTo>
                  <a:lnTo>
                    <a:pt x="0" y="964"/>
                  </a:lnTo>
                  <a:lnTo>
                    <a:pt x="176" y="964"/>
                  </a:lnTo>
                  <a:lnTo>
                    <a:pt x="176" y="716"/>
                  </a:lnTo>
                  <a:close/>
                  <a:moveTo>
                    <a:pt x="1633" y="0"/>
                  </a:moveTo>
                  <a:lnTo>
                    <a:pt x="1457" y="0"/>
                  </a:lnTo>
                  <a:lnTo>
                    <a:pt x="1457" y="248"/>
                  </a:lnTo>
                  <a:lnTo>
                    <a:pt x="1633" y="248"/>
                  </a:lnTo>
                  <a:lnTo>
                    <a:pt x="1633" y="0"/>
                  </a:lnTo>
                  <a:close/>
                  <a:moveTo>
                    <a:pt x="1633" y="716"/>
                  </a:moveTo>
                  <a:lnTo>
                    <a:pt x="1457" y="716"/>
                  </a:lnTo>
                  <a:lnTo>
                    <a:pt x="1457" y="964"/>
                  </a:lnTo>
                  <a:lnTo>
                    <a:pt x="1633" y="964"/>
                  </a:lnTo>
                  <a:lnTo>
                    <a:pt x="1633" y="716"/>
                  </a:ln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grpSp>
    </p:spTree>
    <p:extLst>
      <p:ext uri="{BB962C8B-B14F-4D97-AF65-F5344CB8AC3E}">
        <p14:creationId xmlns:p14="http://schemas.microsoft.com/office/powerpoint/2010/main" val="25921077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rademark statement">
    <p:spTree>
      <p:nvGrpSpPr>
        <p:cNvPr id="1" name=""/>
        <p:cNvGrpSpPr/>
        <p:nvPr/>
      </p:nvGrpSpPr>
      <p:grpSpPr>
        <a:xfrm>
          <a:off x="0" y="0"/>
          <a:ext cx="0" cy="0"/>
          <a:chOff x="0" y="0"/>
          <a:chExt cx="0" cy="0"/>
        </a:xfrm>
      </p:grpSpPr>
      <p:sp>
        <p:nvSpPr>
          <p:cNvPr id="1030" name="Freeform 6"/>
          <p:cNvSpPr>
            <a:spLocks noChangeAspect="1"/>
          </p:cNvSpPr>
          <p:nvPr userDrawn="1"/>
        </p:nvSpPr>
        <p:spPr bwMode="gray">
          <a:xfrm>
            <a:off x="-1466" y="0"/>
            <a:ext cx="4841632" cy="3432176"/>
          </a:xfrm>
          <a:custGeom>
            <a:avLst/>
            <a:gdLst/>
            <a:ahLst/>
            <a:cxnLst>
              <a:cxn ang="0">
                <a:pos x="0" y="2162"/>
              </a:cxn>
              <a:cxn ang="0">
                <a:pos x="2660" y="2162"/>
              </a:cxn>
              <a:cxn ang="0">
                <a:pos x="3304" y="0"/>
              </a:cxn>
              <a:cxn ang="0">
                <a:pos x="0" y="0"/>
              </a:cxn>
              <a:cxn ang="0">
                <a:pos x="0" y="2162"/>
              </a:cxn>
            </a:cxnLst>
            <a:rect l="0" t="0" r="r" b="b"/>
            <a:pathLst>
              <a:path w="3304" h="2162">
                <a:moveTo>
                  <a:pt x="0" y="2162"/>
                </a:moveTo>
                <a:lnTo>
                  <a:pt x="2660" y="2162"/>
                </a:lnTo>
                <a:lnTo>
                  <a:pt x="3304" y="0"/>
                </a:lnTo>
                <a:lnTo>
                  <a:pt x="0" y="0"/>
                </a:lnTo>
                <a:lnTo>
                  <a:pt x="0" y="2162"/>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8" name="Text Placeholder 4"/>
          <p:cNvSpPr>
            <a:spLocks noGrp="1"/>
          </p:cNvSpPr>
          <p:nvPr>
            <p:ph type="body" sz="quarter" idx="10"/>
          </p:nvPr>
        </p:nvSpPr>
        <p:spPr bwMode="gray">
          <a:xfrm>
            <a:off x="252047" y="3686630"/>
            <a:ext cx="3646714" cy="2406196"/>
          </a:xfrm>
          <a:prstGeom prst="rect">
            <a:avLst/>
          </a:prstGeom>
          <a:noFill/>
          <a:ln w="9525">
            <a:noFill/>
            <a:miter lim="800000"/>
            <a:headEnd/>
            <a:tailEnd/>
          </a:ln>
        </p:spPr>
        <p:txBody>
          <a:bodyPr anchor="b">
            <a:noAutofit/>
          </a:bodyPr>
          <a:lstStyle>
            <a:lvl1pPr>
              <a:defRPr lang="en-US" sz="900" b="0" dirty="0" smtClean="0">
                <a:solidFill>
                  <a:schemeClr val="tx1"/>
                </a:solidFill>
                <a:latin typeface="+mn-lt"/>
                <a:ea typeface="+mn-ea"/>
                <a:cs typeface="+mn-cs"/>
              </a:defRPr>
            </a:lvl1pPr>
          </a:lstStyle>
          <a:p>
            <a:pPr lvl="0"/>
            <a:r>
              <a:rPr lang="en-US" smtClean="0"/>
              <a:t>Click to edit Master text styles</a:t>
            </a:r>
          </a:p>
        </p:txBody>
      </p:sp>
      <p:grpSp>
        <p:nvGrpSpPr>
          <p:cNvPr id="7" name="Group 6"/>
          <p:cNvGrpSpPr>
            <a:grpSpLocks noChangeAspect="1"/>
          </p:cNvGrpSpPr>
          <p:nvPr userDrawn="1"/>
        </p:nvGrpSpPr>
        <p:grpSpPr>
          <a:xfrm>
            <a:off x="118582" y="0"/>
            <a:ext cx="2392974" cy="1530350"/>
            <a:chOff x="-2592388" y="0"/>
            <a:chExt cx="2592388" cy="1530350"/>
          </a:xfrm>
          <a:solidFill>
            <a:schemeClr val="bg1"/>
          </a:solidFill>
        </p:grpSpPr>
        <p:sp>
          <p:nvSpPr>
            <p:cNvPr id="9" name="Freeform 14"/>
            <p:cNvSpPr>
              <a:spLocks noEditPoints="1"/>
            </p:cNvSpPr>
            <p:nvPr userDrawn="1"/>
          </p:nvSpPr>
          <p:spPr bwMode="auto">
            <a:xfrm>
              <a:off x="-2384425" y="393700"/>
              <a:ext cx="2119313" cy="776288"/>
            </a:xfrm>
            <a:custGeom>
              <a:avLst/>
              <a:gdLst/>
              <a:ahLst/>
              <a:cxnLst>
                <a:cxn ang="0">
                  <a:pos x="2851" y="1035"/>
                </a:cxn>
                <a:cxn ang="0">
                  <a:pos x="3588" y="28"/>
                </a:cxn>
                <a:cxn ang="0">
                  <a:pos x="2718" y="826"/>
                </a:cxn>
                <a:cxn ang="0">
                  <a:pos x="1973" y="28"/>
                </a:cxn>
                <a:cxn ang="0">
                  <a:pos x="1663" y="659"/>
                </a:cxn>
                <a:cxn ang="0">
                  <a:pos x="1850" y="28"/>
                </a:cxn>
                <a:cxn ang="0">
                  <a:pos x="1165" y="1000"/>
                </a:cxn>
                <a:cxn ang="0">
                  <a:pos x="1334" y="806"/>
                </a:cxn>
                <a:cxn ang="0">
                  <a:pos x="479" y="1047"/>
                </a:cxn>
                <a:cxn ang="0">
                  <a:pos x="980" y="699"/>
                </a:cxn>
                <a:cxn ang="0">
                  <a:pos x="2747" y="0"/>
                </a:cxn>
                <a:cxn ang="0">
                  <a:pos x="1009" y="0"/>
                </a:cxn>
                <a:cxn ang="0">
                  <a:pos x="665" y="1435"/>
                </a:cxn>
                <a:cxn ang="0">
                  <a:pos x="1150" y="1133"/>
                </a:cxn>
                <a:cxn ang="0">
                  <a:pos x="1980" y="1434"/>
                </a:cxn>
                <a:cxn ang="0">
                  <a:pos x="2963" y="1451"/>
                </a:cxn>
                <a:cxn ang="0">
                  <a:pos x="348" y="2092"/>
                </a:cxn>
                <a:cxn ang="0">
                  <a:pos x="395" y="2104"/>
                </a:cxn>
                <a:cxn ang="0">
                  <a:pos x="880" y="1895"/>
                </a:cxn>
                <a:cxn ang="0">
                  <a:pos x="584" y="1895"/>
                </a:cxn>
                <a:cxn ang="0">
                  <a:pos x="645" y="2088"/>
                </a:cxn>
                <a:cxn ang="0">
                  <a:pos x="813" y="2088"/>
                </a:cxn>
                <a:cxn ang="0">
                  <a:pos x="935" y="1790"/>
                </a:cxn>
                <a:cxn ang="0">
                  <a:pos x="1104" y="1929"/>
                </a:cxn>
                <a:cxn ang="0">
                  <a:pos x="1151" y="1938"/>
                </a:cxn>
                <a:cxn ang="0">
                  <a:pos x="1504" y="2134"/>
                </a:cxn>
                <a:cxn ang="0">
                  <a:pos x="1370" y="2132"/>
                </a:cxn>
                <a:cxn ang="0">
                  <a:pos x="1428" y="1940"/>
                </a:cxn>
                <a:cxn ang="0">
                  <a:pos x="1719" y="1895"/>
                </a:cxn>
                <a:cxn ang="0">
                  <a:pos x="1803" y="2052"/>
                </a:cxn>
                <a:cxn ang="0">
                  <a:pos x="2137" y="1923"/>
                </a:cxn>
                <a:cxn ang="0">
                  <a:pos x="1881" y="2136"/>
                </a:cxn>
                <a:cxn ang="0">
                  <a:pos x="2253" y="2017"/>
                </a:cxn>
                <a:cxn ang="0">
                  <a:pos x="2503" y="1888"/>
                </a:cxn>
                <a:cxn ang="0">
                  <a:pos x="2740" y="2092"/>
                </a:cxn>
                <a:cxn ang="0">
                  <a:pos x="2787" y="2104"/>
                </a:cxn>
                <a:cxn ang="0">
                  <a:pos x="3126" y="2134"/>
                </a:cxn>
                <a:cxn ang="0">
                  <a:pos x="2992" y="2132"/>
                </a:cxn>
                <a:cxn ang="0">
                  <a:pos x="3051" y="1940"/>
                </a:cxn>
                <a:cxn ang="0">
                  <a:pos x="3441" y="1989"/>
                </a:cxn>
                <a:cxn ang="0">
                  <a:pos x="3257" y="1790"/>
                </a:cxn>
                <a:cxn ang="0">
                  <a:pos x="168" y="2120"/>
                </a:cxn>
                <a:cxn ang="0">
                  <a:pos x="3742" y="1935"/>
                </a:cxn>
                <a:cxn ang="0">
                  <a:pos x="3624" y="2110"/>
                </a:cxn>
                <a:cxn ang="0">
                  <a:pos x="3857" y="2017"/>
                </a:cxn>
                <a:cxn ang="0">
                  <a:pos x="4180" y="1894"/>
                </a:cxn>
                <a:cxn ang="0">
                  <a:pos x="4515" y="2136"/>
                </a:cxn>
                <a:cxn ang="0">
                  <a:pos x="4289" y="1939"/>
                </a:cxn>
                <a:cxn ang="0">
                  <a:pos x="4846" y="2010"/>
                </a:cxn>
                <a:cxn ang="0">
                  <a:pos x="4741" y="1935"/>
                </a:cxn>
                <a:cxn ang="0">
                  <a:pos x="4936" y="1789"/>
                </a:cxn>
                <a:cxn ang="0">
                  <a:pos x="5002" y="2021"/>
                </a:cxn>
                <a:cxn ang="0">
                  <a:pos x="5080" y="1988"/>
                </a:cxn>
                <a:cxn ang="0">
                  <a:pos x="5388" y="2136"/>
                </a:cxn>
                <a:cxn ang="0">
                  <a:pos x="5625" y="1893"/>
                </a:cxn>
                <a:cxn ang="0">
                  <a:pos x="5573" y="1790"/>
                </a:cxn>
                <a:cxn ang="0">
                  <a:pos x="5710" y="1848"/>
                </a:cxn>
                <a:cxn ang="0">
                  <a:pos x="5786" y="2086"/>
                </a:cxn>
                <a:cxn ang="0">
                  <a:pos x="5835" y="2229"/>
                </a:cxn>
              </a:cxnLst>
              <a:rect l="0" t="0" r="r" b="b"/>
              <a:pathLst>
                <a:path w="6099" h="2232">
                  <a:moveTo>
                    <a:pt x="3588" y="1105"/>
                  </a:moveTo>
                  <a:cubicBezTo>
                    <a:pt x="3401" y="1105"/>
                    <a:pt x="3401" y="1105"/>
                    <a:pt x="3401" y="1105"/>
                  </a:cubicBezTo>
                  <a:cubicBezTo>
                    <a:pt x="3431" y="981"/>
                    <a:pt x="3431" y="981"/>
                    <a:pt x="3431" y="981"/>
                  </a:cubicBezTo>
                  <a:cubicBezTo>
                    <a:pt x="3055" y="981"/>
                    <a:pt x="3055" y="981"/>
                    <a:pt x="3055" y="981"/>
                  </a:cubicBezTo>
                  <a:cubicBezTo>
                    <a:pt x="3024" y="1105"/>
                    <a:pt x="3024" y="1105"/>
                    <a:pt x="3024" y="1105"/>
                  </a:cubicBezTo>
                  <a:cubicBezTo>
                    <a:pt x="2843" y="1105"/>
                    <a:pt x="2843" y="1105"/>
                    <a:pt x="2843" y="1105"/>
                  </a:cubicBezTo>
                  <a:cubicBezTo>
                    <a:pt x="2843" y="1079"/>
                    <a:pt x="2843" y="1079"/>
                    <a:pt x="2843" y="1079"/>
                  </a:cubicBezTo>
                  <a:cubicBezTo>
                    <a:pt x="2845" y="1065"/>
                    <a:pt x="2848" y="1051"/>
                    <a:pt x="2851" y="1035"/>
                  </a:cubicBezTo>
                  <a:cubicBezTo>
                    <a:pt x="2884" y="901"/>
                    <a:pt x="2972" y="769"/>
                    <a:pt x="3124" y="769"/>
                  </a:cubicBezTo>
                  <a:cubicBezTo>
                    <a:pt x="3185" y="769"/>
                    <a:pt x="3244" y="792"/>
                    <a:pt x="3236" y="875"/>
                  </a:cubicBezTo>
                  <a:cubicBezTo>
                    <a:pt x="3460" y="875"/>
                    <a:pt x="3460" y="875"/>
                    <a:pt x="3460" y="875"/>
                  </a:cubicBezTo>
                  <a:cubicBezTo>
                    <a:pt x="3469" y="836"/>
                    <a:pt x="3484" y="770"/>
                    <a:pt x="3441" y="709"/>
                  </a:cubicBezTo>
                  <a:cubicBezTo>
                    <a:pt x="3394" y="643"/>
                    <a:pt x="3298" y="616"/>
                    <a:pt x="3173" y="616"/>
                  </a:cubicBezTo>
                  <a:cubicBezTo>
                    <a:pt x="3084" y="616"/>
                    <a:pt x="2955" y="631"/>
                    <a:pt x="2843" y="704"/>
                  </a:cubicBezTo>
                  <a:cubicBezTo>
                    <a:pt x="2843" y="28"/>
                    <a:pt x="2843" y="28"/>
                    <a:pt x="2843" y="28"/>
                  </a:cubicBezTo>
                  <a:cubicBezTo>
                    <a:pt x="3588" y="28"/>
                    <a:pt x="3588" y="28"/>
                    <a:pt x="3588" y="28"/>
                  </a:cubicBezTo>
                  <a:lnTo>
                    <a:pt x="3588" y="1105"/>
                  </a:lnTo>
                  <a:close/>
                  <a:moveTo>
                    <a:pt x="3148" y="1287"/>
                  </a:moveTo>
                  <a:cubicBezTo>
                    <a:pt x="3106" y="1294"/>
                    <a:pt x="3063" y="1300"/>
                    <a:pt x="3023" y="1300"/>
                  </a:cubicBezTo>
                  <a:cubicBezTo>
                    <a:pt x="2915" y="1300"/>
                    <a:pt x="2840" y="1250"/>
                    <a:pt x="2839" y="1133"/>
                  </a:cubicBezTo>
                  <a:cubicBezTo>
                    <a:pt x="3186" y="1133"/>
                    <a:pt x="3186" y="1133"/>
                    <a:pt x="3186" y="1133"/>
                  </a:cubicBezTo>
                  <a:lnTo>
                    <a:pt x="3148" y="1287"/>
                  </a:lnTo>
                  <a:close/>
                  <a:moveTo>
                    <a:pt x="2718" y="672"/>
                  </a:moveTo>
                  <a:cubicBezTo>
                    <a:pt x="2718" y="826"/>
                    <a:pt x="2718" y="826"/>
                    <a:pt x="2718" y="826"/>
                  </a:cubicBezTo>
                  <a:cubicBezTo>
                    <a:pt x="2666" y="898"/>
                    <a:pt x="2634" y="976"/>
                    <a:pt x="2619" y="1040"/>
                  </a:cubicBezTo>
                  <a:cubicBezTo>
                    <a:pt x="2613" y="1061"/>
                    <a:pt x="2609" y="1083"/>
                    <a:pt x="2607" y="1105"/>
                  </a:cubicBezTo>
                  <a:cubicBezTo>
                    <a:pt x="2497" y="1105"/>
                    <a:pt x="2497" y="1105"/>
                    <a:pt x="2497" y="1105"/>
                  </a:cubicBezTo>
                  <a:cubicBezTo>
                    <a:pt x="2591" y="660"/>
                    <a:pt x="2591" y="660"/>
                    <a:pt x="2591" y="660"/>
                  </a:cubicBezTo>
                  <a:cubicBezTo>
                    <a:pt x="2276" y="660"/>
                    <a:pt x="2276" y="660"/>
                    <a:pt x="2276" y="660"/>
                  </a:cubicBezTo>
                  <a:cubicBezTo>
                    <a:pt x="1993" y="1105"/>
                    <a:pt x="1993" y="1105"/>
                    <a:pt x="1993" y="1105"/>
                  </a:cubicBezTo>
                  <a:cubicBezTo>
                    <a:pt x="1973" y="1105"/>
                    <a:pt x="1973" y="1105"/>
                    <a:pt x="1973" y="1105"/>
                  </a:cubicBezTo>
                  <a:cubicBezTo>
                    <a:pt x="1973" y="28"/>
                    <a:pt x="1973" y="28"/>
                    <a:pt x="1973" y="28"/>
                  </a:cubicBezTo>
                  <a:cubicBezTo>
                    <a:pt x="2718" y="28"/>
                    <a:pt x="2718" y="28"/>
                    <a:pt x="2718" y="28"/>
                  </a:cubicBezTo>
                  <a:lnTo>
                    <a:pt x="2718" y="672"/>
                  </a:lnTo>
                  <a:close/>
                  <a:moveTo>
                    <a:pt x="2302" y="1105"/>
                  </a:moveTo>
                  <a:cubicBezTo>
                    <a:pt x="2190" y="1105"/>
                    <a:pt x="2190" y="1105"/>
                    <a:pt x="2190" y="1105"/>
                  </a:cubicBezTo>
                  <a:cubicBezTo>
                    <a:pt x="2360" y="838"/>
                    <a:pt x="2360" y="838"/>
                    <a:pt x="2360" y="838"/>
                  </a:cubicBezTo>
                  <a:lnTo>
                    <a:pt x="2302" y="1105"/>
                  </a:lnTo>
                  <a:close/>
                  <a:moveTo>
                    <a:pt x="1850" y="659"/>
                  </a:moveTo>
                  <a:cubicBezTo>
                    <a:pt x="1663" y="659"/>
                    <a:pt x="1663" y="659"/>
                    <a:pt x="1663" y="659"/>
                  </a:cubicBezTo>
                  <a:cubicBezTo>
                    <a:pt x="1535" y="1105"/>
                    <a:pt x="1535" y="1105"/>
                    <a:pt x="1535" y="1105"/>
                  </a:cubicBezTo>
                  <a:cubicBezTo>
                    <a:pt x="1337" y="1105"/>
                    <a:pt x="1337" y="1105"/>
                    <a:pt x="1337" y="1105"/>
                  </a:cubicBezTo>
                  <a:cubicBezTo>
                    <a:pt x="1438" y="1068"/>
                    <a:pt x="1499" y="996"/>
                    <a:pt x="1518" y="890"/>
                  </a:cubicBezTo>
                  <a:cubicBezTo>
                    <a:pt x="1534" y="809"/>
                    <a:pt x="1527" y="755"/>
                    <a:pt x="1493" y="714"/>
                  </a:cubicBezTo>
                  <a:cubicBezTo>
                    <a:pt x="1443" y="654"/>
                    <a:pt x="1342" y="659"/>
                    <a:pt x="1253" y="659"/>
                  </a:cubicBezTo>
                  <a:cubicBezTo>
                    <a:pt x="1237" y="659"/>
                    <a:pt x="1105" y="659"/>
                    <a:pt x="1105" y="659"/>
                  </a:cubicBezTo>
                  <a:cubicBezTo>
                    <a:pt x="1105" y="28"/>
                    <a:pt x="1105" y="28"/>
                    <a:pt x="1105" y="28"/>
                  </a:cubicBezTo>
                  <a:cubicBezTo>
                    <a:pt x="1850" y="28"/>
                    <a:pt x="1850" y="28"/>
                    <a:pt x="1850" y="28"/>
                  </a:cubicBezTo>
                  <a:lnTo>
                    <a:pt x="1850" y="659"/>
                  </a:lnTo>
                  <a:close/>
                  <a:moveTo>
                    <a:pt x="1730" y="1105"/>
                  </a:moveTo>
                  <a:cubicBezTo>
                    <a:pt x="1809" y="826"/>
                    <a:pt x="1809" y="826"/>
                    <a:pt x="1809" y="826"/>
                  </a:cubicBezTo>
                  <a:cubicBezTo>
                    <a:pt x="1812" y="1105"/>
                    <a:pt x="1812" y="1105"/>
                    <a:pt x="1812" y="1105"/>
                  </a:cubicBezTo>
                  <a:lnTo>
                    <a:pt x="1730" y="1105"/>
                  </a:lnTo>
                  <a:close/>
                  <a:moveTo>
                    <a:pt x="1188" y="999"/>
                  </a:moveTo>
                  <a:cubicBezTo>
                    <a:pt x="1187" y="999"/>
                    <a:pt x="1187" y="999"/>
                    <a:pt x="1187" y="999"/>
                  </a:cubicBezTo>
                  <a:cubicBezTo>
                    <a:pt x="1180" y="999"/>
                    <a:pt x="1173" y="1000"/>
                    <a:pt x="1165" y="1000"/>
                  </a:cubicBezTo>
                  <a:cubicBezTo>
                    <a:pt x="1154" y="1000"/>
                    <a:pt x="1145" y="1000"/>
                    <a:pt x="1137" y="1000"/>
                  </a:cubicBezTo>
                  <a:cubicBezTo>
                    <a:pt x="1089" y="1000"/>
                    <a:pt x="1089" y="1000"/>
                    <a:pt x="1089" y="1000"/>
                  </a:cubicBezTo>
                  <a:cubicBezTo>
                    <a:pt x="1111" y="918"/>
                    <a:pt x="1111" y="918"/>
                    <a:pt x="1111" y="918"/>
                  </a:cubicBezTo>
                  <a:cubicBezTo>
                    <a:pt x="1122" y="878"/>
                    <a:pt x="1122" y="878"/>
                    <a:pt x="1122" y="878"/>
                  </a:cubicBezTo>
                  <a:cubicBezTo>
                    <a:pt x="1147" y="783"/>
                    <a:pt x="1147" y="783"/>
                    <a:pt x="1147" y="783"/>
                  </a:cubicBezTo>
                  <a:cubicBezTo>
                    <a:pt x="1158" y="783"/>
                    <a:pt x="1169" y="782"/>
                    <a:pt x="1179" y="782"/>
                  </a:cubicBezTo>
                  <a:cubicBezTo>
                    <a:pt x="1216" y="782"/>
                    <a:pt x="1216" y="782"/>
                    <a:pt x="1216" y="782"/>
                  </a:cubicBezTo>
                  <a:cubicBezTo>
                    <a:pt x="1279" y="782"/>
                    <a:pt x="1319" y="786"/>
                    <a:pt x="1334" y="806"/>
                  </a:cubicBezTo>
                  <a:cubicBezTo>
                    <a:pt x="1345" y="822"/>
                    <a:pt x="1343" y="848"/>
                    <a:pt x="1330" y="888"/>
                  </a:cubicBezTo>
                  <a:cubicBezTo>
                    <a:pt x="1308" y="957"/>
                    <a:pt x="1279" y="992"/>
                    <a:pt x="1188" y="999"/>
                  </a:cubicBezTo>
                  <a:moveTo>
                    <a:pt x="980" y="699"/>
                  </a:moveTo>
                  <a:cubicBezTo>
                    <a:pt x="969" y="737"/>
                    <a:pt x="969" y="737"/>
                    <a:pt x="969" y="737"/>
                  </a:cubicBezTo>
                  <a:cubicBezTo>
                    <a:pt x="862" y="1092"/>
                    <a:pt x="862" y="1092"/>
                    <a:pt x="862" y="1092"/>
                  </a:cubicBezTo>
                  <a:cubicBezTo>
                    <a:pt x="858" y="1105"/>
                    <a:pt x="858" y="1105"/>
                    <a:pt x="858" y="1105"/>
                  </a:cubicBezTo>
                  <a:cubicBezTo>
                    <a:pt x="507" y="1105"/>
                    <a:pt x="507" y="1105"/>
                    <a:pt x="507" y="1105"/>
                  </a:cubicBezTo>
                  <a:cubicBezTo>
                    <a:pt x="479" y="1047"/>
                    <a:pt x="479" y="1047"/>
                    <a:pt x="479" y="1047"/>
                  </a:cubicBezTo>
                  <a:cubicBezTo>
                    <a:pt x="858" y="660"/>
                    <a:pt x="858" y="660"/>
                    <a:pt x="858" y="660"/>
                  </a:cubicBezTo>
                  <a:cubicBezTo>
                    <a:pt x="615" y="660"/>
                    <a:pt x="615" y="660"/>
                    <a:pt x="615" y="660"/>
                  </a:cubicBezTo>
                  <a:cubicBezTo>
                    <a:pt x="319" y="979"/>
                    <a:pt x="319" y="979"/>
                    <a:pt x="319" y="979"/>
                  </a:cubicBezTo>
                  <a:cubicBezTo>
                    <a:pt x="415" y="660"/>
                    <a:pt x="415" y="660"/>
                    <a:pt x="415" y="660"/>
                  </a:cubicBezTo>
                  <a:cubicBezTo>
                    <a:pt x="235" y="660"/>
                    <a:pt x="235" y="660"/>
                    <a:pt x="235" y="660"/>
                  </a:cubicBezTo>
                  <a:cubicBezTo>
                    <a:pt x="235" y="28"/>
                    <a:pt x="235" y="28"/>
                    <a:pt x="235" y="28"/>
                  </a:cubicBezTo>
                  <a:cubicBezTo>
                    <a:pt x="980" y="28"/>
                    <a:pt x="980" y="28"/>
                    <a:pt x="980" y="28"/>
                  </a:cubicBezTo>
                  <a:lnTo>
                    <a:pt x="980" y="699"/>
                  </a:lnTo>
                  <a:close/>
                  <a:moveTo>
                    <a:pt x="281" y="1105"/>
                  </a:moveTo>
                  <a:cubicBezTo>
                    <a:pt x="282" y="1101"/>
                    <a:pt x="282" y="1101"/>
                    <a:pt x="282" y="1101"/>
                  </a:cubicBezTo>
                  <a:cubicBezTo>
                    <a:pt x="285" y="1105"/>
                    <a:pt x="285" y="1105"/>
                    <a:pt x="285" y="1105"/>
                  </a:cubicBezTo>
                  <a:lnTo>
                    <a:pt x="281" y="1105"/>
                  </a:lnTo>
                  <a:close/>
                  <a:moveTo>
                    <a:pt x="2814" y="0"/>
                  </a:moveTo>
                  <a:cubicBezTo>
                    <a:pt x="2814" y="724"/>
                    <a:pt x="2814" y="724"/>
                    <a:pt x="2814" y="724"/>
                  </a:cubicBezTo>
                  <a:cubicBezTo>
                    <a:pt x="2789" y="744"/>
                    <a:pt x="2767" y="765"/>
                    <a:pt x="2747" y="788"/>
                  </a:cubicBezTo>
                  <a:cubicBezTo>
                    <a:pt x="2747" y="0"/>
                    <a:pt x="2747" y="0"/>
                    <a:pt x="2747" y="0"/>
                  </a:cubicBezTo>
                  <a:cubicBezTo>
                    <a:pt x="1945" y="0"/>
                    <a:pt x="1945" y="0"/>
                    <a:pt x="1945" y="0"/>
                  </a:cubicBezTo>
                  <a:cubicBezTo>
                    <a:pt x="1945" y="659"/>
                    <a:pt x="1945" y="659"/>
                    <a:pt x="1945" y="659"/>
                  </a:cubicBezTo>
                  <a:cubicBezTo>
                    <a:pt x="1878" y="659"/>
                    <a:pt x="1878" y="659"/>
                    <a:pt x="1878" y="659"/>
                  </a:cubicBezTo>
                  <a:cubicBezTo>
                    <a:pt x="1878" y="0"/>
                    <a:pt x="1878" y="0"/>
                    <a:pt x="1878" y="0"/>
                  </a:cubicBezTo>
                  <a:cubicBezTo>
                    <a:pt x="1076" y="0"/>
                    <a:pt x="1076" y="0"/>
                    <a:pt x="1076" y="0"/>
                  </a:cubicBezTo>
                  <a:cubicBezTo>
                    <a:pt x="1076" y="660"/>
                    <a:pt x="1076" y="660"/>
                    <a:pt x="1076" y="660"/>
                  </a:cubicBezTo>
                  <a:cubicBezTo>
                    <a:pt x="1009" y="660"/>
                    <a:pt x="1009" y="660"/>
                    <a:pt x="1009" y="660"/>
                  </a:cubicBezTo>
                  <a:cubicBezTo>
                    <a:pt x="1009" y="0"/>
                    <a:pt x="1009" y="0"/>
                    <a:pt x="1009" y="0"/>
                  </a:cubicBezTo>
                  <a:cubicBezTo>
                    <a:pt x="207" y="0"/>
                    <a:pt x="207" y="0"/>
                    <a:pt x="207" y="0"/>
                  </a:cubicBezTo>
                  <a:cubicBezTo>
                    <a:pt x="207" y="753"/>
                    <a:pt x="207" y="753"/>
                    <a:pt x="207" y="753"/>
                  </a:cubicBezTo>
                  <a:cubicBezTo>
                    <a:pt x="2" y="1435"/>
                    <a:pt x="2" y="1435"/>
                    <a:pt x="2" y="1435"/>
                  </a:cubicBezTo>
                  <a:cubicBezTo>
                    <a:pt x="182" y="1435"/>
                    <a:pt x="182" y="1435"/>
                    <a:pt x="182" y="1435"/>
                  </a:cubicBezTo>
                  <a:cubicBezTo>
                    <a:pt x="273" y="1133"/>
                    <a:pt x="273" y="1133"/>
                    <a:pt x="273" y="1133"/>
                  </a:cubicBezTo>
                  <a:cubicBezTo>
                    <a:pt x="299" y="1133"/>
                    <a:pt x="299" y="1133"/>
                    <a:pt x="299" y="1133"/>
                  </a:cubicBezTo>
                  <a:cubicBezTo>
                    <a:pt x="448" y="1435"/>
                    <a:pt x="448" y="1435"/>
                    <a:pt x="448" y="1435"/>
                  </a:cubicBezTo>
                  <a:cubicBezTo>
                    <a:pt x="665" y="1435"/>
                    <a:pt x="665" y="1435"/>
                    <a:pt x="665" y="1435"/>
                  </a:cubicBezTo>
                  <a:cubicBezTo>
                    <a:pt x="520" y="1133"/>
                    <a:pt x="520" y="1133"/>
                    <a:pt x="520" y="1133"/>
                  </a:cubicBezTo>
                  <a:cubicBezTo>
                    <a:pt x="849" y="1133"/>
                    <a:pt x="849" y="1133"/>
                    <a:pt x="849" y="1133"/>
                  </a:cubicBezTo>
                  <a:cubicBezTo>
                    <a:pt x="758" y="1435"/>
                    <a:pt x="758" y="1435"/>
                    <a:pt x="758" y="1435"/>
                  </a:cubicBezTo>
                  <a:cubicBezTo>
                    <a:pt x="955" y="1435"/>
                    <a:pt x="955" y="1435"/>
                    <a:pt x="955" y="1435"/>
                  </a:cubicBezTo>
                  <a:cubicBezTo>
                    <a:pt x="1045" y="1134"/>
                    <a:pt x="1045" y="1134"/>
                    <a:pt x="1045" y="1134"/>
                  </a:cubicBezTo>
                  <a:cubicBezTo>
                    <a:pt x="1088" y="1134"/>
                    <a:pt x="1088" y="1134"/>
                    <a:pt x="1088" y="1134"/>
                  </a:cubicBezTo>
                  <a:cubicBezTo>
                    <a:pt x="1088" y="1133"/>
                    <a:pt x="1088" y="1133"/>
                    <a:pt x="1088" y="1133"/>
                  </a:cubicBezTo>
                  <a:cubicBezTo>
                    <a:pt x="1150" y="1133"/>
                    <a:pt x="1150" y="1133"/>
                    <a:pt x="1150" y="1133"/>
                  </a:cubicBezTo>
                  <a:cubicBezTo>
                    <a:pt x="1155" y="1133"/>
                    <a:pt x="1155" y="1133"/>
                    <a:pt x="1155" y="1133"/>
                  </a:cubicBezTo>
                  <a:cubicBezTo>
                    <a:pt x="1527" y="1133"/>
                    <a:pt x="1527" y="1133"/>
                    <a:pt x="1527" y="1133"/>
                  </a:cubicBezTo>
                  <a:cubicBezTo>
                    <a:pt x="1440" y="1434"/>
                    <a:pt x="1440" y="1434"/>
                    <a:pt x="1440" y="1434"/>
                  </a:cubicBezTo>
                  <a:cubicBezTo>
                    <a:pt x="1638" y="1434"/>
                    <a:pt x="1638" y="1434"/>
                    <a:pt x="1638" y="1434"/>
                  </a:cubicBezTo>
                  <a:cubicBezTo>
                    <a:pt x="1722" y="1133"/>
                    <a:pt x="1722" y="1133"/>
                    <a:pt x="1722" y="1133"/>
                  </a:cubicBezTo>
                  <a:cubicBezTo>
                    <a:pt x="1812" y="1133"/>
                    <a:pt x="1812" y="1133"/>
                    <a:pt x="1812" y="1133"/>
                  </a:cubicBezTo>
                  <a:cubicBezTo>
                    <a:pt x="1814" y="1434"/>
                    <a:pt x="1814" y="1434"/>
                    <a:pt x="1814" y="1434"/>
                  </a:cubicBezTo>
                  <a:cubicBezTo>
                    <a:pt x="1980" y="1434"/>
                    <a:pt x="1980" y="1434"/>
                    <a:pt x="1980" y="1434"/>
                  </a:cubicBezTo>
                  <a:cubicBezTo>
                    <a:pt x="2171" y="1133"/>
                    <a:pt x="2171" y="1133"/>
                    <a:pt x="2171" y="1133"/>
                  </a:cubicBezTo>
                  <a:cubicBezTo>
                    <a:pt x="2296" y="1133"/>
                    <a:pt x="2296" y="1133"/>
                    <a:pt x="2296" y="1133"/>
                  </a:cubicBezTo>
                  <a:cubicBezTo>
                    <a:pt x="2232" y="1434"/>
                    <a:pt x="2232" y="1434"/>
                    <a:pt x="2232" y="1434"/>
                  </a:cubicBezTo>
                  <a:cubicBezTo>
                    <a:pt x="2427" y="1434"/>
                    <a:pt x="2427" y="1434"/>
                    <a:pt x="2427" y="1434"/>
                  </a:cubicBezTo>
                  <a:cubicBezTo>
                    <a:pt x="2491" y="1133"/>
                    <a:pt x="2491" y="1133"/>
                    <a:pt x="2491" y="1133"/>
                  </a:cubicBezTo>
                  <a:cubicBezTo>
                    <a:pt x="2604" y="1133"/>
                    <a:pt x="2604" y="1133"/>
                    <a:pt x="2604" y="1133"/>
                  </a:cubicBezTo>
                  <a:cubicBezTo>
                    <a:pt x="2599" y="1226"/>
                    <a:pt x="2623" y="1311"/>
                    <a:pt x="2685" y="1368"/>
                  </a:cubicBezTo>
                  <a:cubicBezTo>
                    <a:pt x="2761" y="1438"/>
                    <a:pt x="2877" y="1451"/>
                    <a:pt x="2963" y="1451"/>
                  </a:cubicBezTo>
                  <a:cubicBezTo>
                    <a:pt x="3081" y="1451"/>
                    <a:pt x="3203" y="1434"/>
                    <a:pt x="3326" y="1407"/>
                  </a:cubicBezTo>
                  <a:cubicBezTo>
                    <a:pt x="3394" y="1133"/>
                    <a:pt x="3394" y="1133"/>
                    <a:pt x="3394" y="1133"/>
                  </a:cubicBezTo>
                  <a:cubicBezTo>
                    <a:pt x="3617" y="1133"/>
                    <a:pt x="3617" y="1133"/>
                    <a:pt x="3617" y="1133"/>
                  </a:cubicBezTo>
                  <a:cubicBezTo>
                    <a:pt x="3617" y="0"/>
                    <a:pt x="3617" y="0"/>
                    <a:pt x="3617" y="0"/>
                  </a:cubicBezTo>
                  <a:lnTo>
                    <a:pt x="2814" y="0"/>
                  </a:lnTo>
                  <a:close/>
                  <a:moveTo>
                    <a:pt x="351" y="1894"/>
                  </a:moveTo>
                  <a:cubicBezTo>
                    <a:pt x="321" y="2038"/>
                    <a:pt x="321" y="2038"/>
                    <a:pt x="321" y="2038"/>
                  </a:cubicBezTo>
                  <a:cubicBezTo>
                    <a:pt x="316" y="2060"/>
                    <a:pt x="309" y="2092"/>
                    <a:pt x="348" y="2092"/>
                  </a:cubicBezTo>
                  <a:cubicBezTo>
                    <a:pt x="393" y="2092"/>
                    <a:pt x="400" y="2058"/>
                    <a:pt x="409" y="2016"/>
                  </a:cubicBezTo>
                  <a:cubicBezTo>
                    <a:pt x="435" y="1894"/>
                    <a:pt x="435" y="1894"/>
                    <a:pt x="435" y="1894"/>
                  </a:cubicBezTo>
                  <a:cubicBezTo>
                    <a:pt x="508" y="1894"/>
                    <a:pt x="508" y="1894"/>
                    <a:pt x="508" y="1894"/>
                  </a:cubicBezTo>
                  <a:cubicBezTo>
                    <a:pt x="474" y="2053"/>
                    <a:pt x="474" y="2053"/>
                    <a:pt x="474" y="2053"/>
                  </a:cubicBezTo>
                  <a:cubicBezTo>
                    <a:pt x="464" y="2106"/>
                    <a:pt x="463" y="2112"/>
                    <a:pt x="462" y="2118"/>
                  </a:cubicBezTo>
                  <a:cubicBezTo>
                    <a:pt x="461" y="2125"/>
                    <a:pt x="460" y="2130"/>
                    <a:pt x="460" y="2136"/>
                  </a:cubicBezTo>
                  <a:cubicBezTo>
                    <a:pt x="391" y="2136"/>
                    <a:pt x="391" y="2136"/>
                    <a:pt x="391" y="2136"/>
                  </a:cubicBezTo>
                  <a:cubicBezTo>
                    <a:pt x="395" y="2104"/>
                    <a:pt x="395" y="2104"/>
                    <a:pt x="395" y="2104"/>
                  </a:cubicBezTo>
                  <a:cubicBezTo>
                    <a:pt x="386" y="2115"/>
                    <a:pt x="362" y="2143"/>
                    <a:pt x="315" y="2143"/>
                  </a:cubicBezTo>
                  <a:cubicBezTo>
                    <a:pt x="283" y="2143"/>
                    <a:pt x="259" y="2128"/>
                    <a:pt x="250" y="2110"/>
                  </a:cubicBezTo>
                  <a:cubicBezTo>
                    <a:pt x="238" y="2090"/>
                    <a:pt x="245" y="2056"/>
                    <a:pt x="248" y="2045"/>
                  </a:cubicBezTo>
                  <a:cubicBezTo>
                    <a:pt x="279" y="1894"/>
                    <a:pt x="279" y="1894"/>
                    <a:pt x="279" y="1894"/>
                  </a:cubicBezTo>
                  <a:lnTo>
                    <a:pt x="351" y="1894"/>
                  </a:lnTo>
                  <a:close/>
                  <a:moveTo>
                    <a:pt x="812" y="1942"/>
                  </a:moveTo>
                  <a:cubicBezTo>
                    <a:pt x="870" y="1942"/>
                    <a:pt x="870" y="1942"/>
                    <a:pt x="870" y="1942"/>
                  </a:cubicBezTo>
                  <a:cubicBezTo>
                    <a:pt x="880" y="1895"/>
                    <a:pt x="880" y="1895"/>
                    <a:pt x="880" y="1895"/>
                  </a:cubicBezTo>
                  <a:cubicBezTo>
                    <a:pt x="822" y="1895"/>
                    <a:pt x="822" y="1895"/>
                    <a:pt x="822" y="1895"/>
                  </a:cubicBezTo>
                  <a:cubicBezTo>
                    <a:pt x="838" y="1822"/>
                    <a:pt x="838" y="1822"/>
                    <a:pt x="838" y="1822"/>
                  </a:cubicBezTo>
                  <a:cubicBezTo>
                    <a:pt x="762" y="1848"/>
                    <a:pt x="762" y="1848"/>
                    <a:pt x="762" y="1848"/>
                  </a:cubicBezTo>
                  <a:cubicBezTo>
                    <a:pt x="752" y="1895"/>
                    <a:pt x="752" y="1895"/>
                    <a:pt x="752" y="1895"/>
                  </a:cubicBezTo>
                  <a:cubicBezTo>
                    <a:pt x="654" y="1895"/>
                    <a:pt x="654" y="1895"/>
                    <a:pt x="654" y="1895"/>
                  </a:cubicBezTo>
                  <a:cubicBezTo>
                    <a:pt x="670" y="1822"/>
                    <a:pt x="670" y="1822"/>
                    <a:pt x="670" y="1822"/>
                  </a:cubicBezTo>
                  <a:cubicBezTo>
                    <a:pt x="594" y="1848"/>
                    <a:pt x="594" y="1848"/>
                    <a:pt x="594" y="1848"/>
                  </a:cubicBezTo>
                  <a:cubicBezTo>
                    <a:pt x="584" y="1895"/>
                    <a:pt x="584" y="1895"/>
                    <a:pt x="584" y="1895"/>
                  </a:cubicBezTo>
                  <a:cubicBezTo>
                    <a:pt x="537" y="1895"/>
                    <a:pt x="537" y="1895"/>
                    <a:pt x="537" y="1895"/>
                  </a:cubicBezTo>
                  <a:cubicBezTo>
                    <a:pt x="527" y="1942"/>
                    <a:pt x="527" y="1942"/>
                    <a:pt x="527" y="1942"/>
                  </a:cubicBezTo>
                  <a:cubicBezTo>
                    <a:pt x="574" y="1942"/>
                    <a:pt x="574" y="1942"/>
                    <a:pt x="574" y="1942"/>
                  </a:cubicBezTo>
                  <a:cubicBezTo>
                    <a:pt x="545" y="2075"/>
                    <a:pt x="545" y="2075"/>
                    <a:pt x="545" y="2075"/>
                  </a:cubicBezTo>
                  <a:cubicBezTo>
                    <a:pt x="541" y="2095"/>
                    <a:pt x="531" y="2141"/>
                    <a:pt x="603" y="2141"/>
                  </a:cubicBezTo>
                  <a:cubicBezTo>
                    <a:pt x="615" y="2141"/>
                    <a:pt x="636" y="2139"/>
                    <a:pt x="660" y="2133"/>
                  </a:cubicBezTo>
                  <a:cubicBezTo>
                    <a:pt x="670" y="2086"/>
                    <a:pt x="670" y="2086"/>
                    <a:pt x="670" y="2086"/>
                  </a:cubicBezTo>
                  <a:cubicBezTo>
                    <a:pt x="661" y="2087"/>
                    <a:pt x="656" y="2088"/>
                    <a:pt x="645" y="2088"/>
                  </a:cubicBezTo>
                  <a:cubicBezTo>
                    <a:pt x="614" y="2088"/>
                    <a:pt x="617" y="2074"/>
                    <a:pt x="621" y="2052"/>
                  </a:cubicBezTo>
                  <a:cubicBezTo>
                    <a:pt x="645" y="1942"/>
                    <a:pt x="645" y="1942"/>
                    <a:pt x="645" y="1942"/>
                  </a:cubicBezTo>
                  <a:cubicBezTo>
                    <a:pt x="741" y="1942"/>
                    <a:pt x="741" y="1942"/>
                    <a:pt x="741" y="1942"/>
                  </a:cubicBezTo>
                  <a:cubicBezTo>
                    <a:pt x="713" y="2075"/>
                    <a:pt x="713" y="2075"/>
                    <a:pt x="713" y="2075"/>
                  </a:cubicBezTo>
                  <a:cubicBezTo>
                    <a:pt x="709" y="2095"/>
                    <a:pt x="699" y="2141"/>
                    <a:pt x="771" y="2141"/>
                  </a:cubicBezTo>
                  <a:cubicBezTo>
                    <a:pt x="782" y="2141"/>
                    <a:pt x="804" y="2139"/>
                    <a:pt x="828" y="2133"/>
                  </a:cubicBezTo>
                  <a:cubicBezTo>
                    <a:pt x="838" y="2086"/>
                    <a:pt x="838" y="2086"/>
                    <a:pt x="838" y="2086"/>
                  </a:cubicBezTo>
                  <a:cubicBezTo>
                    <a:pt x="829" y="2087"/>
                    <a:pt x="824" y="2088"/>
                    <a:pt x="813" y="2088"/>
                  </a:cubicBezTo>
                  <a:cubicBezTo>
                    <a:pt x="781" y="2088"/>
                    <a:pt x="785" y="2074"/>
                    <a:pt x="788" y="2052"/>
                  </a:cubicBezTo>
                  <a:lnTo>
                    <a:pt x="812" y="1942"/>
                  </a:lnTo>
                  <a:close/>
                  <a:moveTo>
                    <a:pt x="916" y="1893"/>
                  </a:moveTo>
                  <a:cubicBezTo>
                    <a:pt x="987" y="1893"/>
                    <a:pt x="987" y="1893"/>
                    <a:pt x="987" y="1893"/>
                  </a:cubicBezTo>
                  <a:cubicBezTo>
                    <a:pt x="935" y="2136"/>
                    <a:pt x="935" y="2136"/>
                    <a:pt x="935" y="2136"/>
                  </a:cubicBezTo>
                  <a:cubicBezTo>
                    <a:pt x="864" y="2136"/>
                    <a:pt x="864" y="2136"/>
                    <a:pt x="864" y="2136"/>
                  </a:cubicBezTo>
                  <a:lnTo>
                    <a:pt x="916" y="1893"/>
                  </a:lnTo>
                  <a:close/>
                  <a:moveTo>
                    <a:pt x="935" y="1790"/>
                  </a:moveTo>
                  <a:cubicBezTo>
                    <a:pt x="1011" y="1790"/>
                    <a:pt x="1011" y="1790"/>
                    <a:pt x="1011" y="1790"/>
                  </a:cubicBezTo>
                  <a:cubicBezTo>
                    <a:pt x="998" y="1851"/>
                    <a:pt x="998" y="1851"/>
                    <a:pt x="998" y="1851"/>
                  </a:cubicBezTo>
                  <a:cubicBezTo>
                    <a:pt x="922" y="1851"/>
                    <a:pt x="922" y="1851"/>
                    <a:pt x="922" y="1851"/>
                  </a:cubicBezTo>
                  <a:lnTo>
                    <a:pt x="935" y="1790"/>
                  </a:lnTo>
                  <a:close/>
                  <a:moveTo>
                    <a:pt x="1034" y="1937"/>
                  </a:moveTo>
                  <a:cubicBezTo>
                    <a:pt x="1034" y="1936"/>
                    <a:pt x="1040" y="1909"/>
                    <a:pt x="1042" y="1893"/>
                  </a:cubicBezTo>
                  <a:cubicBezTo>
                    <a:pt x="1110" y="1893"/>
                    <a:pt x="1110" y="1893"/>
                    <a:pt x="1110" y="1893"/>
                  </a:cubicBezTo>
                  <a:cubicBezTo>
                    <a:pt x="1104" y="1929"/>
                    <a:pt x="1104" y="1929"/>
                    <a:pt x="1104" y="1929"/>
                  </a:cubicBezTo>
                  <a:cubicBezTo>
                    <a:pt x="1113" y="1918"/>
                    <a:pt x="1139" y="1887"/>
                    <a:pt x="1192" y="1887"/>
                  </a:cubicBezTo>
                  <a:cubicBezTo>
                    <a:pt x="1239" y="1887"/>
                    <a:pt x="1254" y="1916"/>
                    <a:pt x="1256" y="1933"/>
                  </a:cubicBezTo>
                  <a:cubicBezTo>
                    <a:pt x="1259" y="1948"/>
                    <a:pt x="1257" y="1960"/>
                    <a:pt x="1248" y="2005"/>
                  </a:cubicBezTo>
                  <a:cubicBezTo>
                    <a:pt x="1220" y="2136"/>
                    <a:pt x="1220" y="2136"/>
                    <a:pt x="1220" y="2136"/>
                  </a:cubicBezTo>
                  <a:cubicBezTo>
                    <a:pt x="1147" y="2136"/>
                    <a:pt x="1147" y="2136"/>
                    <a:pt x="1147" y="2136"/>
                  </a:cubicBezTo>
                  <a:cubicBezTo>
                    <a:pt x="1179" y="1985"/>
                    <a:pt x="1179" y="1985"/>
                    <a:pt x="1179" y="1985"/>
                  </a:cubicBezTo>
                  <a:cubicBezTo>
                    <a:pt x="1181" y="1975"/>
                    <a:pt x="1183" y="1967"/>
                    <a:pt x="1181" y="1959"/>
                  </a:cubicBezTo>
                  <a:cubicBezTo>
                    <a:pt x="1178" y="1949"/>
                    <a:pt x="1169" y="1938"/>
                    <a:pt x="1151" y="1938"/>
                  </a:cubicBezTo>
                  <a:cubicBezTo>
                    <a:pt x="1136" y="1938"/>
                    <a:pt x="1120" y="1946"/>
                    <a:pt x="1110" y="1957"/>
                  </a:cubicBezTo>
                  <a:cubicBezTo>
                    <a:pt x="1104" y="1963"/>
                    <a:pt x="1097" y="1975"/>
                    <a:pt x="1093" y="1994"/>
                  </a:cubicBezTo>
                  <a:cubicBezTo>
                    <a:pt x="1063" y="2136"/>
                    <a:pt x="1063" y="2136"/>
                    <a:pt x="1063" y="2136"/>
                  </a:cubicBezTo>
                  <a:cubicBezTo>
                    <a:pt x="992" y="2136"/>
                    <a:pt x="992" y="2136"/>
                    <a:pt x="992" y="2136"/>
                  </a:cubicBezTo>
                  <a:lnTo>
                    <a:pt x="1034" y="1937"/>
                  </a:lnTo>
                  <a:close/>
                  <a:moveTo>
                    <a:pt x="1558" y="1895"/>
                  </a:moveTo>
                  <a:cubicBezTo>
                    <a:pt x="1552" y="1914"/>
                    <a:pt x="1547" y="1930"/>
                    <a:pt x="1542" y="1955"/>
                  </a:cubicBezTo>
                  <a:cubicBezTo>
                    <a:pt x="1504" y="2134"/>
                    <a:pt x="1504" y="2134"/>
                    <a:pt x="1504" y="2134"/>
                  </a:cubicBezTo>
                  <a:cubicBezTo>
                    <a:pt x="1486" y="2223"/>
                    <a:pt x="1409" y="2232"/>
                    <a:pt x="1363" y="2232"/>
                  </a:cubicBezTo>
                  <a:cubicBezTo>
                    <a:pt x="1328" y="2232"/>
                    <a:pt x="1261" y="2228"/>
                    <a:pt x="1272" y="2154"/>
                  </a:cubicBezTo>
                  <a:cubicBezTo>
                    <a:pt x="1340" y="2154"/>
                    <a:pt x="1340" y="2154"/>
                    <a:pt x="1340" y="2154"/>
                  </a:cubicBezTo>
                  <a:cubicBezTo>
                    <a:pt x="1340" y="2158"/>
                    <a:pt x="1339" y="2166"/>
                    <a:pt x="1344" y="2174"/>
                  </a:cubicBezTo>
                  <a:cubicBezTo>
                    <a:pt x="1348" y="2181"/>
                    <a:pt x="1357" y="2188"/>
                    <a:pt x="1375" y="2188"/>
                  </a:cubicBezTo>
                  <a:cubicBezTo>
                    <a:pt x="1397" y="2188"/>
                    <a:pt x="1417" y="2178"/>
                    <a:pt x="1427" y="2156"/>
                  </a:cubicBezTo>
                  <a:cubicBezTo>
                    <a:pt x="1432" y="2144"/>
                    <a:pt x="1434" y="2135"/>
                    <a:pt x="1442" y="2099"/>
                  </a:cubicBezTo>
                  <a:cubicBezTo>
                    <a:pt x="1413" y="2128"/>
                    <a:pt x="1387" y="2132"/>
                    <a:pt x="1370" y="2132"/>
                  </a:cubicBezTo>
                  <a:cubicBezTo>
                    <a:pt x="1300" y="2132"/>
                    <a:pt x="1280" y="2071"/>
                    <a:pt x="1293" y="2012"/>
                  </a:cubicBezTo>
                  <a:cubicBezTo>
                    <a:pt x="1306" y="1951"/>
                    <a:pt x="1352" y="1892"/>
                    <a:pt x="1422" y="1892"/>
                  </a:cubicBezTo>
                  <a:cubicBezTo>
                    <a:pt x="1466" y="1892"/>
                    <a:pt x="1477" y="1916"/>
                    <a:pt x="1482" y="1927"/>
                  </a:cubicBezTo>
                  <a:cubicBezTo>
                    <a:pt x="1492" y="1895"/>
                    <a:pt x="1492" y="1895"/>
                    <a:pt x="1492" y="1895"/>
                  </a:cubicBezTo>
                  <a:lnTo>
                    <a:pt x="1558" y="1895"/>
                  </a:lnTo>
                  <a:close/>
                  <a:moveTo>
                    <a:pt x="1397" y="2083"/>
                  </a:moveTo>
                  <a:cubicBezTo>
                    <a:pt x="1447" y="2083"/>
                    <a:pt x="1459" y="2025"/>
                    <a:pt x="1461" y="2014"/>
                  </a:cubicBezTo>
                  <a:cubicBezTo>
                    <a:pt x="1467" y="1986"/>
                    <a:pt x="1472" y="1940"/>
                    <a:pt x="1428" y="1940"/>
                  </a:cubicBezTo>
                  <a:cubicBezTo>
                    <a:pt x="1401" y="1940"/>
                    <a:pt x="1375" y="1960"/>
                    <a:pt x="1364" y="2012"/>
                  </a:cubicBezTo>
                  <a:cubicBezTo>
                    <a:pt x="1362" y="2025"/>
                    <a:pt x="1349" y="2083"/>
                    <a:pt x="1397" y="2083"/>
                  </a:cubicBezTo>
                  <a:moveTo>
                    <a:pt x="1842" y="2133"/>
                  </a:moveTo>
                  <a:cubicBezTo>
                    <a:pt x="1818" y="2139"/>
                    <a:pt x="1797" y="2141"/>
                    <a:pt x="1786" y="2141"/>
                  </a:cubicBezTo>
                  <a:cubicBezTo>
                    <a:pt x="1714" y="2141"/>
                    <a:pt x="1723" y="2095"/>
                    <a:pt x="1728" y="2075"/>
                  </a:cubicBezTo>
                  <a:cubicBezTo>
                    <a:pt x="1756" y="1942"/>
                    <a:pt x="1756" y="1942"/>
                    <a:pt x="1756" y="1942"/>
                  </a:cubicBezTo>
                  <a:cubicBezTo>
                    <a:pt x="1710" y="1942"/>
                    <a:pt x="1710" y="1942"/>
                    <a:pt x="1710" y="1942"/>
                  </a:cubicBezTo>
                  <a:cubicBezTo>
                    <a:pt x="1719" y="1895"/>
                    <a:pt x="1719" y="1895"/>
                    <a:pt x="1719" y="1895"/>
                  </a:cubicBezTo>
                  <a:cubicBezTo>
                    <a:pt x="1766" y="1895"/>
                    <a:pt x="1766" y="1895"/>
                    <a:pt x="1766" y="1895"/>
                  </a:cubicBezTo>
                  <a:cubicBezTo>
                    <a:pt x="1776" y="1848"/>
                    <a:pt x="1776" y="1848"/>
                    <a:pt x="1776" y="1848"/>
                  </a:cubicBezTo>
                  <a:cubicBezTo>
                    <a:pt x="1852" y="1822"/>
                    <a:pt x="1852" y="1822"/>
                    <a:pt x="1852" y="1822"/>
                  </a:cubicBezTo>
                  <a:cubicBezTo>
                    <a:pt x="1837" y="1895"/>
                    <a:pt x="1837" y="1895"/>
                    <a:pt x="1837" y="1895"/>
                  </a:cubicBezTo>
                  <a:cubicBezTo>
                    <a:pt x="1895" y="1895"/>
                    <a:pt x="1895" y="1895"/>
                    <a:pt x="1895" y="1895"/>
                  </a:cubicBezTo>
                  <a:cubicBezTo>
                    <a:pt x="1884" y="1942"/>
                    <a:pt x="1884" y="1942"/>
                    <a:pt x="1884" y="1942"/>
                  </a:cubicBezTo>
                  <a:cubicBezTo>
                    <a:pt x="1827" y="1942"/>
                    <a:pt x="1827" y="1942"/>
                    <a:pt x="1827" y="1942"/>
                  </a:cubicBezTo>
                  <a:cubicBezTo>
                    <a:pt x="1803" y="2052"/>
                    <a:pt x="1803" y="2052"/>
                    <a:pt x="1803" y="2052"/>
                  </a:cubicBezTo>
                  <a:cubicBezTo>
                    <a:pt x="1799" y="2074"/>
                    <a:pt x="1796" y="2088"/>
                    <a:pt x="1828" y="2088"/>
                  </a:cubicBezTo>
                  <a:cubicBezTo>
                    <a:pt x="1838" y="2088"/>
                    <a:pt x="1844" y="2087"/>
                    <a:pt x="1852" y="2086"/>
                  </a:cubicBezTo>
                  <a:lnTo>
                    <a:pt x="1842" y="2133"/>
                  </a:lnTo>
                  <a:close/>
                  <a:moveTo>
                    <a:pt x="1954" y="1790"/>
                  </a:moveTo>
                  <a:cubicBezTo>
                    <a:pt x="2025" y="1790"/>
                    <a:pt x="2025" y="1790"/>
                    <a:pt x="2025" y="1790"/>
                  </a:cubicBezTo>
                  <a:cubicBezTo>
                    <a:pt x="1996" y="1927"/>
                    <a:pt x="1996" y="1927"/>
                    <a:pt x="1996" y="1927"/>
                  </a:cubicBezTo>
                  <a:cubicBezTo>
                    <a:pt x="2007" y="1915"/>
                    <a:pt x="2030" y="1890"/>
                    <a:pt x="2074" y="1890"/>
                  </a:cubicBezTo>
                  <a:cubicBezTo>
                    <a:pt x="2110" y="1890"/>
                    <a:pt x="2129" y="1908"/>
                    <a:pt x="2137" y="1923"/>
                  </a:cubicBezTo>
                  <a:cubicBezTo>
                    <a:pt x="2143" y="1935"/>
                    <a:pt x="2146" y="1957"/>
                    <a:pt x="2139" y="1989"/>
                  </a:cubicBezTo>
                  <a:cubicBezTo>
                    <a:pt x="2108" y="2136"/>
                    <a:pt x="2108" y="2136"/>
                    <a:pt x="2108" y="2136"/>
                  </a:cubicBezTo>
                  <a:cubicBezTo>
                    <a:pt x="2037" y="2136"/>
                    <a:pt x="2037" y="2136"/>
                    <a:pt x="2037" y="2136"/>
                  </a:cubicBezTo>
                  <a:cubicBezTo>
                    <a:pt x="2068" y="1991"/>
                    <a:pt x="2068" y="1991"/>
                    <a:pt x="2068" y="1991"/>
                  </a:cubicBezTo>
                  <a:cubicBezTo>
                    <a:pt x="2071" y="1977"/>
                    <a:pt x="2079" y="1938"/>
                    <a:pt x="2040" y="1938"/>
                  </a:cubicBezTo>
                  <a:cubicBezTo>
                    <a:pt x="2019" y="1938"/>
                    <a:pt x="1991" y="1950"/>
                    <a:pt x="1983" y="1988"/>
                  </a:cubicBezTo>
                  <a:cubicBezTo>
                    <a:pt x="1952" y="2136"/>
                    <a:pt x="1952" y="2136"/>
                    <a:pt x="1952" y="2136"/>
                  </a:cubicBezTo>
                  <a:cubicBezTo>
                    <a:pt x="1881" y="2136"/>
                    <a:pt x="1881" y="2136"/>
                    <a:pt x="1881" y="2136"/>
                  </a:cubicBezTo>
                  <a:lnTo>
                    <a:pt x="1954" y="1790"/>
                  </a:lnTo>
                  <a:close/>
                  <a:moveTo>
                    <a:pt x="2195" y="1953"/>
                  </a:moveTo>
                  <a:cubicBezTo>
                    <a:pt x="2197" y="1942"/>
                    <a:pt x="2203" y="1906"/>
                    <a:pt x="2205" y="1893"/>
                  </a:cubicBezTo>
                  <a:cubicBezTo>
                    <a:pt x="2271" y="1893"/>
                    <a:pt x="2271" y="1893"/>
                    <a:pt x="2271" y="1893"/>
                  </a:cubicBezTo>
                  <a:cubicBezTo>
                    <a:pt x="2263" y="1939"/>
                    <a:pt x="2263" y="1939"/>
                    <a:pt x="2263" y="1939"/>
                  </a:cubicBezTo>
                  <a:cubicBezTo>
                    <a:pt x="2276" y="1919"/>
                    <a:pt x="2298" y="1889"/>
                    <a:pt x="2356" y="1892"/>
                  </a:cubicBezTo>
                  <a:cubicBezTo>
                    <a:pt x="2342" y="1956"/>
                    <a:pt x="2342" y="1956"/>
                    <a:pt x="2342" y="1956"/>
                  </a:cubicBezTo>
                  <a:cubicBezTo>
                    <a:pt x="2271" y="1949"/>
                    <a:pt x="2259" y="1986"/>
                    <a:pt x="2253" y="2017"/>
                  </a:cubicBezTo>
                  <a:cubicBezTo>
                    <a:pt x="2227" y="2136"/>
                    <a:pt x="2227" y="2136"/>
                    <a:pt x="2227" y="2136"/>
                  </a:cubicBezTo>
                  <a:cubicBezTo>
                    <a:pt x="2156" y="2136"/>
                    <a:pt x="2156" y="2136"/>
                    <a:pt x="2156" y="2136"/>
                  </a:cubicBezTo>
                  <a:lnTo>
                    <a:pt x="2195" y="1953"/>
                  </a:lnTo>
                  <a:close/>
                  <a:moveTo>
                    <a:pt x="2503" y="1888"/>
                  </a:moveTo>
                  <a:cubicBezTo>
                    <a:pt x="2591" y="1888"/>
                    <a:pt x="2617" y="1948"/>
                    <a:pt x="2602" y="2015"/>
                  </a:cubicBezTo>
                  <a:cubicBezTo>
                    <a:pt x="2587" y="2083"/>
                    <a:pt x="2535" y="2145"/>
                    <a:pt x="2447" y="2145"/>
                  </a:cubicBezTo>
                  <a:cubicBezTo>
                    <a:pt x="2378" y="2145"/>
                    <a:pt x="2332" y="2102"/>
                    <a:pt x="2350" y="2017"/>
                  </a:cubicBezTo>
                  <a:cubicBezTo>
                    <a:pt x="2362" y="1959"/>
                    <a:pt x="2408" y="1888"/>
                    <a:pt x="2503" y="1888"/>
                  </a:cubicBezTo>
                  <a:moveTo>
                    <a:pt x="2460" y="2095"/>
                  </a:moveTo>
                  <a:cubicBezTo>
                    <a:pt x="2491" y="2095"/>
                    <a:pt x="2516" y="2077"/>
                    <a:pt x="2530" y="2012"/>
                  </a:cubicBezTo>
                  <a:cubicBezTo>
                    <a:pt x="2537" y="1980"/>
                    <a:pt x="2540" y="1935"/>
                    <a:pt x="2493" y="1935"/>
                  </a:cubicBezTo>
                  <a:cubicBezTo>
                    <a:pt x="2441" y="1935"/>
                    <a:pt x="2427" y="1995"/>
                    <a:pt x="2423" y="2018"/>
                  </a:cubicBezTo>
                  <a:cubicBezTo>
                    <a:pt x="2411" y="2072"/>
                    <a:pt x="2425" y="2095"/>
                    <a:pt x="2460" y="2095"/>
                  </a:cubicBezTo>
                  <a:moveTo>
                    <a:pt x="2743" y="1894"/>
                  </a:moveTo>
                  <a:cubicBezTo>
                    <a:pt x="2713" y="2038"/>
                    <a:pt x="2713" y="2038"/>
                    <a:pt x="2713" y="2038"/>
                  </a:cubicBezTo>
                  <a:cubicBezTo>
                    <a:pt x="2708" y="2060"/>
                    <a:pt x="2701" y="2092"/>
                    <a:pt x="2740" y="2092"/>
                  </a:cubicBezTo>
                  <a:cubicBezTo>
                    <a:pt x="2785" y="2092"/>
                    <a:pt x="2792" y="2058"/>
                    <a:pt x="2801" y="2016"/>
                  </a:cubicBezTo>
                  <a:cubicBezTo>
                    <a:pt x="2827" y="1894"/>
                    <a:pt x="2827" y="1894"/>
                    <a:pt x="2827" y="1894"/>
                  </a:cubicBezTo>
                  <a:cubicBezTo>
                    <a:pt x="2900" y="1894"/>
                    <a:pt x="2900" y="1894"/>
                    <a:pt x="2900" y="1894"/>
                  </a:cubicBezTo>
                  <a:cubicBezTo>
                    <a:pt x="2867" y="2053"/>
                    <a:pt x="2867" y="2053"/>
                    <a:pt x="2867" y="2053"/>
                  </a:cubicBezTo>
                  <a:cubicBezTo>
                    <a:pt x="2856" y="2106"/>
                    <a:pt x="2855" y="2112"/>
                    <a:pt x="2854" y="2118"/>
                  </a:cubicBezTo>
                  <a:cubicBezTo>
                    <a:pt x="2853" y="2125"/>
                    <a:pt x="2852" y="2130"/>
                    <a:pt x="2852" y="2136"/>
                  </a:cubicBezTo>
                  <a:cubicBezTo>
                    <a:pt x="2783" y="2136"/>
                    <a:pt x="2783" y="2136"/>
                    <a:pt x="2783" y="2136"/>
                  </a:cubicBezTo>
                  <a:cubicBezTo>
                    <a:pt x="2787" y="2104"/>
                    <a:pt x="2787" y="2104"/>
                    <a:pt x="2787" y="2104"/>
                  </a:cubicBezTo>
                  <a:cubicBezTo>
                    <a:pt x="2778" y="2115"/>
                    <a:pt x="2753" y="2143"/>
                    <a:pt x="2707" y="2143"/>
                  </a:cubicBezTo>
                  <a:cubicBezTo>
                    <a:pt x="2675" y="2143"/>
                    <a:pt x="2651" y="2128"/>
                    <a:pt x="2641" y="2110"/>
                  </a:cubicBezTo>
                  <a:cubicBezTo>
                    <a:pt x="2630" y="2090"/>
                    <a:pt x="2637" y="2056"/>
                    <a:pt x="2639" y="2045"/>
                  </a:cubicBezTo>
                  <a:cubicBezTo>
                    <a:pt x="2671" y="1894"/>
                    <a:pt x="2671" y="1894"/>
                    <a:pt x="2671" y="1894"/>
                  </a:cubicBezTo>
                  <a:lnTo>
                    <a:pt x="2743" y="1894"/>
                  </a:lnTo>
                  <a:close/>
                  <a:moveTo>
                    <a:pt x="3181" y="1895"/>
                  </a:moveTo>
                  <a:cubicBezTo>
                    <a:pt x="3175" y="1914"/>
                    <a:pt x="3170" y="1930"/>
                    <a:pt x="3164" y="1955"/>
                  </a:cubicBezTo>
                  <a:cubicBezTo>
                    <a:pt x="3126" y="2134"/>
                    <a:pt x="3126" y="2134"/>
                    <a:pt x="3126" y="2134"/>
                  </a:cubicBezTo>
                  <a:cubicBezTo>
                    <a:pt x="3108" y="2223"/>
                    <a:pt x="3031" y="2232"/>
                    <a:pt x="2985" y="2232"/>
                  </a:cubicBezTo>
                  <a:cubicBezTo>
                    <a:pt x="2950" y="2232"/>
                    <a:pt x="2883" y="2228"/>
                    <a:pt x="2894" y="2154"/>
                  </a:cubicBezTo>
                  <a:cubicBezTo>
                    <a:pt x="2962" y="2154"/>
                    <a:pt x="2962" y="2154"/>
                    <a:pt x="2962" y="2154"/>
                  </a:cubicBezTo>
                  <a:cubicBezTo>
                    <a:pt x="2962" y="2158"/>
                    <a:pt x="2962" y="2166"/>
                    <a:pt x="2966" y="2174"/>
                  </a:cubicBezTo>
                  <a:cubicBezTo>
                    <a:pt x="2970" y="2181"/>
                    <a:pt x="2979" y="2188"/>
                    <a:pt x="2998" y="2188"/>
                  </a:cubicBezTo>
                  <a:cubicBezTo>
                    <a:pt x="3019" y="2188"/>
                    <a:pt x="3040" y="2178"/>
                    <a:pt x="3049" y="2156"/>
                  </a:cubicBezTo>
                  <a:cubicBezTo>
                    <a:pt x="3054" y="2144"/>
                    <a:pt x="3056" y="2135"/>
                    <a:pt x="3064" y="2099"/>
                  </a:cubicBezTo>
                  <a:cubicBezTo>
                    <a:pt x="3036" y="2128"/>
                    <a:pt x="3009" y="2132"/>
                    <a:pt x="2992" y="2132"/>
                  </a:cubicBezTo>
                  <a:cubicBezTo>
                    <a:pt x="2922" y="2132"/>
                    <a:pt x="2903" y="2071"/>
                    <a:pt x="2915" y="2012"/>
                  </a:cubicBezTo>
                  <a:cubicBezTo>
                    <a:pt x="2928" y="1951"/>
                    <a:pt x="2974" y="1892"/>
                    <a:pt x="3044" y="1892"/>
                  </a:cubicBezTo>
                  <a:cubicBezTo>
                    <a:pt x="3088" y="1892"/>
                    <a:pt x="3099" y="1916"/>
                    <a:pt x="3105" y="1927"/>
                  </a:cubicBezTo>
                  <a:cubicBezTo>
                    <a:pt x="3114" y="1895"/>
                    <a:pt x="3114" y="1895"/>
                    <a:pt x="3114" y="1895"/>
                  </a:cubicBezTo>
                  <a:lnTo>
                    <a:pt x="3181" y="1895"/>
                  </a:lnTo>
                  <a:close/>
                  <a:moveTo>
                    <a:pt x="3019" y="2083"/>
                  </a:moveTo>
                  <a:cubicBezTo>
                    <a:pt x="3069" y="2083"/>
                    <a:pt x="3081" y="2025"/>
                    <a:pt x="3083" y="2014"/>
                  </a:cubicBezTo>
                  <a:cubicBezTo>
                    <a:pt x="3089" y="1986"/>
                    <a:pt x="3094" y="1940"/>
                    <a:pt x="3051" y="1940"/>
                  </a:cubicBezTo>
                  <a:cubicBezTo>
                    <a:pt x="3024" y="1940"/>
                    <a:pt x="2997" y="1960"/>
                    <a:pt x="2986" y="2012"/>
                  </a:cubicBezTo>
                  <a:cubicBezTo>
                    <a:pt x="2984" y="2025"/>
                    <a:pt x="2971" y="2083"/>
                    <a:pt x="3019" y="2083"/>
                  </a:cubicBezTo>
                  <a:moveTo>
                    <a:pt x="3257" y="1790"/>
                  </a:moveTo>
                  <a:cubicBezTo>
                    <a:pt x="3327" y="1790"/>
                    <a:pt x="3327" y="1790"/>
                    <a:pt x="3327" y="1790"/>
                  </a:cubicBezTo>
                  <a:cubicBezTo>
                    <a:pt x="3298" y="1927"/>
                    <a:pt x="3298" y="1927"/>
                    <a:pt x="3298" y="1927"/>
                  </a:cubicBezTo>
                  <a:cubicBezTo>
                    <a:pt x="3309" y="1915"/>
                    <a:pt x="3332" y="1890"/>
                    <a:pt x="3376" y="1890"/>
                  </a:cubicBezTo>
                  <a:cubicBezTo>
                    <a:pt x="3412" y="1890"/>
                    <a:pt x="3431" y="1908"/>
                    <a:pt x="3440" y="1923"/>
                  </a:cubicBezTo>
                  <a:cubicBezTo>
                    <a:pt x="3446" y="1935"/>
                    <a:pt x="3448" y="1957"/>
                    <a:pt x="3441" y="1989"/>
                  </a:cubicBezTo>
                  <a:cubicBezTo>
                    <a:pt x="3410" y="2136"/>
                    <a:pt x="3410" y="2136"/>
                    <a:pt x="3410" y="2136"/>
                  </a:cubicBezTo>
                  <a:cubicBezTo>
                    <a:pt x="3340" y="2136"/>
                    <a:pt x="3340" y="2136"/>
                    <a:pt x="3340" y="2136"/>
                  </a:cubicBezTo>
                  <a:cubicBezTo>
                    <a:pt x="3370" y="1991"/>
                    <a:pt x="3370" y="1991"/>
                    <a:pt x="3370" y="1991"/>
                  </a:cubicBezTo>
                  <a:cubicBezTo>
                    <a:pt x="3373" y="1977"/>
                    <a:pt x="3382" y="1938"/>
                    <a:pt x="3342" y="1938"/>
                  </a:cubicBezTo>
                  <a:cubicBezTo>
                    <a:pt x="3322" y="1938"/>
                    <a:pt x="3293" y="1950"/>
                    <a:pt x="3286" y="1988"/>
                  </a:cubicBezTo>
                  <a:cubicBezTo>
                    <a:pt x="3255" y="2136"/>
                    <a:pt x="3255" y="2136"/>
                    <a:pt x="3255" y="2136"/>
                  </a:cubicBezTo>
                  <a:cubicBezTo>
                    <a:pt x="3183" y="2136"/>
                    <a:pt x="3183" y="2136"/>
                    <a:pt x="3183" y="2136"/>
                  </a:cubicBezTo>
                  <a:lnTo>
                    <a:pt x="3257" y="1790"/>
                  </a:lnTo>
                  <a:close/>
                  <a:moveTo>
                    <a:pt x="158" y="1980"/>
                  </a:moveTo>
                  <a:cubicBezTo>
                    <a:pt x="159" y="1971"/>
                    <a:pt x="164" y="1935"/>
                    <a:pt x="137" y="1935"/>
                  </a:cubicBezTo>
                  <a:cubicBezTo>
                    <a:pt x="103" y="1935"/>
                    <a:pt x="89" y="1986"/>
                    <a:pt x="83" y="2012"/>
                  </a:cubicBezTo>
                  <a:cubicBezTo>
                    <a:pt x="80" y="2026"/>
                    <a:pt x="72" y="2069"/>
                    <a:pt x="85" y="2087"/>
                  </a:cubicBezTo>
                  <a:cubicBezTo>
                    <a:pt x="90" y="2094"/>
                    <a:pt x="97" y="2095"/>
                    <a:pt x="102" y="2095"/>
                  </a:cubicBezTo>
                  <a:cubicBezTo>
                    <a:pt x="109" y="2095"/>
                    <a:pt x="133" y="2092"/>
                    <a:pt x="145" y="2048"/>
                  </a:cubicBezTo>
                  <a:cubicBezTo>
                    <a:pt x="215" y="2048"/>
                    <a:pt x="215" y="2048"/>
                    <a:pt x="215" y="2048"/>
                  </a:cubicBezTo>
                  <a:cubicBezTo>
                    <a:pt x="210" y="2067"/>
                    <a:pt x="201" y="2097"/>
                    <a:pt x="168" y="2120"/>
                  </a:cubicBezTo>
                  <a:cubicBezTo>
                    <a:pt x="148" y="2135"/>
                    <a:pt x="124" y="2143"/>
                    <a:pt x="94" y="2143"/>
                  </a:cubicBezTo>
                  <a:cubicBezTo>
                    <a:pt x="62" y="2143"/>
                    <a:pt x="35" y="2135"/>
                    <a:pt x="18" y="2110"/>
                  </a:cubicBezTo>
                  <a:cubicBezTo>
                    <a:pt x="2" y="2086"/>
                    <a:pt x="0" y="2053"/>
                    <a:pt x="8" y="2015"/>
                  </a:cubicBezTo>
                  <a:cubicBezTo>
                    <a:pt x="32" y="1904"/>
                    <a:pt x="116" y="1889"/>
                    <a:pt x="148" y="1889"/>
                  </a:cubicBezTo>
                  <a:cubicBezTo>
                    <a:pt x="193" y="1889"/>
                    <a:pt x="241" y="1914"/>
                    <a:pt x="228" y="1980"/>
                  </a:cubicBezTo>
                  <a:lnTo>
                    <a:pt x="158" y="1980"/>
                  </a:lnTo>
                  <a:close/>
                  <a:moveTo>
                    <a:pt x="3764" y="1980"/>
                  </a:moveTo>
                  <a:cubicBezTo>
                    <a:pt x="3765" y="1971"/>
                    <a:pt x="3770" y="1935"/>
                    <a:pt x="3742" y="1935"/>
                  </a:cubicBezTo>
                  <a:cubicBezTo>
                    <a:pt x="3709" y="1935"/>
                    <a:pt x="3694" y="1986"/>
                    <a:pt x="3688" y="2012"/>
                  </a:cubicBezTo>
                  <a:cubicBezTo>
                    <a:pt x="3685" y="2026"/>
                    <a:pt x="3678" y="2069"/>
                    <a:pt x="3691" y="2087"/>
                  </a:cubicBezTo>
                  <a:cubicBezTo>
                    <a:pt x="3695" y="2094"/>
                    <a:pt x="3703" y="2095"/>
                    <a:pt x="3708" y="2095"/>
                  </a:cubicBezTo>
                  <a:cubicBezTo>
                    <a:pt x="3715" y="2095"/>
                    <a:pt x="3738" y="2092"/>
                    <a:pt x="3751" y="2048"/>
                  </a:cubicBezTo>
                  <a:cubicBezTo>
                    <a:pt x="3820" y="2048"/>
                    <a:pt x="3820" y="2048"/>
                    <a:pt x="3820" y="2048"/>
                  </a:cubicBezTo>
                  <a:cubicBezTo>
                    <a:pt x="3816" y="2067"/>
                    <a:pt x="3807" y="2097"/>
                    <a:pt x="3774" y="2120"/>
                  </a:cubicBezTo>
                  <a:cubicBezTo>
                    <a:pt x="3754" y="2135"/>
                    <a:pt x="3730" y="2143"/>
                    <a:pt x="3700" y="2143"/>
                  </a:cubicBezTo>
                  <a:cubicBezTo>
                    <a:pt x="3668" y="2143"/>
                    <a:pt x="3641" y="2135"/>
                    <a:pt x="3624" y="2110"/>
                  </a:cubicBezTo>
                  <a:cubicBezTo>
                    <a:pt x="3608" y="2086"/>
                    <a:pt x="3606" y="2053"/>
                    <a:pt x="3614" y="2015"/>
                  </a:cubicBezTo>
                  <a:cubicBezTo>
                    <a:pt x="3638" y="1904"/>
                    <a:pt x="3722" y="1889"/>
                    <a:pt x="3754" y="1889"/>
                  </a:cubicBezTo>
                  <a:cubicBezTo>
                    <a:pt x="3799" y="1889"/>
                    <a:pt x="3847" y="1914"/>
                    <a:pt x="3834" y="1980"/>
                  </a:cubicBezTo>
                  <a:lnTo>
                    <a:pt x="3764" y="1980"/>
                  </a:lnTo>
                  <a:close/>
                  <a:moveTo>
                    <a:pt x="4010" y="1888"/>
                  </a:moveTo>
                  <a:cubicBezTo>
                    <a:pt x="4098" y="1888"/>
                    <a:pt x="4123" y="1948"/>
                    <a:pt x="4109" y="2015"/>
                  </a:cubicBezTo>
                  <a:cubicBezTo>
                    <a:pt x="4094" y="2083"/>
                    <a:pt x="4042" y="2145"/>
                    <a:pt x="3954" y="2145"/>
                  </a:cubicBezTo>
                  <a:cubicBezTo>
                    <a:pt x="3884" y="2145"/>
                    <a:pt x="3839" y="2102"/>
                    <a:pt x="3857" y="2017"/>
                  </a:cubicBezTo>
                  <a:cubicBezTo>
                    <a:pt x="3870" y="1959"/>
                    <a:pt x="3914" y="1888"/>
                    <a:pt x="4010" y="1888"/>
                  </a:cubicBezTo>
                  <a:moveTo>
                    <a:pt x="3967" y="2095"/>
                  </a:moveTo>
                  <a:cubicBezTo>
                    <a:pt x="3998" y="2095"/>
                    <a:pt x="4023" y="2077"/>
                    <a:pt x="4037" y="2012"/>
                  </a:cubicBezTo>
                  <a:cubicBezTo>
                    <a:pt x="4044" y="1980"/>
                    <a:pt x="4047" y="1935"/>
                    <a:pt x="4000" y="1935"/>
                  </a:cubicBezTo>
                  <a:cubicBezTo>
                    <a:pt x="3948" y="1935"/>
                    <a:pt x="3935" y="1995"/>
                    <a:pt x="3930" y="2018"/>
                  </a:cubicBezTo>
                  <a:cubicBezTo>
                    <a:pt x="3918" y="2072"/>
                    <a:pt x="3932" y="2095"/>
                    <a:pt x="3967" y="2095"/>
                  </a:cubicBezTo>
                  <a:moveTo>
                    <a:pt x="4173" y="1939"/>
                  </a:moveTo>
                  <a:cubicBezTo>
                    <a:pt x="4176" y="1924"/>
                    <a:pt x="4178" y="1909"/>
                    <a:pt x="4180" y="1894"/>
                  </a:cubicBezTo>
                  <a:cubicBezTo>
                    <a:pt x="4248" y="1894"/>
                    <a:pt x="4248" y="1894"/>
                    <a:pt x="4248" y="1894"/>
                  </a:cubicBezTo>
                  <a:cubicBezTo>
                    <a:pt x="4245" y="1925"/>
                    <a:pt x="4245" y="1925"/>
                    <a:pt x="4245" y="1925"/>
                  </a:cubicBezTo>
                  <a:cubicBezTo>
                    <a:pt x="4254" y="1915"/>
                    <a:pt x="4279" y="1889"/>
                    <a:pt x="4327" y="1889"/>
                  </a:cubicBezTo>
                  <a:cubicBezTo>
                    <a:pt x="4383" y="1889"/>
                    <a:pt x="4392" y="1923"/>
                    <a:pt x="4394" y="1934"/>
                  </a:cubicBezTo>
                  <a:cubicBezTo>
                    <a:pt x="4423" y="1895"/>
                    <a:pt x="4456" y="1889"/>
                    <a:pt x="4481" y="1889"/>
                  </a:cubicBezTo>
                  <a:cubicBezTo>
                    <a:pt x="4530" y="1889"/>
                    <a:pt x="4544" y="1918"/>
                    <a:pt x="4547" y="1928"/>
                  </a:cubicBezTo>
                  <a:cubicBezTo>
                    <a:pt x="4555" y="1949"/>
                    <a:pt x="4548" y="1978"/>
                    <a:pt x="4544" y="1999"/>
                  </a:cubicBezTo>
                  <a:cubicBezTo>
                    <a:pt x="4515" y="2136"/>
                    <a:pt x="4515" y="2136"/>
                    <a:pt x="4515" y="2136"/>
                  </a:cubicBezTo>
                  <a:cubicBezTo>
                    <a:pt x="4443" y="2136"/>
                    <a:pt x="4443" y="2136"/>
                    <a:pt x="4443" y="2136"/>
                  </a:cubicBezTo>
                  <a:cubicBezTo>
                    <a:pt x="4473" y="1994"/>
                    <a:pt x="4473" y="1994"/>
                    <a:pt x="4473" y="1994"/>
                  </a:cubicBezTo>
                  <a:cubicBezTo>
                    <a:pt x="4479" y="1968"/>
                    <a:pt x="4481" y="1939"/>
                    <a:pt x="4444" y="1939"/>
                  </a:cubicBezTo>
                  <a:cubicBezTo>
                    <a:pt x="4401" y="1939"/>
                    <a:pt x="4392" y="1979"/>
                    <a:pt x="4385" y="2015"/>
                  </a:cubicBezTo>
                  <a:cubicBezTo>
                    <a:pt x="4358" y="2136"/>
                    <a:pt x="4358" y="2136"/>
                    <a:pt x="4358" y="2136"/>
                  </a:cubicBezTo>
                  <a:cubicBezTo>
                    <a:pt x="4286" y="2136"/>
                    <a:pt x="4286" y="2136"/>
                    <a:pt x="4286" y="2136"/>
                  </a:cubicBezTo>
                  <a:cubicBezTo>
                    <a:pt x="4318" y="1992"/>
                    <a:pt x="4318" y="1992"/>
                    <a:pt x="4318" y="1992"/>
                  </a:cubicBezTo>
                  <a:cubicBezTo>
                    <a:pt x="4321" y="1974"/>
                    <a:pt x="4328" y="1939"/>
                    <a:pt x="4289" y="1939"/>
                  </a:cubicBezTo>
                  <a:cubicBezTo>
                    <a:pt x="4244" y="1939"/>
                    <a:pt x="4236" y="1977"/>
                    <a:pt x="4232" y="1994"/>
                  </a:cubicBezTo>
                  <a:cubicBezTo>
                    <a:pt x="4202" y="2136"/>
                    <a:pt x="4202" y="2136"/>
                    <a:pt x="4202" y="2136"/>
                  </a:cubicBezTo>
                  <a:cubicBezTo>
                    <a:pt x="4131" y="2136"/>
                    <a:pt x="4131" y="2136"/>
                    <a:pt x="4131" y="2136"/>
                  </a:cubicBezTo>
                  <a:lnTo>
                    <a:pt x="4173" y="1939"/>
                  </a:lnTo>
                  <a:close/>
                  <a:moveTo>
                    <a:pt x="4694" y="1894"/>
                  </a:moveTo>
                  <a:cubicBezTo>
                    <a:pt x="4689" y="1928"/>
                    <a:pt x="4689" y="1928"/>
                    <a:pt x="4689" y="1928"/>
                  </a:cubicBezTo>
                  <a:cubicBezTo>
                    <a:pt x="4719" y="1889"/>
                    <a:pt x="4759" y="1889"/>
                    <a:pt x="4771" y="1889"/>
                  </a:cubicBezTo>
                  <a:cubicBezTo>
                    <a:pt x="4834" y="1889"/>
                    <a:pt x="4862" y="1936"/>
                    <a:pt x="4846" y="2010"/>
                  </a:cubicBezTo>
                  <a:cubicBezTo>
                    <a:pt x="4832" y="2079"/>
                    <a:pt x="4783" y="2140"/>
                    <a:pt x="4713" y="2140"/>
                  </a:cubicBezTo>
                  <a:cubicBezTo>
                    <a:pt x="4669" y="2140"/>
                    <a:pt x="4656" y="2117"/>
                    <a:pt x="4652" y="2109"/>
                  </a:cubicBezTo>
                  <a:cubicBezTo>
                    <a:pt x="4626" y="2229"/>
                    <a:pt x="4626" y="2229"/>
                    <a:pt x="4626" y="2229"/>
                  </a:cubicBezTo>
                  <a:cubicBezTo>
                    <a:pt x="4554" y="2229"/>
                    <a:pt x="4554" y="2229"/>
                    <a:pt x="4554" y="2229"/>
                  </a:cubicBezTo>
                  <a:cubicBezTo>
                    <a:pt x="4625" y="1894"/>
                    <a:pt x="4625" y="1894"/>
                    <a:pt x="4625" y="1894"/>
                  </a:cubicBezTo>
                  <a:lnTo>
                    <a:pt x="4694" y="1894"/>
                  </a:lnTo>
                  <a:close/>
                  <a:moveTo>
                    <a:pt x="4774" y="2013"/>
                  </a:moveTo>
                  <a:cubicBezTo>
                    <a:pt x="4780" y="1984"/>
                    <a:pt x="4783" y="1935"/>
                    <a:pt x="4741" y="1935"/>
                  </a:cubicBezTo>
                  <a:cubicBezTo>
                    <a:pt x="4718" y="1935"/>
                    <a:pt x="4682" y="1952"/>
                    <a:pt x="4668" y="2017"/>
                  </a:cubicBezTo>
                  <a:cubicBezTo>
                    <a:pt x="4665" y="2031"/>
                    <a:pt x="4652" y="2093"/>
                    <a:pt x="4705" y="2093"/>
                  </a:cubicBezTo>
                  <a:cubicBezTo>
                    <a:pt x="4738" y="2093"/>
                    <a:pt x="4763" y="2061"/>
                    <a:pt x="4774" y="2013"/>
                  </a:cubicBezTo>
                  <a:moveTo>
                    <a:pt x="4936" y="1789"/>
                  </a:moveTo>
                  <a:cubicBezTo>
                    <a:pt x="5007" y="1789"/>
                    <a:pt x="5007" y="1789"/>
                    <a:pt x="5007" y="1789"/>
                  </a:cubicBezTo>
                  <a:cubicBezTo>
                    <a:pt x="4933" y="2136"/>
                    <a:pt x="4933" y="2136"/>
                    <a:pt x="4933" y="2136"/>
                  </a:cubicBezTo>
                  <a:cubicBezTo>
                    <a:pt x="4862" y="2136"/>
                    <a:pt x="4862" y="2136"/>
                    <a:pt x="4862" y="2136"/>
                  </a:cubicBezTo>
                  <a:lnTo>
                    <a:pt x="4936" y="1789"/>
                  </a:lnTo>
                  <a:close/>
                  <a:moveTo>
                    <a:pt x="5068" y="2033"/>
                  </a:moveTo>
                  <a:cubicBezTo>
                    <a:pt x="5064" y="2049"/>
                    <a:pt x="5054" y="2098"/>
                    <a:pt x="5104" y="2098"/>
                  </a:cubicBezTo>
                  <a:cubicBezTo>
                    <a:pt x="5121" y="2098"/>
                    <a:pt x="5140" y="2091"/>
                    <a:pt x="5153" y="2064"/>
                  </a:cubicBezTo>
                  <a:cubicBezTo>
                    <a:pt x="5218" y="2064"/>
                    <a:pt x="5218" y="2064"/>
                    <a:pt x="5218" y="2064"/>
                  </a:cubicBezTo>
                  <a:cubicBezTo>
                    <a:pt x="5214" y="2076"/>
                    <a:pt x="5208" y="2097"/>
                    <a:pt x="5184" y="2117"/>
                  </a:cubicBezTo>
                  <a:cubicBezTo>
                    <a:pt x="5162" y="2136"/>
                    <a:pt x="5128" y="2145"/>
                    <a:pt x="5092" y="2145"/>
                  </a:cubicBezTo>
                  <a:cubicBezTo>
                    <a:pt x="5072" y="2145"/>
                    <a:pt x="5033" y="2142"/>
                    <a:pt x="5013" y="2115"/>
                  </a:cubicBezTo>
                  <a:cubicBezTo>
                    <a:pt x="4996" y="2092"/>
                    <a:pt x="4994" y="2060"/>
                    <a:pt x="5002" y="2021"/>
                  </a:cubicBezTo>
                  <a:cubicBezTo>
                    <a:pt x="5011" y="1981"/>
                    <a:pt x="5030" y="1934"/>
                    <a:pt x="5077" y="1906"/>
                  </a:cubicBezTo>
                  <a:cubicBezTo>
                    <a:pt x="5099" y="1893"/>
                    <a:pt x="5123" y="1886"/>
                    <a:pt x="5150" y="1886"/>
                  </a:cubicBezTo>
                  <a:cubicBezTo>
                    <a:pt x="5184" y="1886"/>
                    <a:pt x="5222" y="1899"/>
                    <a:pt x="5235" y="1944"/>
                  </a:cubicBezTo>
                  <a:cubicBezTo>
                    <a:pt x="5244" y="1977"/>
                    <a:pt x="5236" y="2013"/>
                    <a:pt x="5231" y="2033"/>
                  </a:cubicBezTo>
                  <a:lnTo>
                    <a:pt x="5068" y="2033"/>
                  </a:lnTo>
                  <a:close/>
                  <a:moveTo>
                    <a:pt x="5167" y="1988"/>
                  </a:moveTo>
                  <a:cubicBezTo>
                    <a:pt x="5170" y="1977"/>
                    <a:pt x="5178" y="1934"/>
                    <a:pt x="5137" y="1934"/>
                  </a:cubicBezTo>
                  <a:cubicBezTo>
                    <a:pt x="5105" y="1934"/>
                    <a:pt x="5087" y="1960"/>
                    <a:pt x="5080" y="1988"/>
                  </a:cubicBezTo>
                  <a:lnTo>
                    <a:pt x="5167" y="1988"/>
                  </a:lnTo>
                  <a:close/>
                  <a:moveTo>
                    <a:pt x="5353" y="1894"/>
                  </a:moveTo>
                  <a:cubicBezTo>
                    <a:pt x="5382" y="1973"/>
                    <a:pt x="5382" y="1973"/>
                    <a:pt x="5382" y="1973"/>
                  </a:cubicBezTo>
                  <a:cubicBezTo>
                    <a:pt x="5447" y="1894"/>
                    <a:pt x="5447" y="1894"/>
                    <a:pt x="5447" y="1894"/>
                  </a:cubicBezTo>
                  <a:cubicBezTo>
                    <a:pt x="5520" y="1894"/>
                    <a:pt x="5520" y="1894"/>
                    <a:pt x="5520" y="1894"/>
                  </a:cubicBezTo>
                  <a:cubicBezTo>
                    <a:pt x="5417" y="2012"/>
                    <a:pt x="5417" y="2012"/>
                    <a:pt x="5417" y="2012"/>
                  </a:cubicBezTo>
                  <a:cubicBezTo>
                    <a:pt x="5471" y="2136"/>
                    <a:pt x="5471" y="2136"/>
                    <a:pt x="5471" y="2136"/>
                  </a:cubicBezTo>
                  <a:cubicBezTo>
                    <a:pt x="5388" y="2136"/>
                    <a:pt x="5388" y="2136"/>
                    <a:pt x="5388" y="2136"/>
                  </a:cubicBezTo>
                  <a:cubicBezTo>
                    <a:pt x="5357" y="2047"/>
                    <a:pt x="5357" y="2047"/>
                    <a:pt x="5357" y="2047"/>
                  </a:cubicBezTo>
                  <a:cubicBezTo>
                    <a:pt x="5289" y="2136"/>
                    <a:pt x="5289" y="2136"/>
                    <a:pt x="5289" y="2136"/>
                  </a:cubicBezTo>
                  <a:cubicBezTo>
                    <a:pt x="5214" y="2136"/>
                    <a:pt x="5214" y="2136"/>
                    <a:pt x="5214" y="2136"/>
                  </a:cubicBezTo>
                  <a:cubicBezTo>
                    <a:pt x="5323" y="2006"/>
                    <a:pt x="5323" y="2006"/>
                    <a:pt x="5323" y="2006"/>
                  </a:cubicBezTo>
                  <a:cubicBezTo>
                    <a:pt x="5269" y="1894"/>
                    <a:pt x="5269" y="1894"/>
                    <a:pt x="5269" y="1894"/>
                  </a:cubicBezTo>
                  <a:lnTo>
                    <a:pt x="5353" y="1894"/>
                  </a:lnTo>
                  <a:close/>
                  <a:moveTo>
                    <a:pt x="5553" y="1893"/>
                  </a:moveTo>
                  <a:cubicBezTo>
                    <a:pt x="5625" y="1893"/>
                    <a:pt x="5625" y="1893"/>
                    <a:pt x="5625" y="1893"/>
                  </a:cubicBezTo>
                  <a:cubicBezTo>
                    <a:pt x="5573" y="2136"/>
                    <a:pt x="5573" y="2136"/>
                    <a:pt x="5573" y="2136"/>
                  </a:cubicBezTo>
                  <a:cubicBezTo>
                    <a:pt x="5501" y="2136"/>
                    <a:pt x="5501" y="2136"/>
                    <a:pt x="5501" y="2136"/>
                  </a:cubicBezTo>
                  <a:lnTo>
                    <a:pt x="5553" y="1893"/>
                  </a:lnTo>
                  <a:close/>
                  <a:moveTo>
                    <a:pt x="5573" y="1790"/>
                  </a:moveTo>
                  <a:cubicBezTo>
                    <a:pt x="5648" y="1790"/>
                    <a:pt x="5648" y="1790"/>
                    <a:pt x="5648" y="1790"/>
                  </a:cubicBezTo>
                  <a:cubicBezTo>
                    <a:pt x="5636" y="1851"/>
                    <a:pt x="5636" y="1851"/>
                    <a:pt x="5636" y="1851"/>
                  </a:cubicBezTo>
                  <a:cubicBezTo>
                    <a:pt x="5560" y="1851"/>
                    <a:pt x="5560" y="1851"/>
                    <a:pt x="5560" y="1851"/>
                  </a:cubicBezTo>
                  <a:lnTo>
                    <a:pt x="5573" y="1790"/>
                  </a:lnTo>
                  <a:close/>
                  <a:moveTo>
                    <a:pt x="5775" y="2133"/>
                  </a:moveTo>
                  <a:cubicBezTo>
                    <a:pt x="5752" y="2139"/>
                    <a:pt x="5730" y="2141"/>
                    <a:pt x="5719" y="2141"/>
                  </a:cubicBezTo>
                  <a:cubicBezTo>
                    <a:pt x="5647" y="2141"/>
                    <a:pt x="5657" y="2095"/>
                    <a:pt x="5662" y="2075"/>
                  </a:cubicBezTo>
                  <a:cubicBezTo>
                    <a:pt x="5689" y="1942"/>
                    <a:pt x="5689" y="1942"/>
                    <a:pt x="5689" y="1942"/>
                  </a:cubicBezTo>
                  <a:cubicBezTo>
                    <a:pt x="5643" y="1942"/>
                    <a:pt x="5643" y="1942"/>
                    <a:pt x="5643" y="1942"/>
                  </a:cubicBezTo>
                  <a:cubicBezTo>
                    <a:pt x="5653" y="1895"/>
                    <a:pt x="5653" y="1895"/>
                    <a:pt x="5653" y="1895"/>
                  </a:cubicBezTo>
                  <a:cubicBezTo>
                    <a:pt x="5700" y="1895"/>
                    <a:pt x="5700" y="1895"/>
                    <a:pt x="5700" y="1895"/>
                  </a:cubicBezTo>
                  <a:cubicBezTo>
                    <a:pt x="5710" y="1848"/>
                    <a:pt x="5710" y="1848"/>
                    <a:pt x="5710" y="1848"/>
                  </a:cubicBezTo>
                  <a:cubicBezTo>
                    <a:pt x="5786" y="1822"/>
                    <a:pt x="5786" y="1822"/>
                    <a:pt x="5786" y="1822"/>
                  </a:cubicBezTo>
                  <a:cubicBezTo>
                    <a:pt x="5770" y="1895"/>
                    <a:pt x="5770" y="1895"/>
                    <a:pt x="5770" y="1895"/>
                  </a:cubicBezTo>
                  <a:cubicBezTo>
                    <a:pt x="5828" y="1895"/>
                    <a:pt x="5828" y="1895"/>
                    <a:pt x="5828" y="1895"/>
                  </a:cubicBezTo>
                  <a:cubicBezTo>
                    <a:pt x="5818" y="1942"/>
                    <a:pt x="5818" y="1942"/>
                    <a:pt x="5818" y="1942"/>
                  </a:cubicBezTo>
                  <a:cubicBezTo>
                    <a:pt x="5760" y="1942"/>
                    <a:pt x="5760" y="1942"/>
                    <a:pt x="5760" y="1942"/>
                  </a:cubicBezTo>
                  <a:cubicBezTo>
                    <a:pt x="5736" y="2052"/>
                    <a:pt x="5736" y="2052"/>
                    <a:pt x="5736" y="2052"/>
                  </a:cubicBezTo>
                  <a:cubicBezTo>
                    <a:pt x="5733" y="2074"/>
                    <a:pt x="5729" y="2088"/>
                    <a:pt x="5761" y="2088"/>
                  </a:cubicBezTo>
                  <a:cubicBezTo>
                    <a:pt x="5772" y="2088"/>
                    <a:pt x="5777" y="2087"/>
                    <a:pt x="5786" y="2086"/>
                  </a:cubicBezTo>
                  <a:lnTo>
                    <a:pt x="5775" y="2133"/>
                  </a:lnTo>
                  <a:close/>
                  <a:moveTo>
                    <a:pt x="5921" y="1894"/>
                  </a:moveTo>
                  <a:cubicBezTo>
                    <a:pt x="5939" y="2062"/>
                    <a:pt x="5939" y="2062"/>
                    <a:pt x="5939" y="2062"/>
                  </a:cubicBezTo>
                  <a:cubicBezTo>
                    <a:pt x="6028" y="1894"/>
                    <a:pt x="6028" y="1894"/>
                    <a:pt x="6028" y="1894"/>
                  </a:cubicBezTo>
                  <a:cubicBezTo>
                    <a:pt x="6099" y="1894"/>
                    <a:pt x="6099" y="1894"/>
                    <a:pt x="6099" y="1894"/>
                  </a:cubicBezTo>
                  <a:cubicBezTo>
                    <a:pt x="5957" y="2132"/>
                    <a:pt x="5957" y="2132"/>
                    <a:pt x="5957" y="2132"/>
                  </a:cubicBezTo>
                  <a:cubicBezTo>
                    <a:pt x="5907" y="2229"/>
                    <a:pt x="5907" y="2229"/>
                    <a:pt x="5907" y="2229"/>
                  </a:cubicBezTo>
                  <a:cubicBezTo>
                    <a:pt x="5835" y="2229"/>
                    <a:pt x="5835" y="2229"/>
                    <a:pt x="5835" y="2229"/>
                  </a:cubicBezTo>
                  <a:cubicBezTo>
                    <a:pt x="5886" y="2137"/>
                    <a:pt x="5886" y="2137"/>
                    <a:pt x="5886" y="2137"/>
                  </a:cubicBezTo>
                  <a:cubicBezTo>
                    <a:pt x="5844" y="1894"/>
                    <a:pt x="5844" y="1894"/>
                    <a:pt x="5844" y="1894"/>
                  </a:cubicBezTo>
                  <a:lnTo>
                    <a:pt x="5921" y="189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sp>
          <p:nvSpPr>
            <p:cNvPr id="10" name="Freeform 15"/>
            <p:cNvSpPr>
              <a:spLocks noEditPoints="1"/>
            </p:cNvSpPr>
            <p:nvPr userDrawn="1"/>
          </p:nvSpPr>
          <p:spPr bwMode="auto">
            <a:xfrm>
              <a:off x="-2592388" y="0"/>
              <a:ext cx="2592388" cy="1530350"/>
            </a:xfrm>
            <a:custGeom>
              <a:avLst/>
              <a:gdLst/>
              <a:ahLst/>
              <a:cxnLst>
                <a:cxn ang="0">
                  <a:pos x="176" y="248"/>
                </a:cxn>
                <a:cxn ang="0">
                  <a:pos x="0" y="248"/>
                </a:cxn>
                <a:cxn ang="0">
                  <a:pos x="0" y="0"/>
                </a:cxn>
                <a:cxn ang="0">
                  <a:pos x="176" y="0"/>
                </a:cxn>
                <a:cxn ang="0">
                  <a:pos x="176" y="248"/>
                </a:cxn>
                <a:cxn ang="0">
                  <a:pos x="176" y="716"/>
                </a:cxn>
                <a:cxn ang="0">
                  <a:pos x="0" y="716"/>
                </a:cxn>
                <a:cxn ang="0">
                  <a:pos x="0" y="964"/>
                </a:cxn>
                <a:cxn ang="0">
                  <a:pos x="176" y="964"/>
                </a:cxn>
                <a:cxn ang="0">
                  <a:pos x="176" y="716"/>
                </a:cxn>
                <a:cxn ang="0">
                  <a:pos x="1633" y="0"/>
                </a:cxn>
                <a:cxn ang="0">
                  <a:pos x="1457" y="0"/>
                </a:cxn>
                <a:cxn ang="0">
                  <a:pos x="1457" y="248"/>
                </a:cxn>
                <a:cxn ang="0">
                  <a:pos x="1633" y="248"/>
                </a:cxn>
                <a:cxn ang="0">
                  <a:pos x="1633" y="0"/>
                </a:cxn>
                <a:cxn ang="0">
                  <a:pos x="1633" y="716"/>
                </a:cxn>
                <a:cxn ang="0">
                  <a:pos x="1457" y="716"/>
                </a:cxn>
                <a:cxn ang="0">
                  <a:pos x="1457" y="964"/>
                </a:cxn>
                <a:cxn ang="0">
                  <a:pos x="1633" y="964"/>
                </a:cxn>
                <a:cxn ang="0">
                  <a:pos x="1633" y="716"/>
                </a:cxn>
              </a:cxnLst>
              <a:rect l="0" t="0" r="r" b="b"/>
              <a:pathLst>
                <a:path w="1633" h="964">
                  <a:moveTo>
                    <a:pt x="176" y="248"/>
                  </a:moveTo>
                  <a:lnTo>
                    <a:pt x="0" y="248"/>
                  </a:lnTo>
                  <a:lnTo>
                    <a:pt x="0" y="0"/>
                  </a:lnTo>
                  <a:lnTo>
                    <a:pt x="176" y="0"/>
                  </a:lnTo>
                  <a:lnTo>
                    <a:pt x="176" y="248"/>
                  </a:lnTo>
                  <a:close/>
                  <a:moveTo>
                    <a:pt x="176" y="716"/>
                  </a:moveTo>
                  <a:lnTo>
                    <a:pt x="0" y="716"/>
                  </a:lnTo>
                  <a:lnTo>
                    <a:pt x="0" y="964"/>
                  </a:lnTo>
                  <a:lnTo>
                    <a:pt x="176" y="964"/>
                  </a:lnTo>
                  <a:lnTo>
                    <a:pt x="176" y="716"/>
                  </a:lnTo>
                  <a:close/>
                  <a:moveTo>
                    <a:pt x="1633" y="0"/>
                  </a:moveTo>
                  <a:lnTo>
                    <a:pt x="1457" y="0"/>
                  </a:lnTo>
                  <a:lnTo>
                    <a:pt x="1457" y="248"/>
                  </a:lnTo>
                  <a:lnTo>
                    <a:pt x="1633" y="248"/>
                  </a:lnTo>
                  <a:lnTo>
                    <a:pt x="1633" y="0"/>
                  </a:lnTo>
                  <a:close/>
                  <a:moveTo>
                    <a:pt x="1633" y="716"/>
                  </a:moveTo>
                  <a:lnTo>
                    <a:pt x="1457" y="716"/>
                  </a:lnTo>
                  <a:lnTo>
                    <a:pt x="1457" y="964"/>
                  </a:lnTo>
                  <a:lnTo>
                    <a:pt x="1633" y="964"/>
                  </a:lnTo>
                  <a:lnTo>
                    <a:pt x="1633" y="716"/>
                  </a:ln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grpSp>
    </p:spTree>
    <p:extLst>
      <p:ext uri="{BB962C8B-B14F-4D97-AF65-F5344CB8AC3E}">
        <p14:creationId xmlns:p14="http://schemas.microsoft.com/office/powerpoint/2010/main" val="34234502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81519016-4934-5148-BEA2-2DF97C695A8F}" type="datetimeFigureOut">
              <a:rPr lang="en-US" smtClean="0"/>
              <a:t>4/17/17</a:t>
            </a:fld>
            <a:endParaRPr lang="en-US" dirty="0"/>
          </a:p>
        </p:txBody>
      </p:sp>
      <p:sp>
        <p:nvSpPr>
          <p:cNvPr id="5" name="Footer Placeholder 4"/>
          <p:cNvSpPr>
            <a:spLocks noGrp="1"/>
          </p:cNvSpPr>
          <p:nvPr>
            <p:ph type="ftr" sz="quarter" idx="11"/>
          </p:nvPr>
        </p:nvSpPr>
        <p:spPr>
          <a:xfrm>
            <a:off x="914400" y="4323846"/>
            <a:ext cx="4880610" cy="365125"/>
          </a:xfrm>
        </p:spPr>
        <p:txBody>
          <a:bodyPr/>
          <a:lstStyle/>
          <a:p>
            <a:endParaRPr lang="en-US" dirty="0"/>
          </a:p>
        </p:txBody>
      </p:sp>
      <p:sp>
        <p:nvSpPr>
          <p:cNvPr id="6" name="Slide Number Placeholder 5"/>
          <p:cNvSpPr>
            <a:spLocks noGrp="1"/>
          </p:cNvSpPr>
          <p:nvPr>
            <p:ph type="sldNum" sz="quarter" idx="12"/>
          </p:nvPr>
        </p:nvSpPr>
        <p:spPr>
          <a:xfrm>
            <a:off x="6057900" y="1430867"/>
            <a:ext cx="2171700" cy="365125"/>
          </a:xfrm>
        </p:spPr>
        <p:txBody>
          <a:bodyPr/>
          <a:lstStyle/>
          <a:p>
            <a:fld id="{F147437E-5840-A94A-8C5D-8FD9E40BF666}" type="slidenum">
              <a:rPr lang="en-US" smtClean="0"/>
              <a:t>‹#›</a:t>
            </a:fld>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1519016-4934-5148-BEA2-2DF97C695A8F}" type="datetimeFigureOut">
              <a:rPr lang="en-US" smtClean="0"/>
              <a:t>4/17/17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147437E-5840-A94A-8C5D-8FD9E40BF666}" type="slidenum">
              <a:rPr lang="en-US" smtClean="0"/>
              <a:t>‹#›</a:t>
            </a:fld>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81519016-4934-5148-BEA2-2DF97C695A8F}" type="datetimeFigureOut">
              <a:rPr lang="en-US" smtClean="0"/>
              <a:t>4/17/17</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endParaRPr lang="en-US" dirty="0"/>
          </a:p>
        </p:txBody>
      </p:sp>
      <p:sp>
        <p:nvSpPr>
          <p:cNvPr id="6" name="Slide Number Placeholder 5"/>
          <p:cNvSpPr>
            <a:spLocks noGrp="1"/>
          </p:cNvSpPr>
          <p:nvPr>
            <p:ph type="sldNum" sz="quarter" idx="12"/>
          </p:nvPr>
        </p:nvSpPr>
        <p:spPr>
          <a:xfrm>
            <a:off x="7882466" y="381001"/>
            <a:ext cx="667173" cy="365125"/>
          </a:xfrm>
        </p:spPr>
        <p:txBody>
          <a:bodyPr/>
          <a:lstStyle/>
          <a:p>
            <a:fld id="{F147437E-5840-A94A-8C5D-8FD9E40BF666}" type="slidenum">
              <a:rPr lang="en-US" smtClean="0"/>
              <a:t>‹#›</a:t>
            </a:fld>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1519016-4934-5148-BEA2-2DF97C695A8F}" type="datetimeFigureOut">
              <a:rPr lang="en-US" smtClean="0"/>
              <a:t>4/17/17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147437E-5840-A94A-8C5D-8FD9E40BF666}" type="slidenum">
              <a:rPr lang="en-US" smtClean="0"/>
              <a:t>‹#›</a:t>
            </a:fld>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1519016-4934-5148-BEA2-2DF97C695A8F}" type="datetimeFigureOut">
              <a:rPr lang="en-US" smtClean="0"/>
              <a:t>4/17/17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147437E-5840-A94A-8C5D-8FD9E40BF666}" type="slidenum">
              <a:rPr lang="en-US" smtClean="0"/>
              <a:t>‹#›</a:t>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1519016-4934-5148-BEA2-2DF97C695A8F}" type="datetimeFigureOut">
              <a:rPr lang="en-US" smtClean="0"/>
              <a:t>4/17/17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147437E-5840-A94A-8C5D-8FD9E40BF666}" type="slidenum">
              <a:rPr lang="en-US" smtClean="0"/>
              <a:t>‹#›</a:t>
            </a:fld>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19016-4934-5148-BEA2-2DF97C695A8F}" type="datetimeFigureOut">
              <a:rPr lang="en-US" smtClean="0"/>
              <a:t>4/17/17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147437E-5840-A94A-8C5D-8FD9E40BF666}" type="slidenum">
              <a:rPr lang="en-US" smtClean="0"/>
              <a:t>‹#›</a:t>
            </a:fld>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519016-4934-5148-BEA2-2DF97C695A8F}" type="datetimeFigureOut">
              <a:rPr lang="en-US" smtClean="0"/>
              <a:t>4/17/17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147437E-5840-A94A-8C5D-8FD9E40BF666}" type="slidenum">
              <a:rPr lang="en-US" smtClean="0"/>
              <a:t>‹#›</a:t>
            </a:fld>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519016-4934-5148-BEA2-2DF97C695A8F}" type="datetimeFigureOut">
              <a:rPr lang="en-US" smtClean="0"/>
              <a:t>4/17/17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147437E-5840-A94A-8C5D-8FD9E40BF666}"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grpSp>
        <p:nvGrpSpPr>
          <p:cNvPr id="2" name="Group 12"/>
          <p:cNvGrpSpPr>
            <a:grpSpLocks noChangeAspect="1"/>
          </p:cNvGrpSpPr>
          <p:nvPr userDrawn="1"/>
        </p:nvGrpSpPr>
        <p:grpSpPr bwMode="gray">
          <a:xfrm>
            <a:off x="-10257" y="-1"/>
            <a:ext cx="9154257" cy="6858001"/>
            <a:chOff x="-10601325" y="-457200"/>
            <a:chExt cx="9917112" cy="6858001"/>
          </a:xfrm>
        </p:grpSpPr>
        <p:sp>
          <p:nvSpPr>
            <p:cNvPr id="14" name="Freeform 12"/>
            <p:cNvSpPr>
              <a:spLocks/>
            </p:cNvSpPr>
            <p:nvPr userDrawn="1"/>
          </p:nvSpPr>
          <p:spPr bwMode="gray">
            <a:xfrm>
              <a:off x="-10601325" y="-457200"/>
              <a:ext cx="5397500" cy="3236913"/>
            </a:xfrm>
            <a:custGeom>
              <a:avLst/>
              <a:gdLst/>
              <a:ahLst/>
              <a:cxnLst>
                <a:cxn ang="0">
                  <a:pos x="0" y="0"/>
                </a:cxn>
                <a:cxn ang="0">
                  <a:pos x="0" y="2039"/>
                </a:cxn>
                <a:cxn ang="0">
                  <a:pos x="2796" y="2039"/>
                </a:cxn>
                <a:cxn ang="0">
                  <a:pos x="3400" y="0"/>
                </a:cxn>
                <a:cxn ang="0">
                  <a:pos x="0" y="0"/>
                </a:cxn>
              </a:cxnLst>
              <a:rect l="0" t="0" r="r" b="b"/>
              <a:pathLst>
                <a:path w="3400" h="2039">
                  <a:moveTo>
                    <a:pt x="0" y="0"/>
                  </a:moveTo>
                  <a:lnTo>
                    <a:pt x="0" y="2039"/>
                  </a:lnTo>
                  <a:lnTo>
                    <a:pt x="2796" y="2039"/>
                  </a:lnTo>
                  <a:lnTo>
                    <a:pt x="3400" y="0"/>
                  </a:lnTo>
                  <a:lnTo>
                    <a:pt x="0"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15" name="Freeform 10"/>
            <p:cNvSpPr>
              <a:spLocks/>
            </p:cNvSpPr>
            <p:nvPr userDrawn="1"/>
          </p:nvSpPr>
          <p:spPr bwMode="gray">
            <a:xfrm>
              <a:off x="-8240713" y="1362075"/>
              <a:ext cx="7556500" cy="5038726"/>
            </a:xfrm>
            <a:custGeom>
              <a:avLst/>
              <a:gdLst/>
              <a:ahLst/>
              <a:cxnLst>
                <a:cxn ang="0">
                  <a:pos x="940" y="0"/>
                </a:cxn>
                <a:cxn ang="0">
                  <a:pos x="0" y="3174"/>
                </a:cxn>
                <a:cxn ang="0">
                  <a:pos x="4760" y="3174"/>
                </a:cxn>
                <a:cxn ang="0">
                  <a:pos x="4760" y="0"/>
                </a:cxn>
                <a:cxn ang="0">
                  <a:pos x="940" y="0"/>
                </a:cxn>
              </a:cxnLst>
              <a:rect l="0" t="0" r="r" b="b"/>
              <a:pathLst>
                <a:path w="4760" h="3174">
                  <a:moveTo>
                    <a:pt x="940" y="0"/>
                  </a:moveTo>
                  <a:lnTo>
                    <a:pt x="0" y="3174"/>
                  </a:lnTo>
                  <a:lnTo>
                    <a:pt x="4760" y="3174"/>
                  </a:lnTo>
                  <a:lnTo>
                    <a:pt x="4760" y="0"/>
                  </a:lnTo>
                  <a:lnTo>
                    <a:pt x="940"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16" name="Freeform 14"/>
            <p:cNvSpPr>
              <a:spLocks/>
            </p:cNvSpPr>
            <p:nvPr userDrawn="1"/>
          </p:nvSpPr>
          <p:spPr bwMode="gray">
            <a:xfrm>
              <a:off x="-7169150" y="1362075"/>
              <a:ext cx="1425575" cy="1417638"/>
            </a:xfrm>
            <a:custGeom>
              <a:avLst/>
              <a:gdLst/>
              <a:ahLst/>
              <a:cxnLst>
                <a:cxn ang="0">
                  <a:pos x="898" y="0"/>
                </a:cxn>
                <a:cxn ang="0">
                  <a:pos x="265" y="0"/>
                </a:cxn>
                <a:cxn ang="0">
                  <a:pos x="0" y="893"/>
                </a:cxn>
                <a:cxn ang="0">
                  <a:pos x="633" y="893"/>
                </a:cxn>
                <a:cxn ang="0">
                  <a:pos x="898" y="0"/>
                </a:cxn>
              </a:cxnLst>
              <a:rect l="0" t="0" r="r" b="b"/>
              <a:pathLst>
                <a:path w="898" h="893">
                  <a:moveTo>
                    <a:pt x="898" y="0"/>
                  </a:moveTo>
                  <a:lnTo>
                    <a:pt x="265" y="0"/>
                  </a:lnTo>
                  <a:lnTo>
                    <a:pt x="0" y="893"/>
                  </a:lnTo>
                  <a:lnTo>
                    <a:pt x="633" y="893"/>
                  </a:lnTo>
                  <a:lnTo>
                    <a:pt x="898" y="0"/>
                  </a:lnTo>
                  <a:close/>
                </a:path>
              </a:pathLst>
            </a:custGeom>
            <a:solidFill>
              <a:srgbClr val="00257A"/>
            </a:soli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grpSp>
      <p:sp>
        <p:nvSpPr>
          <p:cNvPr id="10" name="Title 9"/>
          <p:cNvSpPr>
            <a:spLocks noGrp="1"/>
          </p:cNvSpPr>
          <p:nvPr userDrawn="1">
            <p:ph type="title"/>
          </p:nvPr>
        </p:nvSpPr>
        <p:spPr bwMode="gray">
          <a:xfrm>
            <a:off x="4638469" y="2492896"/>
            <a:ext cx="4187542" cy="2232248"/>
          </a:xfrm>
          <a:noFill/>
          <a:ln w="9525">
            <a:noFill/>
            <a:miter lim="800000"/>
            <a:headEnd/>
            <a:tailEnd/>
          </a:ln>
        </p:spPr>
        <p:txBody>
          <a:bodyPr vert="horz" wrap="square" lIns="0" tIns="0" rIns="0" bIns="0" numCol="1" anchor="t" anchorCtr="0" compatLnSpc="1">
            <a:prstTxWarp prst="textNoShape">
              <a:avLst/>
            </a:prstTxWarp>
            <a:noAutofit/>
          </a:bodyPr>
          <a:lstStyle>
            <a:lvl1pPr algn="r" rtl="0" eaLnBrk="1" fontAlgn="base" hangingPunct="1">
              <a:spcBef>
                <a:spcPct val="40000"/>
              </a:spcBef>
              <a:spcAft>
                <a:spcPct val="0"/>
              </a:spcAft>
              <a:defRPr lang="en-GB" sz="3000" b="1" dirty="0" smtClean="0">
                <a:solidFill>
                  <a:schemeClr val="bg1"/>
                </a:solidFill>
                <a:latin typeface="+mj-lt"/>
                <a:ea typeface="+mj-ea"/>
                <a:cs typeface="+mj-cs"/>
              </a:defRPr>
            </a:lvl1pPr>
          </a:lstStyle>
          <a:p>
            <a:r>
              <a:rPr lang="en-US" dirty="0" smtClean="0"/>
              <a:t>Click to edit</a:t>
            </a:r>
            <a:endParaRPr lang="en-GB" dirty="0"/>
          </a:p>
        </p:txBody>
      </p:sp>
      <p:sp>
        <p:nvSpPr>
          <p:cNvPr id="17" name="Text Placeholder 16"/>
          <p:cNvSpPr>
            <a:spLocks noGrp="1"/>
          </p:cNvSpPr>
          <p:nvPr userDrawn="1">
            <p:ph type="body" sz="quarter" idx="10"/>
          </p:nvPr>
        </p:nvSpPr>
        <p:spPr bwMode="gray">
          <a:xfrm>
            <a:off x="4638469" y="5013176"/>
            <a:ext cx="4187542" cy="1512168"/>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r" rtl="0" eaLnBrk="1" fontAlgn="base" hangingPunct="1">
              <a:lnSpc>
                <a:spcPct val="110000"/>
              </a:lnSpc>
              <a:spcBef>
                <a:spcPts val="600"/>
              </a:spcBef>
              <a:spcAft>
                <a:spcPct val="0"/>
              </a:spcAft>
              <a:defRPr lang="en-US" sz="1200" b="0" dirty="0" smtClean="0">
                <a:solidFill>
                  <a:schemeClr val="bg1"/>
                </a:solidFill>
                <a:latin typeface="+mn-lt"/>
                <a:ea typeface="+mn-ea"/>
                <a:cs typeface="+mn-cs"/>
              </a:defRPr>
            </a:lvl1pPr>
          </a:lstStyle>
          <a:p>
            <a:pPr lvl="0"/>
            <a:r>
              <a:rPr lang="en-US" smtClean="0"/>
              <a:t>Click to edit Master text styles</a:t>
            </a:r>
          </a:p>
        </p:txBody>
      </p:sp>
      <p:sp>
        <p:nvSpPr>
          <p:cNvPr id="37" name="TextBox 36"/>
          <p:cNvSpPr txBox="1"/>
          <p:nvPr/>
        </p:nvSpPr>
        <p:spPr>
          <a:xfrm>
            <a:off x="386624" y="899428"/>
            <a:ext cx="3423079" cy="338554"/>
          </a:xfrm>
          <a:prstGeom prst="rect">
            <a:avLst/>
          </a:prstGeom>
          <a:noFill/>
        </p:spPr>
        <p:txBody>
          <a:bodyPr wrap="none" rtlCol="0">
            <a:spAutoFit/>
          </a:bodyPr>
          <a:lstStyle/>
          <a:p>
            <a:pPr algn="ctr" defTabSz="914400">
              <a:defRPr/>
            </a:pPr>
            <a:r>
              <a:rPr lang="en-US" sz="1600" kern="0" dirty="0" smtClean="0">
                <a:solidFill>
                  <a:srgbClr val="FFFFFF"/>
                </a:solidFill>
                <a:latin typeface="Optima"/>
                <a:cs typeface="Optima"/>
              </a:rPr>
              <a:t>Enterprise   Agile   Practice   Patterns</a:t>
            </a:r>
            <a:endParaRPr lang="en-US" sz="1600" kern="0" dirty="0">
              <a:solidFill>
                <a:srgbClr val="FFFFFF"/>
              </a:solidFill>
              <a:latin typeface="Optima"/>
              <a:cs typeface="Optima"/>
            </a:endParaRPr>
          </a:p>
        </p:txBody>
      </p:sp>
      <p:sp>
        <p:nvSpPr>
          <p:cNvPr id="39" name="TextBox 38"/>
          <p:cNvSpPr txBox="1"/>
          <p:nvPr/>
        </p:nvSpPr>
        <p:spPr>
          <a:xfrm>
            <a:off x="517396" y="519064"/>
            <a:ext cx="3124039" cy="461665"/>
          </a:xfrm>
          <a:prstGeom prst="rect">
            <a:avLst/>
          </a:prstGeom>
          <a:noFill/>
        </p:spPr>
        <p:txBody>
          <a:bodyPr wrap="square" rtlCol="0">
            <a:spAutoFit/>
          </a:bodyPr>
          <a:lstStyle/>
          <a:p>
            <a:pPr algn="dist" defTabSz="914400">
              <a:defRPr/>
            </a:pPr>
            <a:r>
              <a:rPr lang="en-US" sz="2400" kern="0" dirty="0" smtClean="0">
                <a:solidFill>
                  <a:srgbClr val="FFFFFF"/>
                </a:solidFill>
                <a:latin typeface="Optima"/>
                <a:cs typeface="Optima"/>
              </a:rPr>
              <a:t>XS  ALE</a:t>
            </a:r>
            <a:endParaRPr lang="en-US" sz="2400" kern="0" dirty="0">
              <a:solidFill>
                <a:srgbClr val="FFFFFF"/>
              </a:solidFill>
              <a:latin typeface="Optima"/>
              <a:cs typeface="Optima"/>
            </a:endParaRPr>
          </a:p>
        </p:txBody>
      </p:sp>
      <p:grpSp>
        <p:nvGrpSpPr>
          <p:cNvPr id="40" name="Group 39"/>
          <p:cNvGrpSpPr/>
          <p:nvPr/>
        </p:nvGrpSpPr>
        <p:grpSpPr>
          <a:xfrm>
            <a:off x="1652880" y="613351"/>
            <a:ext cx="291212" cy="315480"/>
            <a:chOff x="1575169" y="119980"/>
            <a:chExt cx="282792" cy="282792"/>
          </a:xfrm>
        </p:grpSpPr>
        <p:grpSp>
          <p:nvGrpSpPr>
            <p:cNvPr id="41" name="Group 40"/>
            <p:cNvGrpSpPr/>
            <p:nvPr/>
          </p:nvGrpSpPr>
          <p:grpSpPr>
            <a:xfrm>
              <a:off x="1616433" y="163757"/>
              <a:ext cx="196646" cy="192734"/>
              <a:chOff x="1616433" y="163757"/>
              <a:chExt cx="196646" cy="192734"/>
            </a:xfrm>
          </p:grpSpPr>
          <p:sp>
            <p:nvSpPr>
              <p:cNvPr id="43" name="Circular Arrow 42"/>
              <p:cNvSpPr/>
              <p:nvPr/>
            </p:nvSpPr>
            <p:spPr>
              <a:xfrm rot="876914" flipV="1">
                <a:off x="1648832" y="194659"/>
                <a:ext cx="131666" cy="131666"/>
              </a:xfrm>
              <a:prstGeom prst="circularArrow">
                <a:avLst>
                  <a:gd name="adj1" fmla="val 15463"/>
                  <a:gd name="adj2" fmla="val 1778864"/>
                  <a:gd name="adj3" fmla="val 19507045"/>
                  <a:gd name="adj4" fmla="val 5671014"/>
                  <a:gd name="adj5" fmla="val 20027"/>
                </a:avLst>
              </a:prstGeom>
              <a:gradFill rotWithShape="1">
                <a:gsLst>
                  <a:gs pos="0">
                    <a:srgbClr val="5AA2AE">
                      <a:tint val="90000"/>
                    </a:srgbClr>
                  </a:gs>
                  <a:gs pos="48000">
                    <a:srgbClr val="5AA2AE">
                      <a:tint val="54000"/>
                      <a:satMod val="140000"/>
                    </a:srgbClr>
                  </a:gs>
                  <a:gs pos="100000">
                    <a:srgbClr val="5AA2AE">
                      <a:tint val="24000"/>
                      <a:satMod val="260000"/>
                    </a:srgbClr>
                  </a:gs>
                </a:gsLst>
                <a:lin ang="16200000" scaled="1"/>
              </a:gradFill>
              <a:ln w="12700" cap="flat" cmpd="sng" algn="ctr">
                <a:solidFill>
                  <a:srgbClr val="5AA2AE"/>
                </a:solidFill>
                <a:prstDash val="solid"/>
              </a:ln>
              <a:effectLst/>
            </p:spPr>
            <p:txBody>
              <a:bodyPr rtlCol="0" anchor="ctr"/>
              <a:lstStyle/>
              <a:p>
                <a:pPr algn="ctr" defTabSz="914400">
                  <a:defRPr/>
                </a:pPr>
                <a:endParaRPr lang="en-US" sz="2000" kern="0" dirty="0">
                  <a:solidFill>
                    <a:srgbClr val="FFFFFF"/>
                  </a:solidFill>
                  <a:latin typeface="Palatino Linotype"/>
                </a:endParaRPr>
              </a:p>
            </p:txBody>
          </p:sp>
          <p:sp>
            <p:nvSpPr>
              <p:cNvPr id="44" name="Circular Arrow 43"/>
              <p:cNvSpPr/>
              <p:nvPr/>
            </p:nvSpPr>
            <p:spPr>
              <a:xfrm rot="20723086">
                <a:off x="1616433" y="163757"/>
                <a:ext cx="196646" cy="192734"/>
              </a:xfrm>
              <a:prstGeom prst="circularArrow">
                <a:avLst>
                  <a:gd name="adj1" fmla="val 11608"/>
                  <a:gd name="adj2" fmla="val 1778864"/>
                  <a:gd name="adj3" fmla="val 19469433"/>
                  <a:gd name="adj4" fmla="val 4740062"/>
                  <a:gd name="adj5" fmla="val 14901"/>
                </a:avLst>
              </a:prstGeom>
              <a:gradFill rotWithShape="1">
                <a:gsLst>
                  <a:gs pos="0">
                    <a:srgbClr val="7F8FA9">
                      <a:tint val="90000"/>
                    </a:srgbClr>
                  </a:gs>
                  <a:gs pos="48000">
                    <a:srgbClr val="7F8FA9">
                      <a:tint val="54000"/>
                      <a:satMod val="140000"/>
                    </a:srgbClr>
                  </a:gs>
                  <a:gs pos="100000">
                    <a:srgbClr val="7F8FA9">
                      <a:tint val="24000"/>
                      <a:satMod val="260000"/>
                    </a:srgbClr>
                  </a:gs>
                </a:gsLst>
                <a:lin ang="16200000" scaled="1"/>
              </a:gradFill>
              <a:ln w="12700" cap="flat" cmpd="sng" algn="ctr">
                <a:solidFill>
                  <a:srgbClr val="7F8FA9"/>
                </a:solidFill>
                <a:prstDash val="solid"/>
              </a:ln>
              <a:effectLst/>
            </p:spPr>
            <p:txBody>
              <a:bodyPr rtlCol="0" anchor="ctr"/>
              <a:lstStyle/>
              <a:p>
                <a:pPr algn="ctr" defTabSz="914400">
                  <a:defRPr/>
                </a:pPr>
                <a:endParaRPr lang="en-US" sz="2000" kern="0" dirty="0">
                  <a:solidFill>
                    <a:srgbClr val="FFFFFF"/>
                  </a:solidFill>
                  <a:latin typeface="Palatino Linotype"/>
                </a:endParaRPr>
              </a:p>
            </p:txBody>
          </p:sp>
        </p:grpSp>
        <p:sp>
          <p:nvSpPr>
            <p:cNvPr id="42" name="Circular Arrow 41"/>
            <p:cNvSpPr/>
            <p:nvPr/>
          </p:nvSpPr>
          <p:spPr>
            <a:xfrm rot="876914" flipV="1">
              <a:off x="1575169" y="119980"/>
              <a:ext cx="282792" cy="282792"/>
            </a:xfrm>
            <a:prstGeom prst="circularArrow">
              <a:avLst>
                <a:gd name="adj1" fmla="val 10420"/>
                <a:gd name="adj2" fmla="val 1778864"/>
                <a:gd name="adj3" fmla="val 19582802"/>
                <a:gd name="adj4" fmla="val 3741760"/>
                <a:gd name="adj5" fmla="val 12500"/>
              </a:avLst>
            </a:prstGeom>
            <a:gradFill rotWithShape="1">
              <a:gsLst>
                <a:gs pos="0">
                  <a:srgbClr val="297FD5">
                    <a:tint val="90000"/>
                  </a:srgbClr>
                </a:gs>
                <a:gs pos="48000">
                  <a:srgbClr val="297FD5">
                    <a:tint val="54000"/>
                    <a:satMod val="140000"/>
                  </a:srgbClr>
                </a:gs>
                <a:gs pos="100000">
                  <a:srgbClr val="297FD5">
                    <a:tint val="24000"/>
                    <a:satMod val="260000"/>
                  </a:srgbClr>
                </a:gs>
              </a:gsLst>
              <a:lin ang="16200000" scaled="1"/>
            </a:gradFill>
            <a:ln w="12700" cap="flat" cmpd="sng" algn="ctr">
              <a:solidFill>
                <a:srgbClr val="297FD5"/>
              </a:solidFill>
              <a:prstDash val="solid"/>
            </a:ln>
            <a:effectLst/>
          </p:spPr>
          <p:txBody>
            <a:bodyPr rtlCol="0" anchor="ctr"/>
            <a:lstStyle/>
            <a:p>
              <a:pPr algn="ctr" defTabSz="914400">
                <a:defRPr/>
              </a:pPr>
              <a:endParaRPr lang="en-US" sz="2000" kern="0" dirty="0">
                <a:solidFill>
                  <a:srgbClr val="FFFFFF"/>
                </a:solidFill>
                <a:latin typeface="Palatino Linotype"/>
              </a:endParaRPr>
            </a:p>
          </p:txBody>
        </p:sp>
      </p:grpSp>
    </p:spTree>
    <p:extLst>
      <p:ext uri="{BB962C8B-B14F-4D97-AF65-F5344CB8AC3E}">
        <p14:creationId xmlns:p14="http://schemas.microsoft.com/office/powerpoint/2010/main" val="38877486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519016-4934-5148-BEA2-2DF97C695A8F}" type="datetimeFigureOut">
              <a:rPr lang="en-US" smtClean="0"/>
              <a:t>4/17/17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147437E-5840-A94A-8C5D-8FD9E40BF666}" type="slidenum">
              <a:rPr lang="en-US" smtClean="0"/>
              <a:t>‹#›</a:t>
            </a:fld>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81519016-4934-5148-BEA2-2DF97C695A8F}" type="datetimeFigureOut">
              <a:rPr lang="en-US" smtClean="0"/>
              <a:t>4/17/17</a:t>
            </a:fld>
            <a:endParaRPr lang="en-US" dirty="0"/>
          </a:p>
        </p:txBody>
      </p:sp>
      <p:sp>
        <p:nvSpPr>
          <p:cNvPr id="6" name="Footer Placeholder 5"/>
          <p:cNvSpPr>
            <a:spLocks noGrp="1"/>
          </p:cNvSpPr>
          <p:nvPr>
            <p:ph type="ftr" sz="quarter" idx="11"/>
          </p:nvPr>
        </p:nvSpPr>
        <p:spPr>
          <a:xfrm>
            <a:off x="594360" y="381001"/>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F147437E-5840-A94A-8C5D-8FD9E40BF666}" type="slidenum">
              <a:rPr lang="en-US" smtClean="0"/>
              <a:t>‹#›</a:t>
            </a:fld>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81519016-4934-5148-BEA2-2DF97C695A8F}" type="datetimeFigureOut">
              <a:rPr lang="en-US" smtClean="0"/>
              <a:t>4/17/17</a:t>
            </a:fld>
            <a:endParaRPr lang="en-US" dirty="0"/>
          </a:p>
        </p:txBody>
      </p:sp>
      <p:sp>
        <p:nvSpPr>
          <p:cNvPr id="6" name="Footer Placeholder 5"/>
          <p:cNvSpPr>
            <a:spLocks noGrp="1"/>
          </p:cNvSpPr>
          <p:nvPr>
            <p:ph type="ftr" sz="quarter" idx="11"/>
          </p:nvPr>
        </p:nvSpPr>
        <p:spPr>
          <a:xfrm>
            <a:off x="594360" y="379438"/>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F147437E-5840-A94A-8C5D-8FD9E40BF666}" type="slidenum">
              <a:rPr lang="en-US" smtClean="0"/>
              <a:t>‹#›</a:t>
            </a:fld>
            <a:endParaRPr lang="en-US" dirty="0"/>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81519016-4934-5148-BEA2-2DF97C695A8F}" type="datetimeFigureOut">
              <a:rPr lang="en-US" smtClean="0"/>
              <a:t>4/17/17</a:t>
            </a:fld>
            <a:endParaRPr lang="en-US" dirty="0"/>
          </a:p>
        </p:txBody>
      </p:sp>
      <p:sp>
        <p:nvSpPr>
          <p:cNvPr id="6" name="Footer Placeholder 5"/>
          <p:cNvSpPr>
            <a:spLocks noGrp="1"/>
          </p:cNvSpPr>
          <p:nvPr>
            <p:ph type="ftr" sz="quarter" idx="11"/>
          </p:nvPr>
        </p:nvSpPr>
        <p:spPr>
          <a:xfrm>
            <a:off x="594360" y="378884"/>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F147437E-5840-A94A-8C5D-8FD9E40BF666}" type="slidenum">
              <a:rPr lang="en-US" smtClean="0"/>
              <a:t>‹#›</a:t>
            </a:fld>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1519016-4934-5148-BEA2-2DF97C695A8F}" type="datetimeFigureOut">
              <a:rPr lang="en-US" smtClean="0"/>
              <a:t>4/17/17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147437E-5840-A94A-8C5D-8FD9E40BF666}" type="slidenum">
              <a:rPr lang="en-US" smtClean="0"/>
              <a:t>‹#›</a:t>
            </a:fld>
            <a:endParaRPr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81519016-4934-5148-BEA2-2DF97C695A8F}" type="datetimeFigureOut">
              <a:rPr lang="en-US" smtClean="0"/>
              <a:t>4/17/17</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endParaRPr lang="en-US" dirty="0"/>
          </a:p>
        </p:txBody>
      </p:sp>
      <p:sp>
        <p:nvSpPr>
          <p:cNvPr id="6" name="Slide Number Placeholder 5"/>
          <p:cNvSpPr>
            <a:spLocks noGrp="1"/>
          </p:cNvSpPr>
          <p:nvPr>
            <p:ph type="sldNum" sz="quarter" idx="12"/>
          </p:nvPr>
        </p:nvSpPr>
        <p:spPr>
          <a:xfrm>
            <a:off x="7882466" y="381001"/>
            <a:ext cx="667174" cy="365125"/>
          </a:xfrm>
        </p:spPr>
        <p:txBody>
          <a:bodyPr/>
          <a:lstStyle/>
          <a:p>
            <a:fld id="{F147437E-5840-A94A-8C5D-8FD9E40BF666}" type="slidenum">
              <a:rPr lang="en-US" smtClean="0"/>
              <a:t>‹#›</a:t>
            </a:fld>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Rectangle 13"/>
          <p:cNvSpPr/>
          <p:nvPr userDrawn="1"/>
        </p:nvSpPr>
        <p:spPr>
          <a:xfrm>
            <a:off x="0" y="0"/>
            <a:ext cx="9144000" cy="75903"/>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lvl="0" algn="ctr" defTabSz="457182" fontAlgn="auto">
              <a:spcBef>
                <a:spcPts val="0"/>
              </a:spcBef>
              <a:spcAft>
                <a:spcPts val="0"/>
              </a:spcAft>
            </a:pPr>
            <a:endParaRPr lang="en-US" dirty="0">
              <a:latin typeface="Optima"/>
            </a:endParaRPr>
          </a:p>
        </p:txBody>
      </p:sp>
      <p:sp>
        <p:nvSpPr>
          <p:cNvPr id="8" name="Title 1"/>
          <p:cNvSpPr>
            <a:spLocks noGrp="1"/>
          </p:cNvSpPr>
          <p:nvPr>
            <p:ph type="title" hasCustomPrompt="1"/>
          </p:nvPr>
        </p:nvSpPr>
        <p:spPr>
          <a:xfrm>
            <a:off x="1714500" y="111269"/>
            <a:ext cx="7366000" cy="533400"/>
          </a:xfrm>
        </p:spPr>
        <p:txBody>
          <a:bodyPr/>
          <a:lstStyle>
            <a:lvl1pPr algn="ctr">
              <a:defRPr sz="2300" b="1" cap="none">
                <a:latin typeface="Optima"/>
                <a:cs typeface="Arial" panose="020B0604020202020204" pitchFamily="34" charset="0"/>
              </a:defRPr>
            </a:lvl1pPr>
          </a:lstStyle>
          <a:p>
            <a:r>
              <a:rPr lang="en-US" dirty="0" smtClean="0"/>
              <a:t>Click To Edit Master Title Style</a:t>
            </a:r>
            <a:endParaRPr lang="en-US" dirty="0"/>
          </a:p>
        </p:txBody>
      </p:sp>
      <p:sp>
        <p:nvSpPr>
          <p:cNvPr id="9" name="Content Placeholder 2"/>
          <p:cNvSpPr>
            <a:spLocks noGrp="1"/>
          </p:cNvSpPr>
          <p:nvPr>
            <p:ph idx="1"/>
          </p:nvPr>
        </p:nvSpPr>
        <p:spPr>
          <a:xfrm>
            <a:off x="1681018" y="785813"/>
            <a:ext cx="7272482" cy="5429250"/>
          </a:xfrm>
        </p:spPr>
        <p:txBody>
          <a:bodyPr/>
          <a:lstStyle>
            <a:lvl1pPr>
              <a:defRPr sz="2000">
                <a:latin typeface="Optima"/>
                <a:cs typeface="Arial" panose="020B0604020202020204" pitchFamily="34" charset="0"/>
              </a:defRPr>
            </a:lvl1pPr>
            <a:lvl2pPr>
              <a:defRPr sz="1800">
                <a:latin typeface="Optima"/>
                <a:cs typeface="Arial" panose="020B0604020202020204" pitchFamily="34" charset="0"/>
              </a:defRPr>
            </a:lvl2pPr>
            <a:lvl3pPr>
              <a:defRPr sz="1700">
                <a:latin typeface="Optima"/>
                <a:cs typeface="Arial" panose="020B0604020202020204" pitchFamily="34" charset="0"/>
              </a:defRPr>
            </a:lvl3pPr>
            <a:lvl4pPr>
              <a:defRPr sz="1300">
                <a:latin typeface="Optima"/>
                <a:cs typeface="Arial" panose="020B0604020202020204" pitchFamily="34" charset="0"/>
              </a:defRPr>
            </a:lvl4pPr>
            <a:lvl5pPr>
              <a:defRPr sz="1300">
                <a:latin typeface="Optima"/>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Slide Number Placeholder 3"/>
          <p:cNvSpPr>
            <a:spLocks noGrp="1"/>
          </p:cNvSpPr>
          <p:nvPr>
            <p:ph type="sldNum" sz="quarter" idx="10"/>
          </p:nvPr>
        </p:nvSpPr>
        <p:spPr>
          <a:xfrm>
            <a:off x="8826500" y="6572250"/>
            <a:ext cx="317500" cy="266403"/>
          </a:xfrm>
        </p:spPr>
        <p:txBody>
          <a:bodyPr lIns="87075" tIns="43537" rIns="87075" bIns="43537"/>
          <a:lstStyle>
            <a:lvl1pPr algn="ctr">
              <a:defRPr sz="900" b="1">
                <a:solidFill>
                  <a:schemeClr val="bg1"/>
                </a:solidFill>
                <a:latin typeface="Optima"/>
              </a:defRPr>
            </a:lvl1pPr>
          </a:lstStyle>
          <a:p>
            <a:pPr>
              <a:defRPr/>
            </a:pPr>
            <a:fld id="{877A2BE0-4B69-4364-915D-8878D33FA761}" type="slidenum">
              <a:rPr lang="en-US" smtClean="0"/>
              <a:pPr>
                <a:defRPr/>
              </a:pPr>
              <a:t>‹#›</a:t>
            </a:fld>
            <a:endParaRPr lang="en-US" dirty="0"/>
          </a:p>
        </p:txBody>
      </p:sp>
      <p:sp>
        <p:nvSpPr>
          <p:cNvPr id="21" name="Rectangle 11"/>
          <p:cNvSpPr/>
          <p:nvPr userDrawn="1"/>
        </p:nvSpPr>
        <p:spPr>
          <a:xfrm>
            <a:off x="-3137" y="1659424"/>
            <a:ext cx="1610175" cy="245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anchor="ctr"/>
          <a:lstStyle/>
          <a:p>
            <a:pPr algn="ctr" defTabSz="457182" fontAlgn="auto">
              <a:spcBef>
                <a:spcPts val="0"/>
              </a:spcBef>
              <a:spcAft>
                <a:spcPts val="0"/>
              </a:spcAft>
              <a:defRPr/>
            </a:pPr>
            <a:r>
              <a:rPr lang="en-US" sz="1200" dirty="0" smtClean="0">
                <a:solidFill>
                  <a:schemeClr val="tx1"/>
                </a:solidFill>
                <a:latin typeface="Optima"/>
              </a:rPr>
              <a:t>Agility +</a:t>
            </a:r>
            <a:r>
              <a:rPr lang="en-US" sz="1200" baseline="0" dirty="0" smtClean="0">
                <a:solidFill>
                  <a:schemeClr val="tx1"/>
                </a:solidFill>
                <a:latin typeface="Optima"/>
              </a:rPr>
              <a:t> Rigor</a:t>
            </a:r>
            <a:endParaRPr lang="en-US" sz="1200" dirty="0">
              <a:solidFill>
                <a:schemeClr val="tx1"/>
              </a:solidFill>
              <a:latin typeface="Optima"/>
            </a:endParaRPr>
          </a:p>
        </p:txBody>
      </p:sp>
      <p:sp>
        <p:nvSpPr>
          <p:cNvPr id="22" name="Rectangle 21"/>
          <p:cNvSpPr/>
          <p:nvPr userDrawn="1"/>
        </p:nvSpPr>
        <p:spPr>
          <a:xfrm flipV="1">
            <a:off x="12629" y="6371333"/>
            <a:ext cx="9131371" cy="486666"/>
          </a:xfrm>
          <a:prstGeom prst="rect">
            <a:avLst/>
          </a:prstGeom>
          <a:gradFill>
            <a:gsLst>
              <a:gs pos="14000">
                <a:srgbClr val="29665D"/>
              </a:gs>
              <a:gs pos="9000">
                <a:srgbClr val="AFF7B9"/>
              </a:gs>
              <a:gs pos="0">
                <a:srgbClr val="FACB33"/>
              </a:gs>
              <a:gs pos="3000">
                <a:srgbClr val="FEFAB6"/>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lvl="0" algn="ctr" defTabSz="457182" fontAlgn="auto">
              <a:spcBef>
                <a:spcPts val="0"/>
              </a:spcBef>
              <a:spcAft>
                <a:spcPts val="0"/>
              </a:spcAft>
            </a:pPr>
            <a:endParaRPr lang="en-US" dirty="0">
              <a:latin typeface="Optima"/>
            </a:endParaRPr>
          </a:p>
        </p:txBody>
      </p:sp>
      <p:sp>
        <p:nvSpPr>
          <p:cNvPr id="23" name="Rectangle 16"/>
          <p:cNvSpPr/>
          <p:nvPr userDrawn="1"/>
        </p:nvSpPr>
        <p:spPr>
          <a:xfrm flipV="1">
            <a:off x="-3137" y="1928813"/>
            <a:ext cx="1610175" cy="4442520"/>
          </a:xfrm>
          <a:prstGeom prst="rect">
            <a:avLst/>
          </a:prstGeom>
          <a:gradFill>
            <a:gsLst>
              <a:gs pos="14000">
                <a:srgbClr val="29665D"/>
              </a:gs>
              <a:gs pos="9000">
                <a:srgbClr val="AFF7B9"/>
              </a:gs>
              <a:gs pos="0">
                <a:srgbClr val="FACB33"/>
              </a:gs>
              <a:gs pos="3000">
                <a:srgbClr val="FEFAB6"/>
              </a:gs>
              <a:gs pos="100000">
                <a:srgbClr val="0E141C"/>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lvl="0" algn="ctr" defTabSz="457182" fontAlgn="auto">
              <a:spcBef>
                <a:spcPts val="0"/>
              </a:spcBef>
              <a:spcAft>
                <a:spcPts val="0"/>
              </a:spcAft>
            </a:pPr>
            <a:endParaRPr lang="en-US" dirty="0">
              <a:latin typeface="Optima"/>
            </a:endParaRP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51" y="6371333"/>
            <a:ext cx="1611789" cy="400170"/>
          </a:xfrm>
          <a:prstGeom prst="rect">
            <a:avLst/>
          </a:prstGeom>
        </p:spPr>
      </p:pic>
      <p:pic>
        <p:nvPicPr>
          <p:cNvPr id="25" name="Picture 24"/>
          <p:cNvPicPr>
            <a:picLocks noChangeAspect="1"/>
          </p:cNvPicPr>
          <p:nvPr userDrawn="1"/>
        </p:nvPicPr>
        <p:blipFill>
          <a:blip r:embed="rId3"/>
          <a:stretch>
            <a:fillRect/>
          </a:stretch>
        </p:blipFill>
        <p:spPr>
          <a:xfrm>
            <a:off x="-219919" y="-218661"/>
            <a:ext cx="1944359" cy="1991204"/>
          </a:xfrm>
          <a:prstGeom prst="rect">
            <a:avLst/>
          </a:prstGeom>
          <a:ln>
            <a:noFill/>
          </a:ln>
          <a:effectLst>
            <a:softEdge rad="112500"/>
          </a:effectLst>
        </p:spPr>
      </p:pic>
    </p:spTree>
    <p:extLst>
      <p:ext uri="{BB962C8B-B14F-4D97-AF65-F5344CB8AC3E}">
        <p14:creationId xmlns:p14="http://schemas.microsoft.com/office/powerpoint/2010/main" val="1077303020"/>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714500" y="111269"/>
            <a:ext cx="7366000" cy="533400"/>
          </a:xfrm>
        </p:spPr>
        <p:txBody>
          <a:bodyPr/>
          <a:lstStyle>
            <a:lvl1pPr algn="ctr">
              <a:defRPr sz="2300" b="1" cap="none">
                <a:latin typeface="Optima"/>
                <a:cs typeface="Arial" panose="020B0604020202020204" pitchFamily="34" charset="0"/>
              </a:defRPr>
            </a:lvl1pPr>
          </a:lstStyle>
          <a:p>
            <a:r>
              <a:rPr lang="en-US" dirty="0" smtClean="0"/>
              <a:t>Click To Edit Master Title Style</a:t>
            </a:r>
            <a:endParaRPr lang="en-US" dirty="0"/>
          </a:p>
        </p:txBody>
      </p:sp>
      <p:sp>
        <p:nvSpPr>
          <p:cNvPr id="9" name="Content Placeholder 2"/>
          <p:cNvSpPr>
            <a:spLocks noGrp="1"/>
          </p:cNvSpPr>
          <p:nvPr>
            <p:ph idx="1"/>
          </p:nvPr>
        </p:nvSpPr>
        <p:spPr>
          <a:xfrm>
            <a:off x="1681018" y="785813"/>
            <a:ext cx="3504719" cy="5429250"/>
          </a:xfrm>
        </p:spPr>
        <p:txBody>
          <a:bodyPr/>
          <a:lstStyle>
            <a:lvl1pPr marL="194461" indent="-194461">
              <a:defRPr sz="1700">
                <a:latin typeface="Optima"/>
                <a:cs typeface="Arial" panose="020B0604020202020204" pitchFamily="34" charset="0"/>
              </a:defRPr>
            </a:lvl1pPr>
            <a:lvl2pPr marL="522532" indent="-187847">
              <a:defRPr sz="1500">
                <a:latin typeface="Optima"/>
                <a:cs typeface="Arial" panose="020B0604020202020204" pitchFamily="34" charset="0"/>
              </a:defRPr>
            </a:lvl2pPr>
            <a:lvl3pPr marL="761970" indent="-182555">
              <a:defRPr sz="1300">
                <a:latin typeface="Optima"/>
                <a:cs typeface="Arial" panose="020B0604020202020204" pitchFamily="34" charset="0"/>
              </a:defRPr>
            </a:lvl3pPr>
            <a:lvl4pPr marL="1001408" indent="-182555">
              <a:defRPr sz="1200">
                <a:latin typeface="Optima"/>
                <a:cs typeface="Arial" panose="020B0604020202020204" pitchFamily="34" charset="0"/>
              </a:defRPr>
            </a:lvl4pPr>
            <a:lvl5pPr marL="1239524" indent="-182555">
              <a:defRPr sz="1200">
                <a:latin typeface="Optima"/>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11"/>
          </p:nvPr>
        </p:nvSpPr>
        <p:spPr>
          <a:xfrm>
            <a:off x="5323656" y="785813"/>
            <a:ext cx="3501415" cy="5429250"/>
          </a:xfrm>
        </p:spPr>
        <p:txBody>
          <a:bodyPr/>
          <a:lstStyle>
            <a:lvl1pPr marL="342622" indent="-342622" algn="l" defTabSz="456388" rtl="0" eaLnBrk="0" fontAlgn="base" hangingPunct="0">
              <a:spcBef>
                <a:spcPct val="20000"/>
              </a:spcBef>
              <a:spcAft>
                <a:spcPct val="0"/>
              </a:spcAft>
              <a:buFont typeface="Arial" pitchFamily="34" charset="0"/>
              <a:defRPr lang="en-US" sz="1700" kern="1200" dirty="0" smtClean="0">
                <a:solidFill>
                  <a:schemeClr val="tx1"/>
                </a:solidFill>
                <a:latin typeface="Optima"/>
                <a:ea typeface="+mn-ea"/>
                <a:cs typeface="Arial" panose="020B0604020202020204" pitchFamily="34" charset="0"/>
              </a:defRPr>
            </a:lvl1pPr>
            <a:lvl2pPr marL="620424" indent="-285739" algn="l" defTabSz="456388" rtl="0" eaLnBrk="0" fontAlgn="base" hangingPunct="0">
              <a:spcBef>
                <a:spcPct val="20000"/>
              </a:spcBef>
              <a:spcAft>
                <a:spcPct val="0"/>
              </a:spcAft>
              <a:buFont typeface="Arial" pitchFamily="34" charset="0"/>
              <a:defRPr lang="en-US" sz="1500" kern="1200" dirty="0" smtClean="0">
                <a:solidFill>
                  <a:schemeClr val="tx1"/>
                </a:solidFill>
                <a:latin typeface="Optima"/>
                <a:ea typeface="+mn-ea"/>
                <a:cs typeface="Arial" panose="020B0604020202020204" pitchFamily="34" charset="0"/>
              </a:defRPr>
            </a:lvl2pPr>
            <a:lvl3pPr marL="865153" indent="-285739" algn="l" defTabSz="456388" rtl="0" eaLnBrk="0" fontAlgn="base" hangingPunct="0">
              <a:spcBef>
                <a:spcPct val="20000"/>
              </a:spcBef>
              <a:spcAft>
                <a:spcPct val="0"/>
              </a:spcAft>
              <a:buFont typeface="Arial" pitchFamily="34" charset="0"/>
              <a:defRPr lang="en-US" sz="1300" kern="1200" dirty="0" smtClean="0">
                <a:solidFill>
                  <a:schemeClr val="tx1"/>
                </a:solidFill>
                <a:latin typeface="Optima"/>
                <a:ea typeface="+mn-ea"/>
                <a:cs typeface="Arial" panose="020B0604020202020204" pitchFamily="34" charset="0"/>
              </a:defRPr>
            </a:lvl3pPr>
            <a:lvl4pPr marL="1104592" indent="-285739" algn="l" defTabSz="456388" rtl="0" eaLnBrk="0" fontAlgn="base" hangingPunct="0">
              <a:spcBef>
                <a:spcPct val="20000"/>
              </a:spcBef>
              <a:spcAft>
                <a:spcPct val="0"/>
              </a:spcAft>
              <a:buFont typeface="Arial" pitchFamily="34" charset="0"/>
              <a:defRPr lang="en-US" sz="1200" kern="1200" dirty="0" smtClean="0">
                <a:solidFill>
                  <a:schemeClr val="tx1"/>
                </a:solidFill>
                <a:latin typeface="Optima"/>
                <a:ea typeface="+mn-ea"/>
                <a:cs typeface="Arial" panose="020B0604020202020204" pitchFamily="34" charset="0"/>
              </a:defRPr>
            </a:lvl4pPr>
            <a:lvl5pPr marL="1342707" indent="-285739" algn="l" defTabSz="456388" rtl="0" eaLnBrk="0" fontAlgn="base" hangingPunct="0">
              <a:spcBef>
                <a:spcPct val="20000"/>
              </a:spcBef>
              <a:spcAft>
                <a:spcPct val="0"/>
              </a:spcAft>
              <a:buFont typeface="Arial" pitchFamily="34" charset="0"/>
              <a:defRPr lang="en-US" sz="1200" kern="1200" dirty="0">
                <a:solidFill>
                  <a:schemeClr val="tx1"/>
                </a:solidFill>
                <a:latin typeface="Optima"/>
                <a:ea typeface="+mn-ea"/>
                <a:cs typeface="Arial" panose="020B0604020202020204" pitchFamily="34" charset="0"/>
              </a:defRPr>
            </a:lvl5pPr>
          </a:lstStyle>
          <a:p>
            <a:pPr marL="194461" lvl="0" indent="-194461" algn="l" defTabSz="456388" rtl="0" eaLnBrk="0" fontAlgn="base" hangingPunct="0">
              <a:spcBef>
                <a:spcPct val="20000"/>
              </a:spcBef>
              <a:spcAft>
                <a:spcPct val="0"/>
              </a:spcAft>
              <a:buFont typeface="Arial" pitchFamily="34" charset="0"/>
              <a:buChar char="•"/>
            </a:pPr>
            <a:r>
              <a:rPr lang="en-US" dirty="0" smtClean="0"/>
              <a:t>Click to edit Master text styles</a:t>
            </a:r>
          </a:p>
          <a:p>
            <a:pPr marL="522532" lvl="1" indent="-187847" algn="l" defTabSz="456388" rtl="0" eaLnBrk="0" fontAlgn="base" hangingPunct="0">
              <a:spcBef>
                <a:spcPct val="20000"/>
              </a:spcBef>
              <a:spcAft>
                <a:spcPct val="0"/>
              </a:spcAft>
              <a:buFont typeface="Arial" pitchFamily="34" charset="0"/>
              <a:buChar char="–"/>
            </a:pPr>
            <a:r>
              <a:rPr lang="en-US" dirty="0" smtClean="0"/>
              <a:t>Second level</a:t>
            </a:r>
          </a:p>
          <a:p>
            <a:pPr marL="761970" lvl="2" indent="-182555" algn="l" defTabSz="456388" rtl="0" eaLnBrk="0" fontAlgn="base" hangingPunct="0">
              <a:spcBef>
                <a:spcPct val="20000"/>
              </a:spcBef>
              <a:spcAft>
                <a:spcPct val="0"/>
              </a:spcAft>
              <a:buFont typeface="Arial" pitchFamily="34" charset="0"/>
              <a:buChar char="•"/>
            </a:pPr>
            <a:r>
              <a:rPr lang="en-US" dirty="0" smtClean="0"/>
              <a:t>Third level</a:t>
            </a:r>
          </a:p>
          <a:p>
            <a:pPr marL="1001408" lvl="3" indent="-182555" algn="l" defTabSz="456388" rtl="0" eaLnBrk="0" fontAlgn="base" hangingPunct="0">
              <a:spcBef>
                <a:spcPct val="20000"/>
              </a:spcBef>
              <a:spcAft>
                <a:spcPct val="0"/>
              </a:spcAft>
              <a:buFont typeface="Arial" pitchFamily="34" charset="0"/>
              <a:buChar char="–"/>
            </a:pPr>
            <a:r>
              <a:rPr lang="en-US" dirty="0" smtClean="0"/>
              <a:t>Fourth level</a:t>
            </a:r>
          </a:p>
          <a:p>
            <a:pPr marL="1239524" lvl="4" indent="-182555" algn="l" defTabSz="456388" rtl="0" eaLnBrk="0" fontAlgn="base" hangingPunct="0">
              <a:spcBef>
                <a:spcPct val="20000"/>
              </a:spcBef>
              <a:spcAft>
                <a:spcPct val="0"/>
              </a:spcAft>
              <a:buFont typeface="Arial" pitchFamily="34" charset="0"/>
              <a:buChar char="»"/>
            </a:pPr>
            <a:r>
              <a:rPr lang="en-US" dirty="0" smtClean="0"/>
              <a:t>Fifth level</a:t>
            </a:r>
            <a:endParaRPr lang="en-US" dirty="0"/>
          </a:p>
        </p:txBody>
      </p:sp>
      <p:sp>
        <p:nvSpPr>
          <p:cNvPr id="13" name="Rectangle 11"/>
          <p:cNvSpPr/>
          <p:nvPr userDrawn="1"/>
        </p:nvSpPr>
        <p:spPr>
          <a:xfrm>
            <a:off x="-3137" y="1659424"/>
            <a:ext cx="1610175" cy="245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anchor="ctr"/>
          <a:lstStyle/>
          <a:p>
            <a:pPr algn="ctr" defTabSz="457182" fontAlgn="auto">
              <a:spcBef>
                <a:spcPts val="0"/>
              </a:spcBef>
              <a:spcAft>
                <a:spcPts val="0"/>
              </a:spcAft>
              <a:defRPr/>
            </a:pPr>
            <a:r>
              <a:rPr lang="en-US" sz="1200" dirty="0" smtClean="0">
                <a:solidFill>
                  <a:schemeClr val="tx1"/>
                </a:solidFill>
                <a:latin typeface="Optima"/>
              </a:rPr>
              <a:t>Agility +</a:t>
            </a:r>
            <a:r>
              <a:rPr lang="en-US" sz="1200" baseline="0" dirty="0" smtClean="0">
                <a:solidFill>
                  <a:schemeClr val="tx1"/>
                </a:solidFill>
                <a:latin typeface="Optima"/>
              </a:rPr>
              <a:t> Rigor</a:t>
            </a:r>
            <a:endParaRPr lang="en-US" sz="1200" dirty="0">
              <a:solidFill>
                <a:schemeClr val="tx1"/>
              </a:solidFill>
              <a:latin typeface="Optima"/>
            </a:endParaRPr>
          </a:p>
        </p:txBody>
      </p:sp>
      <p:sp>
        <p:nvSpPr>
          <p:cNvPr id="14" name="Rectangle 13"/>
          <p:cNvSpPr/>
          <p:nvPr userDrawn="1"/>
        </p:nvSpPr>
        <p:spPr>
          <a:xfrm flipV="1">
            <a:off x="12629" y="6371333"/>
            <a:ext cx="9131371" cy="486666"/>
          </a:xfrm>
          <a:prstGeom prst="rect">
            <a:avLst/>
          </a:prstGeom>
          <a:gradFill>
            <a:gsLst>
              <a:gs pos="14000">
                <a:srgbClr val="29665D"/>
              </a:gs>
              <a:gs pos="9000">
                <a:srgbClr val="AFF7B9"/>
              </a:gs>
              <a:gs pos="0">
                <a:srgbClr val="FACB33"/>
              </a:gs>
              <a:gs pos="3000">
                <a:srgbClr val="FEFAB6"/>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lvl="0" algn="ctr" defTabSz="457182" fontAlgn="auto">
              <a:spcBef>
                <a:spcPts val="0"/>
              </a:spcBef>
              <a:spcAft>
                <a:spcPts val="0"/>
              </a:spcAft>
            </a:pPr>
            <a:endParaRPr lang="en-US" dirty="0">
              <a:latin typeface="Optima"/>
            </a:endParaRPr>
          </a:p>
        </p:txBody>
      </p:sp>
      <p:sp>
        <p:nvSpPr>
          <p:cNvPr id="17" name="Rectangle 13"/>
          <p:cNvSpPr/>
          <p:nvPr userDrawn="1"/>
        </p:nvSpPr>
        <p:spPr>
          <a:xfrm>
            <a:off x="0" y="0"/>
            <a:ext cx="9144000" cy="75903"/>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lvl="0" algn="ctr" defTabSz="457182" fontAlgn="auto">
              <a:spcBef>
                <a:spcPts val="0"/>
              </a:spcBef>
              <a:spcAft>
                <a:spcPts val="0"/>
              </a:spcAft>
            </a:pPr>
            <a:endParaRPr lang="en-US" dirty="0">
              <a:latin typeface="Optima"/>
            </a:endParaRPr>
          </a:p>
        </p:txBody>
      </p:sp>
      <p:sp>
        <p:nvSpPr>
          <p:cNvPr id="18" name="Rectangle 16"/>
          <p:cNvSpPr/>
          <p:nvPr userDrawn="1"/>
        </p:nvSpPr>
        <p:spPr>
          <a:xfrm flipV="1">
            <a:off x="-3137" y="1928813"/>
            <a:ext cx="1610175" cy="4442520"/>
          </a:xfrm>
          <a:prstGeom prst="rect">
            <a:avLst/>
          </a:prstGeom>
          <a:gradFill>
            <a:gsLst>
              <a:gs pos="14000">
                <a:srgbClr val="29665D"/>
              </a:gs>
              <a:gs pos="9000">
                <a:srgbClr val="AFF7B9"/>
              </a:gs>
              <a:gs pos="0">
                <a:srgbClr val="FACB33"/>
              </a:gs>
              <a:gs pos="3000">
                <a:srgbClr val="FEFAB6"/>
              </a:gs>
              <a:gs pos="100000">
                <a:srgbClr val="0E141C"/>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lvl="0" algn="ctr" defTabSz="457182" fontAlgn="auto">
              <a:spcBef>
                <a:spcPts val="0"/>
              </a:spcBef>
              <a:spcAft>
                <a:spcPts val="0"/>
              </a:spcAft>
            </a:pPr>
            <a:endParaRPr lang="en-US" dirty="0">
              <a:latin typeface="Optima"/>
            </a:endParaRPr>
          </a:p>
        </p:txBody>
      </p:sp>
      <p:sp>
        <p:nvSpPr>
          <p:cNvPr id="19" name="Slide Number Placeholder 3"/>
          <p:cNvSpPr>
            <a:spLocks noGrp="1"/>
          </p:cNvSpPr>
          <p:nvPr>
            <p:ph type="sldNum" sz="quarter" idx="10"/>
          </p:nvPr>
        </p:nvSpPr>
        <p:spPr>
          <a:xfrm>
            <a:off x="8826500" y="6572250"/>
            <a:ext cx="317500" cy="266403"/>
          </a:xfrm>
        </p:spPr>
        <p:txBody>
          <a:bodyPr lIns="87075" tIns="43537" rIns="87075" bIns="43537"/>
          <a:lstStyle>
            <a:lvl1pPr algn="ctr">
              <a:defRPr sz="900" b="1">
                <a:solidFill>
                  <a:schemeClr val="bg1"/>
                </a:solidFill>
                <a:latin typeface="Optima"/>
              </a:defRPr>
            </a:lvl1pPr>
          </a:lstStyle>
          <a:p>
            <a:pPr>
              <a:defRPr/>
            </a:pPr>
            <a:fld id="{877A2BE0-4B69-4364-915D-8878D33FA761}" type="slidenum">
              <a:rPr lang="en-US" smtClean="0"/>
              <a:pPr>
                <a:defRPr/>
              </a:pPr>
              <a:t>‹#›</a:t>
            </a:fld>
            <a:endParaRPr lang="en-US" dirty="0"/>
          </a:p>
        </p:txBody>
      </p:sp>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51" y="6371333"/>
            <a:ext cx="1611789" cy="400170"/>
          </a:xfrm>
          <a:prstGeom prst="rect">
            <a:avLst/>
          </a:prstGeom>
        </p:spPr>
      </p:pic>
      <p:pic>
        <p:nvPicPr>
          <p:cNvPr id="28" name="Picture 27"/>
          <p:cNvPicPr>
            <a:picLocks noChangeAspect="1"/>
          </p:cNvPicPr>
          <p:nvPr userDrawn="1"/>
        </p:nvPicPr>
        <p:blipFill>
          <a:blip r:embed="rId3"/>
          <a:stretch>
            <a:fillRect/>
          </a:stretch>
        </p:blipFill>
        <p:spPr>
          <a:xfrm>
            <a:off x="-173620" y="-218661"/>
            <a:ext cx="1898060" cy="1991204"/>
          </a:xfrm>
          <a:prstGeom prst="rect">
            <a:avLst/>
          </a:prstGeom>
          <a:ln>
            <a:noFill/>
          </a:ln>
          <a:effectLst>
            <a:softEdge rad="112500"/>
          </a:effectLst>
        </p:spPr>
      </p:pic>
    </p:spTree>
    <p:extLst>
      <p:ext uri="{BB962C8B-B14F-4D97-AF65-F5344CB8AC3E}">
        <p14:creationId xmlns:p14="http://schemas.microsoft.com/office/powerpoint/2010/main" val="20024687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etter 1">
    <p:spTree>
      <p:nvGrpSpPr>
        <p:cNvPr id="1" name=""/>
        <p:cNvGrpSpPr/>
        <p:nvPr/>
      </p:nvGrpSpPr>
      <p:grpSpPr>
        <a:xfrm>
          <a:off x="0" y="0"/>
          <a:ext cx="0" cy="0"/>
          <a:chOff x="0" y="0"/>
          <a:chExt cx="0" cy="0"/>
        </a:xfrm>
      </p:grpSpPr>
      <p:sp>
        <p:nvSpPr>
          <p:cNvPr id="22" name="Text Placeholder 4"/>
          <p:cNvSpPr>
            <a:spLocks noGrp="1"/>
          </p:cNvSpPr>
          <p:nvPr>
            <p:ph type="body" sz="quarter" idx="15" hasCustomPrompt="1"/>
          </p:nvPr>
        </p:nvSpPr>
        <p:spPr bwMode="gray">
          <a:xfrm>
            <a:off x="2113085" y="6421438"/>
            <a:ext cx="1594338" cy="175914"/>
          </a:xfrm>
        </p:spPr>
        <p:txBody>
          <a:bodyPr>
            <a:noAutofit/>
          </a:bodyPr>
          <a:lstStyle>
            <a:lvl1pPr>
              <a:lnSpc>
                <a:spcPct val="100000"/>
              </a:lnSpc>
              <a:spcBef>
                <a:spcPts val="0"/>
              </a:spcBef>
              <a:defRPr sz="400" b="0">
                <a:solidFill>
                  <a:schemeClr val="tx1"/>
                </a:solidFill>
                <a:latin typeface="+mn-lt"/>
                <a:cs typeface="Times New Roman" pitchFamily="18" charset="0"/>
              </a:defRPr>
            </a:lvl1pPr>
            <a:lvl2pPr>
              <a:lnSpc>
                <a:spcPct val="100000"/>
              </a:lnSpc>
              <a:spcBef>
                <a:spcPts val="0"/>
              </a:spcBef>
              <a:defRPr sz="700">
                <a:solidFill>
                  <a:schemeClr val="tx1"/>
                </a:solidFill>
                <a:latin typeface="+mn-lt"/>
                <a:cs typeface="Times New Roman" pitchFamily="18" charset="0"/>
              </a:defRPr>
            </a:lvl2pPr>
            <a:lvl3pPr>
              <a:lnSpc>
                <a:spcPct val="100000"/>
              </a:lnSpc>
              <a:spcBef>
                <a:spcPts val="0"/>
              </a:spcBef>
              <a:buClrTx/>
              <a:defRPr sz="700">
                <a:solidFill>
                  <a:schemeClr val="tx1"/>
                </a:solidFill>
                <a:latin typeface="+mn-lt"/>
                <a:cs typeface="Times New Roman" pitchFamily="18" charset="0"/>
              </a:defRPr>
            </a:lvl3pPr>
            <a:lvl4pPr>
              <a:lnSpc>
                <a:spcPct val="100000"/>
              </a:lnSpc>
              <a:spcBef>
                <a:spcPts val="0"/>
              </a:spcBef>
              <a:buClrTx/>
              <a:defRPr sz="700">
                <a:solidFill>
                  <a:schemeClr val="tx1"/>
                </a:solidFill>
                <a:latin typeface="+mn-lt"/>
                <a:cs typeface="Times New Roman" pitchFamily="18" charset="0"/>
              </a:defRPr>
            </a:lvl4pPr>
            <a:lvl5pPr>
              <a:lnSpc>
                <a:spcPct val="100000"/>
              </a:lnSpc>
              <a:spcBef>
                <a:spcPts val="0"/>
              </a:spcBef>
              <a:buClrTx/>
              <a:defRPr sz="700">
                <a:solidFill>
                  <a:schemeClr val="tx1"/>
                </a:solidFill>
                <a:latin typeface="+mn-lt"/>
                <a:cs typeface="Times New Roman" pitchFamily="18" charset="0"/>
              </a:defRPr>
            </a:lvl5pPr>
            <a:lvl6pPr>
              <a:lnSpc>
                <a:spcPct val="100000"/>
              </a:lnSpc>
              <a:spcBef>
                <a:spcPts val="0"/>
              </a:spcBef>
              <a:buClrTx/>
              <a:defRPr sz="700" baseline="0">
                <a:solidFill>
                  <a:schemeClr val="tx1"/>
                </a:solidFill>
                <a:latin typeface="+mn-lt"/>
                <a:cs typeface="Times New Roman" pitchFamily="18" charset="0"/>
              </a:defRPr>
            </a:lvl6pPr>
            <a:lvl7pPr>
              <a:lnSpc>
                <a:spcPct val="100000"/>
              </a:lnSpc>
              <a:spcBef>
                <a:spcPts val="0"/>
              </a:spcBef>
              <a:buClrTx/>
              <a:defRPr sz="700" baseline="0">
                <a:solidFill>
                  <a:schemeClr val="tx1"/>
                </a:solidFill>
                <a:latin typeface="+mn-lt"/>
                <a:cs typeface="Times New Roman" pitchFamily="18" charset="0"/>
              </a:defRPr>
            </a:lvl7pPr>
            <a:lvl8pPr>
              <a:lnSpc>
                <a:spcPct val="100000"/>
              </a:lnSpc>
              <a:spcBef>
                <a:spcPts val="0"/>
              </a:spcBef>
              <a:buClrTx/>
              <a:defRPr sz="700" baseline="0">
                <a:solidFill>
                  <a:schemeClr val="tx1"/>
                </a:solidFill>
                <a:latin typeface="+mn-lt"/>
                <a:cs typeface="Times New Roman" pitchFamily="18" charset="0"/>
              </a:defRPr>
            </a:lvl8pPr>
            <a:lvl9pPr>
              <a:lnSpc>
                <a:spcPct val="100000"/>
              </a:lnSpc>
              <a:spcBef>
                <a:spcPts val="0"/>
              </a:spcBef>
              <a:buClrTx/>
              <a:defRPr sz="700" baseline="0">
                <a:solidFill>
                  <a:schemeClr val="tx1"/>
                </a:solidFill>
                <a:latin typeface="+mn-lt"/>
                <a:cs typeface="Times New Roman" pitchFamily="18" charset="0"/>
              </a:defRPr>
            </a:lvl9pPr>
          </a:lstStyle>
          <a:p>
            <a:pPr lvl="0"/>
            <a:r>
              <a:rPr lang="en-US" dirty="0" smtClean="0"/>
              <a:t>Footer</a:t>
            </a:r>
            <a:endParaRPr lang="en-GB" dirty="0"/>
          </a:p>
        </p:txBody>
      </p:sp>
      <p:sp>
        <p:nvSpPr>
          <p:cNvPr id="21" name="Text Placeholder 4"/>
          <p:cNvSpPr>
            <a:spLocks noGrp="1"/>
          </p:cNvSpPr>
          <p:nvPr>
            <p:ph type="body" sz="quarter" idx="14" hasCustomPrompt="1"/>
          </p:nvPr>
        </p:nvSpPr>
        <p:spPr bwMode="gray">
          <a:xfrm>
            <a:off x="252046" y="6421438"/>
            <a:ext cx="1594338" cy="175914"/>
          </a:xfrm>
        </p:spPr>
        <p:txBody>
          <a:bodyPr>
            <a:noAutofit/>
          </a:bodyPr>
          <a:lstStyle>
            <a:lvl1pPr>
              <a:lnSpc>
                <a:spcPct val="100000"/>
              </a:lnSpc>
              <a:spcBef>
                <a:spcPts val="0"/>
              </a:spcBef>
              <a:defRPr sz="400" b="0">
                <a:solidFill>
                  <a:schemeClr val="tx1"/>
                </a:solidFill>
                <a:latin typeface="+mn-lt"/>
                <a:cs typeface="Times New Roman" pitchFamily="18" charset="0"/>
              </a:defRPr>
            </a:lvl1pPr>
            <a:lvl2pPr>
              <a:lnSpc>
                <a:spcPct val="100000"/>
              </a:lnSpc>
              <a:spcBef>
                <a:spcPts val="0"/>
              </a:spcBef>
              <a:defRPr sz="700">
                <a:solidFill>
                  <a:schemeClr val="tx1"/>
                </a:solidFill>
                <a:latin typeface="+mn-lt"/>
                <a:cs typeface="Times New Roman" pitchFamily="18" charset="0"/>
              </a:defRPr>
            </a:lvl2pPr>
            <a:lvl3pPr>
              <a:lnSpc>
                <a:spcPct val="100000"/>
              </a:lnSpc>
              <a:spcBef>
                <a:spcPts val="0"/>
              </a:spcBef>
              <a:buClrTx/>
              <a:defRPr sz="700">
                <a:solidFill>
                  <a:schemeClr val="tx1"/>
                </a:solidFill>
                <a:latin typeface="+mn-lt"/>
                <a:cs typeface="Times New Roman" pitchFamily="18" charset="0"/>
              </a:defRPr>
            </a:lvl3pPr>
            <a:lvl4pPr>
              <a:lnSpc>
                <a:spcPct val="100000"/>
              </a:lnSpc>
              <a:spcBef>
                <a:spcPts val="0"/>
              </a:spcBef>
              <a:buClrTx/>
              <a:defRPr sz="700">
                <a:solidFill>
                  <a:schemeClr val="tx1"/>
                </a:solidFill>
                <a:latin typeface="+mn-lt"/>
                <a:cs typeface="Times New Roman" pitchFamily="18" charset="0"/>
              </a:defRPr>
            </a:lvl4pPr>
            <a:lvl5pPr>
              <a:lnSpc>
                <a:spcPct val="100000"/>
              </a:lnSpc>
              <a:spcBef>
                <a:spcPts val="0"/>
              </a:spcBef>
              <a:buClrTx/>
              <a:defRPr sz="700">
                <a:solidFill>
                  <a:schemeClr val="tx1"/>
                </a:solidFill>
                <a:latin typeface="+mn-lt"/>
                <a:cs typeface="Times New Roman" pitchFamily="18" charset="0"/>
              </a:defRPr>
            </a:lvl5pPr>
            <a:lvl6pPr>
              <a:lnSpc>
                <a:spcPct val="100000"/>
              </a:lnSpc>
              <a:spcBef>
                <a:spcPts val="0"/>
              </a:spcBef>
              <a:buClrTx/>
              <a:defRPr sz="700" baseline="0">
                <a:solidFill>
                  <a:schemeClr val="tx1"/>
                </a:solidFill>
                <a:latin typeface="+mn-lt"/>
                <a:cs typeface="Times New Roman" pitchFamily="18" charset="0"/>
              </a:defRPr>
            </a:lvl6pPr>
            <a:lvl7pPr>
              <a:lnSpc>
                <a:spcPct val="100000"/>
              </a:lnSpc>
              <a:spcBef>
                <a:spcPts val="0"/>
              </a:spcBef>
              <a:buClrTx/>
              <a:defRPr sz="700" baseline="0">
                <a:solidFill>
                  <a:schemeClr val="tx1"/>
                </a:solidFill>
                <a:latin typeface="+mn-lt"/>
                <a:cs typeface="Times New Roman" pitchFamily="18" charset="0"/>
              </a:defRPr>
            </a:lvl7pPr>
            <a:lvl8pPr>
              <a:lnSpc>
                <a:spcPct val="100000"/>
              </a:lnSpc>
              <a:spcBef>
                <a:spcPts val="0"/>
              </a:spcBef>
              <a:buClrTx/>
              <a:defRPr sz="700" baseline="0">
                <a:solidFill>
                  <a:schemeClr val="tx1"/>
                </a:solidFill>
                <a:latin typeface="+mn-lt"/>
                <a:cs typeface="Times New Roman" pitchFamily="18" charset="0"/>
              </a:defRPr>
            </a:lvl8pPr>
            <a:lvl9pPr>
              <a:lnSpc>
                <a:spcPct val="100000"/>
              </a:lnSpc>
              <a:spcBef>
                <a:spcPts val="0"/>
              </a:spcBef>
              <a:buClrTx/>
              <a:defRPr sz="700" baseline="0">
                <a:solidFill>
                  <a:schemeClr val="tx1"/>
                </a:solidFill>
                <a:latin typeface="+mn-lt"/>
                <a:cs typeface="Times New Roman" pitchFamily="18" charset="0"/>
              </a:defRPr>
            </a:lvl9pPr>
          </a:lstStyle>
          <a:p>
            <a:pPr lvl="0"/>
            <a:r>
              <a:rPr lang="en-US" dirty="0" smtClean="0"/>
              <a:t>Footer</a:t>
            </a:r>
            <a:endParaRPr lang="en-GB" dirty="0"/>
          </a:p>
        </p:txBody>
      </p:sp>
      <p:sp>
        <p:nvSpPr>
          <p:cNvPr id="5" name="Text Placeholder 4"/>
          <p:cNvSpPr>
            <a:spLocks noGrp="1"/>
          </p:cNvSpPr>
          <p:nvPr>
            <p:ph type="body" sz="quarter" idx="10"/>
          </p:nvPr>
        </p:nvSpPr>
        <p:spPr bwMode="gray">
          <a:xfrm>
            <a:off x="252048" y="1557339"/>
            <a:ext cx="4253484" cy="4535487"/>
          </a:xfrm>
        </p:spPr>
        <p:txBody>
          <a:bodyPr>
            <a:noAutofit/>
          </a:bodyPr>
          <a:lstStyle>
            <a:lvl1pPr>
              <a:tabLst>
                <a:tab pos="4572000" algn="r"/>
              </a:tabLst>
              <a:defRPr>
                <a:solidFill>
                  <a:schemeClr val="tx1"/>
                </a:solidFill>
                <a:latin typeface="Times New Roman" pitchFamily="18" charset="0"/>
                <a:cs typeface="Times New Roman" pitchFamily="18" charset="0"/>
              </a:defRPr>
            </a:lvl1pPr>
            <a:lvl2pPr>
              <a:tabLst>
                <a:tab pos="4572000" algn="r"/>
              </a:tabLst>
              <a:defRPr>
                <a:solidFill>
                  <a:schemeClr val="tx1"/>
                </a:solidFill>
                <a:latin typeface="Times New Roman" pitchFamily="18" charset="0"/>
                <a:cs typeface="Times New Roman" pitchFamily="18" charset="0"/>
              </a:defRPr>
            </a:lvl2pPr>
            <a:lvl3pPr>
              <a:buClrTx/>
              <a:tabLst>
                <a:tab pos="4572000" algn="r"/>
              </a:tabLst>
              <a:defRPr>
                <a:solidFill>
                  <a:schemeClr val="tx1"/>
                </a:solidFill>
                <a:latin typeface="Times New Roman" pitchFamily="18" charset="0"/>
                <a:cs typeface="Times New Roman" pitchFamily="18" charset="0"/>
              </a:defRPr>
            </a:lvl3pPr>
            <a:lvl4pPr>
              <a:buClrTx/>
              <a:tabLst>
                <a:tab pos="4572000" algn="r"/>
              </a:tabLst>
              <a:defRPr>
                <a:solidFill>
                  <a:schemeClr val="tx1"/>
                </a:solidFill>
                <a:latin typeface="Times New Roman" pitchFamily="18" charset="0"/>
                <a:cs typeface="Times New Roman" pitchFamily="18" charset="0"/>
              </a:defRPr>
            </a:lvl4pPr>
            <a:lvl5pPr>
              <a:buClrTx/>
              <a:tabLst>
                <a:tab pos="4572000" algn="r"/>
              </a:tabLst>
              <a:defRPr>
                <a:solidFill>
                  <a:schemeClr val="tx1"/>
                </a:solidFill>
                <a:latin typeface="Times New Roman" pitchFamily="18" charset="0"/>
                <a:cs typeface="Times New Roman" pitchFamily="18" charset="0"/>
              </a:defRPr>
            </a:lvl5pPr>
            <a:lvl6pPr>
              <a:buClrTx/>
              <a:defRPr baseline="0">
                <a:solidFill>
                  <a:schemeClr val="tx1"/>
                </a:solidFill>
                <a:latin typeface="Times New Roman" pitchFamily="18" charset="0"/>
                <a:cs typeface="Times New Roman" pitchFamily="18" charset="0"/>
              </a:defRPr>
            </a:lvl6pPr>
            <a:lvl7pPr>
              <a:buClrTx/>
              <a:defRPr baseline="0">
                <a:solidFill>
                  <a:schemeClr val="tx1"/>
                </a:solidFill>
                <a:latin typeface="Times New Roman" pitchFamily="18" charset="0"/>
                <a:cs typeface="Times New Roman" pitchFamily="18" charset="0"/>
              </a:defRPr>
            </a:lvl7pPr>
            <a:lvl8pPr>
              <a:buClrTx/>
              <a:defRPr baseline="0">
                <a:solidFill>
                  <a:schemeClr val="tx1"/>
                </a:solidFill>
                <a:latin typeface="Times New Roman" pitchFamily="18" charset="0"/>
                <a:cs typeface="Times New Roman" pitchFamily="18" charset="0"/>
              </a:defRPr>
            </a:lvl8pPr>
            <a:lvl9pPr>
              <a:buClrTx/>
              <a:defRPr baseline="0">
                <a:solidFill>
                  <a:schemeClr val="tx1"/>
                </a:solidFill>
                <a:latin typeface="Times New Roman" pitchFamily="18" charset="0"/>
                <a:cs typeface="Times New Roman" pitchFamily="18"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4" name="Text Placeholder 4"/>
          <p:cNvSpPr>
            <a:spLocks noGrp="1"/>
          </p:cNvSpPr>
          <p:nvPr>
            <p:ph type="body" sz="quarter" idx="11"/>
          </p:nvPr>
        </p:nvSpPr>
        <p:spPr bwMode="gray">
          <a:xfrm>
            <a:off x="4637943" y="1557339"/>
            <a:ext cx="4246685" cy="4535487"/>
          </a:xfrm>
          <a:ln>
            <a:solidFill>
              <a:schemeClr val="bg2"/>
            </a:solidFill>
          </a:ln>
        </p:spPr>
        <p:txBody>
          <a:bodyPr lIns="72000" tIns="72000" rIns="72000" bIns="72000">
            <a:noAutofit/>
          </a:bodyPr>
          <a:lstStyle>
            <a:lvl1pPr>
              <a:lnSpc>
                <a:spcPct val="100000"/>
              </a:lnSpc>
              <a:spcBef>
                <a:spcPts val="400"/>
              </a:spcBef>
              <a:defRPr sz="700">
                <a:solidFill>
                  <a:srgbClr val="00338D"/>
                </a:solidFill>
                <a:latin typeface="+mn-lt"/>
                <a:cs typeface="Times New Roman" pitchFamily="18" charset="0"/>
              </a:defRPr>
            </a:lvl1pPr>
            <a:lvl2pPr>
              <a:lnSpc>
                <a:spcPct val="100000"/>
              </a:lnSpc>
              <a:spcBef>
                <a:spcPts val="400"/>
              </a:spcBef>
              <a:defRPr sz="700">
                <a:solidFill>
                  <a:srgbClr val="00338D"/>
                </a:solidFill>
                <a:latin typeface="+mn-lt"/>
                <a:cs typeface="Times New Roman" pitchFamily="18" charset="0"/>
              </a:defRPr>
            </a:lvl2pPr>
            <a:lvl3pPr>
              <a:lnSpc>
                <a:spcPct val="100000"/>
              </a:lnSpc>
              <a:spcBef>
                <a:spcPts val="400"/>
              </a:spcBef>
              <a:buClrTx/>
              <a:defRPr sz="700">
                <a:solidFill>
                  <a:srgbClr val="00338D"/>
                </a:solidFill>
                <a:latin typeface="+mn-lt"/>
                <a:cs typeface="Times New Roman" pitchFamily="18" charset="0"/>
              </a:defRPr>
            </a:lvl3pPr>
            <a:lvl4pPr>
              <a:lnSpc>
                <a:spcPct val="100000"/>
              </a:lnSpc>
              <a:spcBef>
                <a:spcPts val="400"/>
              </a:spcBef>
              <a:buClrTx/>
              <a:defRPr sz="700">
                <a:solidFill>
                  <a:srgbClr val="00338D"/>
                </a:solidFill>
                <a:latin typeface="+mn-lt"/>
                <a:cs typeface="Times New Roman" pitchFamily="18" charset="0"/>
              </a:defRPr>
            </a:lvl4pPr>
            <a:lvl5pPr>
              <a:lnSpc>
                <a:spcPct val="100000"/>
              </a:lnSpc>
              <a:spcBef>
                <a:spcPts val="400"/>
              </a:spcBef>
              <a:buClrTx/>
              <a:defRPr sz="700">
                <a:solidFill>
                  <a:srgbClr val="00338D"/>
                </a:solidFill>
                <a:latin typeface="+mn-lt"/>
                <a:cs typeface="Times New Roman" pitchFamily="18" charset="0"/>
              </a:defRPr>
            </a:lvl5pPr>
            <a:lvl6pPr>
              <a:lnSpc>
                <a:spcPct val="100000"/>
              </a:lnSpc>
              <a:spcBef>
                <a:spcPts val="336"/>
              </a:spcBef>
              <a:buClrTx/>
              <a:defRPr sz="700" baseline="0">
                <a:solidFill>
                  <a:srgbClr val="00338D"/>
                </a:solidFill>
                <a:latin typeface="+mn-lt"/>
                <a:cs typeface="Times New Roman" pitchFamily="18" charset="0"/>
              </a:defRPr>
            </a:lvl6pPr>
            <a:lvl7pPr>
              <a:lnSpc>
                <a:spcPct val="100000"/>
              </a:lnSpc>
              <a:spcBef>
                <a:spcPts val="336"/>
              </a:spcBef>
              <a:buClrTx/>
              <a:defRPr sz="700" baseline="0">
                <a:solidFill>
                  <a:srgbClr val="00338D"/>
                </a:solidFill>
                <a:latin typeface="+mn-lt"/>
                <a:cs typeface="Times New Roman" pitchFamily="18" charset="0"/>
              </a:defRPr>
            </a:lvl7pPr>
            <a:lvl8pPr>
              <a:lnSpc>
                <a:spcPct val="100000"/>
              </a:lnSpc>
              <a:spcBef>
                <a:spcPts val="336"/>
              </a:spcBef>
              <a:buClrTx/>
              <a:defRPr sz="700" baseline="0">
                <a:solidFill>
                  <a:srgbClr val="00338D"/>
                </a:solidFill>
                <a:latin typeface="+mn-lt"/>
                <a:cs typeface="Times New Roman" pitchFamily="18" charset="0"/>
              </a:defRPr>
            </a:lvl8pPr>
            <a:lvl9pPr>
              <a:lnSpc>
                <a:spcPct val="100000"/>
              </a:lnSpc>
              <a:spcBef>
                <a:spcPts val="336"/>
              </a:spcBef>
              <a:buClrTx/>
              <a:defRPr sz="700" baseline="0">
                <a:solidFill>
                  <a:srgbClr val="00338D"/>
                </a:solidFill>
                <a:latin typeface="+mn-lt"/>
                <a:cs typeface="Times New Roman" pitchFamily="18"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8" name="Text Placeholder 4"/>
          <p:cNvSpPr>
            <a:spLocks noGrp="1"/>
          </p:cNvSpPr>
          <p:nvPr userDrawn="1">
            <p:ph type="body" sz="quarter" idx="13" hasCustomPrompt="1"/>
          </p:nvPr>
        </p:nvSpPr>
        <p:spPr bwMode="gray">
          <a:xfrm>
            <a:off x="2332824" y="548681"/>
            <a:ext cx="1242142" cy="504825"/>
          </a:xfrm>
        </p:spPr>
        <p:txBody>
          <a:bodyPr>
            <a:noAutofit/>
          </a:bodyPr>
          <a:lstStyle>
            <a:lvl1pPr marL="269875" indent="-269875">
              <a:lnSpc>
                <a:spcPct val="100000"/>
              </a:lnSpc>
              <a:spcBef>
                <a:spcPts val="0"/>
              </a:spcBef>
              <a:defRPr sz="700" b="0">
                <a:solidFill>
                  <a:schemeClr val="tx1"/>
                </a:solidFill>
                <a:latin typeface="+mn-lt"/>
                <a:cs typeface="Times New Roman" pitchFamily="18" charset="0"/>
              </a:defRPr>
            </a:lvl1pPr>
            <a:lvl2pPr>
              <a:lnSpc>
                <a:spcPct val="100000"/>
              </a:lnSpc>
              <a:spcBef>
                <a:spcPts val="0"/>
              </a:spcBef>
              <a:defRPr sz="700">
                <a:solidFill>
                  <a:schemeClr val="tx1"/>
                </a:solidFill>
                <a:latin typeface="+mn-lt"/>
                <a:cs typeface="Times New Roman" pitchFamily="18" charset="0"/>
              </a:defRPr>
            </a:lvl2pPr>
            <a:lvl3pPr>
              <a:lnSpc>
                <a:spcPct val="100000"/>
              </a:lnSpc>
              <a:spcBef>
                <a:spcPts val="0"/>
              </a:spcBef>
              <a:buClrTx/>
              <a:defRPr sz="700">
                <a:solidFill>
                  <a:schemeClr val="tx1"/>
                </a:solidFill>
                <a:latin typeface="+mn-lt"/>
                <a:cs typeface="Times New Roman" pitchFamily="18" charset="0"/>
              </a:defRPr>
            </a:lvl3pPr>
            <a:lvl4pPr>
              <a:lnSpc>
                <a:spcPct val="100000"/>
              </a:lnSpc>
              <a:spcBef>
                <a:spcPts val="0"/>
              </a:spcBef>
              <a:buClrTx/>
              <a:defRPr sz="700">
                <a:solidFill>
                  <a:schemeClr val="tx1"/>
                </a:solidFill>
                <a:latin typeface="+mn-lt"/>
                <a:cs typeface="Times New Roman" pitchFamily="18" charset="0"/>
              </a:defRPr>
            </a:lvl4pPr>
            <a:lvl5pPr>
              <a:lnSpc>
                <a:spcPct val="100000"/>
              </a:lnSpc>
              <a:spcBef>
                <a:spcPts val="0"/>
              </a:spcBef>
              <a:buClrTx/>
              <a:defRPr sz="700">
                <a:solidFill>
                  <a:schemeClr val="tx1"/>
                </a:solidFill>
                <a:latin typeface="+mn-lt"/>
                <a:cs typeface="Times New Roman" pitchFamily="18" charset="0"/>
              </a:defRPr>
            </a:lvl5pPr>
            <a:lvl6pPr>
              <a:lnSpc>
                <a:spcPct val="100000"/>
              </a:lnSpc>
              <a:spcBef>
                <a:spcPts val="0"/>
              </a:spcBef>
              <a:buClrTx/>
              <a:defRPr sz="700" baseline="0">
                <a:solidFill>
                  <a:schemeClr val="tx1"/>
                </a:solidFill>
                <a:latin typeface="+mn-lt"/>
                <a:cs typeface="Times New Roman" pitchFamily="18" charset="0"/>
              </a:defRPr>
            </a:lvl6pPr>
            <a:lvl7pPr>
              <a:lnSpc>
                <a:spcPct val="100000"/>
              </a:lnSpc>
              <a:spcBef>
                <a:spcPts val="0"/>
              </a:spcBef>
              <a:buClrTx/>
              <a:defRPr sz="700" baseline="0">
                <a:solidFill>
                  <a:schemeClr val="tx1"/>
                </a:solidFill>
                <a:latin typeface="+mn-lt"/>
                <a:cs typeface="Times New Roman" pitchFamily="18" charset="0"/>
              </a:defRPr>
            </a:lvl7pPr>
            <a:lvl8pPr>
              <a:lnSpc>
                <a:spcPct val="100000"/>
              </a:lnSpc>
              <a:spcBef>
                <a:spcPts val="0"/>
              </a:spcBef>
              <a:buClrTx/>
              <a:defRPr sz="700" baseline="0">
                <a:solidFill>
                  <a:schemeClr val="tx1"/>
                </a:solidFill>
                <a:latin typeface="+mn-lt"/>
                <a:cs typeface="Times New Roman" pitchFamily="18" charset="0"/>
              </a:defRPr>
            </a:lvl8pPr>
            <a:lvl9pPr>
              <a:lnSpc>
                <a:spcPct val="100000"/>
              </a:lnSpc>
              <a:spcBef>
                <a:spcPts val="0"/>
              </a:spcBef>
              <a:buClrTx/>
              <a:defRPr sz="700" baseline="0">
                <a:solidFill>
                  <a:schemeClr val="tx1"/>
                </a:solidFill>
                <a:latin typeface="+mn-lt"/>
                <a:cs typeface="Times New Roman" pitchFamily="18" charset="0"/>
              </a:defRPr>
            </a:lvl9pPr>
          </a:lstStyle>
          <a:p>
            <a:pPr lvl="0"/>
            <a:r>
              <a:rPr lang="en-US" dirty="0" smtClean="0"/>
              <a:t>Tel	[…]</a:t>
            </a:r>
          </a:p>
          <a:p>
            <a:pPr lvl="0"/>
            <a:r>
              <a:rPr lang="en-US" dirty="0" smtClean="0"/>
              <a:t>Fax	[…]</a:t>
            </a:r>
            <a:endParaRPr lang="en-GB" dirty="0"/>
          </a:p>
        </p:txBody>
      </p:sp>
      <p:sp>
        <p:nvSpPr>
          <p:cNvPr id="29" name="Text Placeholder 4"/>
          <p:cNvSpPr>
            <a:spLocks noGrp="1"/>
          </p:cNvSpPr>
          <p:nvPr userDrawn="1">
            <p:ph type="body" sz="quarter" idx="12" hasCustomPrompt="1"/>
          </p:nvPr>
        </p:nvSpPr>
        <p:spPr bwMode="gray">
          <a:xfrm>
            <a:off x="1049147" y="548681"/>
            <a:ext cx="1283677" cy="504825"/>
          </a:xfrm>
        </p:spPr>
        <p:txBody>
          <a:bodyPr>
            <a:noAutofit/>
          </a:bodyPr>
          <a:lstStyle>
            <a:lvl1pPr>
              <a:lnSpc>
                <a:spcPct val="100000"/>
              </a:lnSpc>
              <a:spcBef>
                <a:spcPts val="0"/>
              </a:spcBef>
              <a:defRPr sz="700">
                <a:solidFill>
                  <a:schemeClr val="tx1"/>
                </a:solidFill>
                <a:latin typeface="+mn-lt"/>
                <a:cs typeface="Times New Roman" pitchFamily="18" charset="0"/>
              </a:defRPr>
            </a:lvl1pPr>
            <a:lvl2pPr>
              <a:lnSpc>
                <a:spcPct val="100000"/>
              </a:lnSpc>
              <a:spcBef>
                <a:spcPts val="0"/>
              </a:spcBef>
              <a:defRPr sz="700">
                <a:solidFill>
                  <a:schemeClr val="tx1"/>
                </a:solidFill>
                <a:latin typeface="+mn-lt"/>
                <a:cs typeface="Times New Roman" pitchFamily="18" charset="0"/>
              </a:defRPr>
            </a:lvl2pPr>
            <a:lvl3pPr>
              <a:lnSpc>
                <a:spcPct val="100000"/>
              </a:lnSpc>
              <a:spcBef>
                <a:spcPts val="0"/>
              </a:spcBef>
              <a:buClrTx/>
              <a:defRPr sz="700">
                <a:solidFill>
                  <a:schemeClr val="tx1"/>
                </a:solidFill>
                <a:latin typeface="+mn-lt"/>
                <a:cs typeface="Times New Roman" pitchFamily="18" charset="0"/>
              </a:defRPr>
            </a:lvl3pPr>
            <a:lvl4pPr>
              <a:lnSpc>
                <a:spcPct val="100000"/>
              </a:lnSpc>
              <a:spcBef>
                <a:spcPts val="0"/>
              </a:spcBef>
              <a:buClrTx/>
              <a:defRPr sz="700">
                <a:solidFill>
                  <a:schemeClr val="tx1"/>
                </a:solidFill>
                <a:latin typeface="+mn-lt"/>
                <a:cs typeface="Times New Roman" pitchFamily="18" charset="0"/>
              </a:defRPr>
            </a:lvl4pPr>
            <a:lvl5pPr>
              <a:lnSpc>
                <a:spcPct val="100000"/>
              </a:lnSpc>
              <a:spcBef>
                <a:spcPts val="0"/>
              </a:spcBef>
              <a:buClrTx/>
              <a:defRPr sz="700">
                <a:solidFill>
                  <a:schemeClr val="tx1"/>
                </a:solidFill>
                <a:latin typeface="+mn-lt"/>
                <a:cs typeface="Times New Roman" pitchFamily="18" charset="0"/>
              </a:defRPr>
            </a:lvl5pPr>
            <a:lvl6pPr>
              <a:lnSpc>
                <a:spcPct val="100000"/>
              </a:lnSpc>
              <a:spcBef>
                <a:spcPts val="0"/>
              </a:spcBef>
              <a:buClrTx/>
              <a:defRPr sz="700" baseline="0">
                <a:solidFill>
                  <a:schemeClr val="tx1"/>
                </a:solidFill>
                <a:latin typeface="+mn-lt"/>
                <a:cs typeface="Times New Roman" pitchFamily="18" charset="0"/>
              </a:defRPr>
            </a:lvl6pPr>
            <a:lvl7pPr>
              <a:lnSpc>
                <a:spcPct val="100000"/>
              </a:lnSpc>
              <a:spcBef>
                <a:spcPts val="0"/>
              </a:spcBef>
              <a:buClrTx/>
              <a:defRPr sz="700" baseline="0">
                <a:solidFill>
                  <a:schemeClr val="tx1"/>
                </a:solidFill>
                <a:latin typeface="+mn-lt"/>
                <a:cs typeface="Times New Roman" pitchFamily="18" charset="0"/>
              </a:defRPr>
            </a:lvl7pPr>
            <a:lvl8pPr>
              <a:lnSpc>
                <a:spcPct val="100000"/>
              </a:lnSpc>
              <a:spcBef>
                <a:spcPts val="0"/>
              </a:spcBef>
              <a:buClrTx/>
              <a:defRPr sz="700" baseline="0">
                <a:solidFill>
                  <a:schemeClr val="tx1"/>
                </a:solidFill>
                <a:latin typeface="+mn-lt"/>
                <a:cs typeface="Times New Roman" pitchFamily="18" charset="0"/>
              </a:defRPr>
            </a:lvl8pPr>
            <a:lvl9pPr>
              <a:lnSpc>
                <a:spcPct val="100000"/>
              </a:lnSpc>
              <a:spcBef>
                <a:spcPts val="0"/>
              </a:spcBef>
              <a:buClrTx/>
              <a:defRPr sz="700" baseline="0">
                <a:solidFill>
                  <a:schemeClr val="tx1"/>
                </a:solidFill>
                <a:latin typeface="+mn-lt"/>
                <a:cs typeface="Times New Roman" pitchFamily="18" charset="0"/>
              </a:defRPr>
            </a:lvl9pPr>
          </a:lstStyle>
          <a:p>
            <a:pPr lvl="0"/>
            <a:r>
              <a:rPr lang="en-US" dirty="0" smtClean="0"/>
              <a:t>KPMG address</a:t>
            </a:r>
            <a:endParaRPr lang="en-GB" dirty="0"/>
          </a:p>
        </p:txBody>
      </p:sp>
      <p:grpSp>
        <p:nvGrpSpPr>
          <p:cNvPr id="26" name="Group 25"/>
          <p:cNvGrpSpPr>
            <a:grpSpLocks noChangeAspect="1"/>
          </p:cNvGrpSpPr>
          <p:nvPr userDrawn="1"/>
        </p:nvGrpSpPr>
        <p:grpSpPr>
          <a:xfrm>
            <a:off x="162658" y="0"/>
            <a:ext cx="889488" cy="700088"/>
            <a:chOff x="176213" y="0"/>
            <a:chExt cx="963612" cy="700088"/>
          </a:xfrm>
        </p:grpSpPr>
        <p:sp>
          <p:nvSpPr>
            <p:cNvPr id="1037" name="Freeform 13"/>
            <p:cNvSpPr>
              <a:spLocks noEditPoints="1"/>
            </p:cNvSpPr>
            <p:nvPr userDrawn="1"/>
          </p:nvSpPr>
          <p:spPr bwMode="auto">
            <a:xfrm>
              <a:off x="176213" y="0"/>
              <a:ext cx="963612" cy="700088"/>
            </a:xfrm>
            <a:custGeom>
              <a:avLst/>
              <a:gdLst/>
              <a:ahLst/>
              <a:cxnLst>
                <a:cxn ang="0">
                  <a:pos x="96" y="136"/>
                </a:cxn>
                <a:cxn ang="0">
                  <a:pos x="0" y="136"/>
                </a:cxn>
                <a:cxn ang="0">
                  <a:pos x="0" y="0"/>
                </a:cxn>
                <a:cxn ang="0">
                  <a:pos x="96" y="0"/>
                </a:cxn>
                <a:cxn ang="0">
                  <a:pos x="96" y="136"/>
                </a:cxn>
                <a:cxn ang="0">
                  <a:pos x="607" y="0"/>
                </a:cxn>
                <a:cxn ang="0">
                  <a:pos x="511" y="0"/>
                </a:cxn>
                <a:cxn ang="0">
                  <a:pos x="511" y="136"/>
                </a:cxn>
                <a:cxn ang="0">
                  <a:pos x="607" y="136"/>
                </a:cxn>
                <a:cxn ang="0">
                  <a:pos x="607" y="0"/>
                </a:cxn>
                <a:cxn ang="0">
                  <a:pos x="96" y="441"/>
                </a:cxn>
                <a:cxn ang="0">
                  <a:pos x="0" y="441"/>
                </a:cxn>
                <a:cxn ang="0">
                  <a:pos x="0" y="305"/>
                </a:cxn>
                <a:cxn ang="0">
                  <a:pos x="96" y="305"/>
                </a:cxn>
                <a:cxn ang="0">
                  <a:pos x="96" y="441"/>
                </a:cxn>
                <a:cxn ang="0">
                  <a:pos x="607" y="305"/>
                </a:cxn>
                <a:cxn ang="0">
                  <a:pos x="511" y="305"/>
                </a:cxn>
                <a:cxn ang="0">
                  <a:pos x="511" y="441"/>
                </a:cxn>
                <a:cxn ang="0">
                  <a:pos x="607" y="441"/>
                </a:cxn>
                <a:cxn ang="0">
                  <a:pos x="607" y="305"/>
                </a:cxn>
              </a:cxnLst>
              <a:rect l="0" t="0" r="r" b="b"/>
              <a:pathLst>
                <a:path w="607" h="441">
                  <a:moveTo>
                    <a:pt x="96" y="136"/>
                  </a:moveTo>
                  <a:lnTo>
                    <a:pt x="0" y="136"/>
                  </a:lnTo>
                  <a:lnTo>
                    <a:pt x="0" y="0"/>
                  </a:lnTo>
                  <a:lnTo>
                    <a:pt x="96" y="0"/>
                  </a:lnTo>
                  <a:lnTo>
                    <a:pt x="96" y="136"/>
                  </a:lnTo>
                  <a:close/>
                  <a:moveTo>
                    <a:pt x="607" y="0"/>
                  </a:moveTo>
                  <a:lnTo>
                    <a:pt x="511" y="0"/>
                  </a:lnTo>
                  <a:lnTo>
                    <a:pt x="511" y="136"/>
                  </a:lnTo>
                  <a:lnTo>
                    <a:pt x="607" y="136"/>
                  </a:lnTo>
                  <a:lnTo>
                    <a:pt x="607" y="0"/>
                  </a:lnTo>
                  <a:close/>
                  <a:moveTo>
                    <a:pt x="96" y="441"/>
                  </a:moveTo>
                  <a:lnTo>
                    <a:pt x="0" y="441"/>
                  </a:lnTo>
                  <a:lnTo>
                    <a:pt x="0" y="305"/>
                  </a:lnTo>
                  <a:lnTo>
                    <a:pt x="96" y="305"/>
                  </a:lnTo>
                  <a:lnTo>
                    <a:pt x="96" y="441"/>
                  </a:lnTo>
                  <a:close/>
                  <a:moveTo>
                    <a:pt x="607" y="305"/>
                  </a:moveTo>
                  <a:lnTo>
                    <a:pt x="511" y="305"/>
                  </a:lnTo>
                  <a:lnTo>
                    <a:pt x="511" y="441"/>
                  </a:lnTo>
                  <a:lnTo>
                    <a:pt x="607" y="441"/>
                  </a:lnTo>
                  <a:lnTo>
                    <a:pt x="607" y="305"/>
                  </a:ln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grpSp>
          <p:nvGrpSpPr>
            <p:cNvPr id="25" name="Group 24"/>
            <p:cNvGrpSpPr/>
            <p:nvPr userDrawn="1"/>
          </p:nvGrpSpPr>
          <p:grpSpPr>
            <a:xfrm>
              <a:off x="287338" y="215900"/>
              <a:ext cx="700087" cy="273050"/>
              <a:chOff x="287338" y="215900"/>
              <a:chExt cx="700087" cy="273050"/>
            </a:xfrm>
          </p:grpSpPr>
          <p:sp>
            <p:nvSpPr>
              <p:cNvPr id="1036" name="Freeform 12"/>
              <p:cNvSpPr>
                <a:spLocks/>
              </p:cNvSpPr>
              <p:nvPr userDrawn="1"/>
            </p:nvSpPr>
            <p:spPr bwMode="auto">
              <a:xfrm>
                <a:off x="292100" y="219075"/>
                <a:ext cx="692150" cy="266700"/>
              </a:xfrm>
              <a:custGeom>
                <a:avLst/>
                <a:gdLst/>
                <a:ahLst/>
                <a:cxnLst>
                  <a:cxn ang="0">
                    <a:pos x="2214" y="1047"/>
                  </a:cxn>
                  <a:cxn ang="0">
                    <a:pos x="2013" y="956"/>
                  </a:cxn>
                  <a:cxn ang="0">
                    <a:pos x="1975" y="833"/>
                  </a:cxn>
                  <a:cxn ang="0">
                    <a:pos x="1975" y="822"/>
                  </a:cxn>
                  <a:cxn ang="0">
                    <a:pos x="1888" y="822"/>
                  </a:cxn>
                  <a:cxn ang="0">
                    <a:pos x="1835" y="1032"/>
                  </a:cxn>
                  <a:cxn ang="0">
                    <a:pos x="1680" y="1032"/>
                  </a:cxn>
                  <a:cxn ang="0">
                    <a:pos x="1742" y="822"/>
                  </a:cxn>
                  <a:cxn ang="0">
                    <a:pos x="1666" y="822"/>
                  </a:cxn>
                  <a:cxn ang="0">
                    <a:pos x="1530" y="1032"/>
                  </a:cxn>
                  <a:cxn ang="0">
                    <a:pos x="1403" y="1032"/>
                  </a:cxn>
                  <a:cxn ang="0">
                    <a:pos x="1390" y="822"/>
                  </a:cxn>
                  <a:cxn ang="0">
                    <a:pos x="1309" y="822"/>
                  </a:cxn>
                  <a:cxn ang="0">
                    <a:pos x="1247" y="1032"/>
                  </a:cxn>
                  <a:cxn ang="0">
                    <a:pos x="1117" y="1032"/>
                  </a:cxn>
                  <a:cxn ang="0">
                    <a:pos x="1181" y="822"/>
                  </a:cxn>
                  <a:cxn ang="0">
                    <a:pos x="808" y="822"/>
                  </a:cxn>
                  <a:cxn ang="0">
                    <a:pos x="815" y="829"/>
                  </a:cxn>
                  <a:cxn ang="0">
                    <a:pos x="798" y="826"/>
                  </a:cxn>
                  <a:cxn ang="0">
                    <a:pos x="737" y="1033"/>
                  </a:cxn>
                  <a:cxn ang="0">
                    <a:pos x="596" y="1033"/>
                  </a:cxn>
                  <a:cxn ang="0">
                    <a:pos x="660" y="822"/>
                  </a:cxn>
                  <a:cxn ang="0">
                    <a:pos x="431" y="822"/>
                  </a:cxn>
                  <a:cxn ang="0">
                    <a:pos x="530" y="1033"/>
                  </a:cxn>
                  <a:cxn ang="0">
                    <a:pos x="366" y="1033"/>
                  </a:cxn>
                  <a:cxn ang="0">
                    <a:pos x="281" y="822"/>
                  </a:cxn>
                  <a:cxn ang="0">
                    <a:pos x="215" y="822"/>
                  </a:cxn>
                  <a:cxn ang="0">
                    <a:pos x="213" y="830"/>
                  </a:cxn>
                  <a:cxn ang="0">
                    <a:pos x="154" y="1023"/>
                  </a:cxn>
                  <a:cxn ang="0">
                    <a:pos x="152" y="1033"/>
                  </a:cxn>
                  <a:cxn ang="0">
                    <a:pos x="0" y="1033"/>
                  </a:cxn>
                  <a:cxn ang="0">
                    <a:pos x="156" y="514"/>
                  </a:cxn>
                  <a:cxn ang="0">
                    <a:pos x="156" y="0"/>
                  </a:cxn>
                  <a:cxn ang="0">
                    <a:pos x="734" y="0"/>
                  </a:cxn>
                  <a:cxn ang="0">
                    <a:pos x="734" y="506"/>
                  </a:cxn>
                  <a:cxn ang="0">
                    <a:pos x="754" y="509"/>
                  </a:cxn>
                  <a:cxn ang="0">
                    <a:pos x="775" y="440"/>
                  </a:cxn>
                  <a:cxn ang="0">
                    <a:pos x="819" y="440"/>
                  </a:cxn>
                  <a:cxn ang="0">
                    <a:pos x="819" y="0"/>
                  </a:cxn>
                  <a:cxn ang="0">
                    <a:pos x="1395" y="0"/>
                  </a:cxn>
                  <a:cxn ang="0">
                    <a:pos x="1395" y="440"/>
                  </a:cxn>
                  <a:cxn ang="0">
                    <a:pos x="1480" y="440"/>
                  </a:cxn>
                  <a:cxn ang="0">
                    <a:pos x="1480" y="0"/>
                  </a:cxn>
                  <a:cxn ang="0">
                    <a:pos x="2056" y="0"/>
                  </a:cxn>
                  <a:cxn ang="0">
                    <a:pos x="2056" y="578"/>
                  </a:cxn>
                  <a:cxn ang="0">
                    <a:pos x="2075" y="553"/>
                  </a:cxn>
                  <a:cxn ang="0">
                    <a:pos x="2137" y="488"/>
                  </a:cxn>
                  <a:cxn ang="0">
                    <a:pos x="2141" y="485"/>
                  </a:cxn>
                  <a:cxn ang="0">
                    <a:pos x="2141" y="0"/>
                  </a:cxn>
                  <a:cxn ang="0">
                    <a:pos x="2717" y="0"/>
                  </a:cxn>
                  <a:cxn ang="0">
                    <a:pos x="2717" y="822"/>
                  </a:cxn>
                  <a:cxn ang="0">
                    <a:pos x="2494" y="822"/>
                  </a:cxn>
                  <a:cxn ang="0">
                    <a:pos x="2439" y="1019"/>
                  </a:cxn>
                  <a:cxn ang="0">
                    <a:pos x="2434" y="1021"/>
                  </a:cxn>
                  <a:cxn ang="0">
                    <a:pos x="2214" y="1047"/>
                  </a:cxn>
                </a:cxnLst>
                <a:rect l="0" t="0" r="r" b="b"/>
                <a:pathLst>
                  <a:path w="2717" h="1047">
                    <a:moveTo>
                      <a:pt x="2214" y="1047"/>
                    </a:moveTo>
                    <a:cubicBezTo>
                      <a:pt x="2150" y="1047"/>
                      <a:pt x="2063" y="1023"/>
                      <a:pt x="2013" y="956"/>
                    </a:cubicBezTo>
                    <a:cubicBezTo>
                      <a:pt x="1996" y="933"/>
                      <a:pt x="1975" y="893"/>
                      <a:pt x="1975" y="833"/>
                    </a:cubicBezTo>
                    <a:cubicBezTo>
                      <a:pt x="1975" y="822"/>
                      <a:pt x="1975" y="822"/>
                      <a:pt x="1975" y="822"/>
                    </a:cubicBezTo>
                    <a:cubicBezTo>
                      <a:pt x="1888" y="822"/>
                      <a:pt x="1888" y="822"/>
                      <a:pt x="1888" y="822"/>
                    </a:cubicBezTo>
                    <a:cubicBezTo>
                      <a:pt x="1835" y="1032"/>
                      <a:pt x="1835" y="1032"/>
                      <a:pt x="1835" y="1032"/>
                    </a:cubicBezTo>
                    <a:cubicBezTo>
                      <a:pt x="1680" y="1032"/>
                      <a:pt x="1680" y="1032"/>
                      <a:pt x="1680" y="1032"/>
                    </a:cubicBezTo>
                    <a:cubicBezTo>
                      <a:pt x="1742" y="822"/>
                      <a:pt x="1742" y="822"/>
                      <a:pt x="1742" y="822"/>
                    </a:cubicBezTo>
                    <a:cubicBezTo>
                      <a:pt x="1666" y="822"/>
                      <a:pt x="1666" y="822"/>
                      <a:pt x="1666" y="822"/>
                    </a:cubicBezTo>
                    <a:cubicBezTo>
                      <a:pt x="1530" y="1032"/>
                      <a:pt x="1530" y="1032"/>
                      <a:pt x="1530" y="1032"/>
                    </a:cubicBezTo>
                    <a:cubicBezTo>
                      <a:pt x="1403" y="1032"/>
                      <a:pt x="1403" y="1032"/>
                      <a:pt x="1403" y="1032"/>
                    </a:cubicBezTo>
                    <a:cubicBezTo>
                      <a:pt x="1390" y="822"/>
                      <a:pt x="1390" y="822"/>
                      <a:pt x="1390" y="822"/>
                    </a:cubicBezTo>
                    <a:cubicBezTo>
                      <a:pt x="1309" y="822"/>
                      <a:pt x="1309" y="822"/>
                      <a:pt x="1309" y="822"/>
                    </a:cubicBezTo>
                    <a:cubicBezTo>
                      <a:pt x="1247" y="1032"/>
                      <a:pt x="1247" y="1032"/>
                      <a:pt x="1247" y="1032"/>
                    </a:cubicBezTo>
                    <a:cubicBezTo>
                      <a:pt x="1117" y="1032"/>
                      <a:pt x="1117" y="1032"/>
                      <a:pt x="1117" y="1032"/>
                    </a:cubicBezTo>
                    <a:cubicBezTo>
                      <a:pt x="1181" y="822"/>
                      <a:pt x="1181" y="822"/>
                      <a:pt x="1181" y="822"/>
                    </a:cubicBezTo>
                    <a:cubicBezTo>
                      <a:pt x="808" y="822"/>
                      <a:pt x="808" y="822"/>
                      <a:pt x="808" y="822"/>
                    </a:cubicBezTo>
                    <a:cubicBezTo>
                      <a:pt x="815" y="829"/>
                      <a:pt x="815" y="829"/>
                      <a:pt x="815" y="829"/>
                    </a:cubicBezTo>
                    <a:cubicBezTo>
                      <a:pt x="798" y="826"/>
                      <a:pt x="798" y="826"/>
                      <a:pt x="798" y="826"/>
                    </a:cubicBezTo>
                    <a:cubicBezTo>
                      <a:pt x="737" y="1033"/>
                      <a:pt x="737" y="1033"/>
                      <a:pt x="737" y="1033"/>
                    </a:cubicBezTo>
                    <a:cubicBezTo>
                      <a:pt x="596" y="1033"/>
                      <a:pt x="596" y="1033"/>
                      <a:pt x="596" y="1033"/>
                    </a:cubicBezTo>
                    <a:cubicBezTo>
                      <a:pt x="660" y="822"/>
                      <a:pt x="660" y="822"/>
                      <a:pt x="660" y="822"/>
                    </a:cubicBezTo>
                    <a:cubicBezTo>
                      <a:pt x="431" y="822"/>
                      <a:pt x="431" y="822"/>
                      <a:pt x="431" y="822"/>
                    </a:cubicBezTo>
                    <a:cubicBezTo>
                      <a:pt x="530" y="1033"/>
                      <a:pt x="530" y="1033"/>
                      <a:pt x="530" y="1033"/>
                    </a:cubicBezTo>
                    <a:cubicBezTo>
                      <a:pt x="366" y="1033"/>
                      <a:pt x="366" y="1033"/>
                      <a:pt x="366" y="1033"/>
                    </a:cubicBezTo>
                    <a:cubicBezTo>
                      <a:pt x="281" y="822"/>
                      <a:pt x="281" y="822"/>
                      <a:pt x="281" y="822"/>
                    </a:cubicBezTo>
                    <a:cubicBezTo>
                      <a:pt x="215" y="822"/>
                      <a:pt x="215" y="822"/>
                      <a:pt x="215" y="822"/>
                    </a:cubicBezTo>
                    <a:cubicBezTo>
                      <a:pt x="213" y="830"/>
                      <a:pt x="213" y="830"/>
                      <a:pt x="213" y="830"/>
                    </a:cubicBezTo>
                    <a:cubicBezTo>
                      <a:pt x="181" y="933"/>
                      <a:pt x="156" y="1017"/>
                      <a:pt x="154" y="1023"/>
                    </a:cubicBezTo>
                    <a:cubicBezTo>
                      <a:pt x="152" y="1033"/>
                      <a:pt x="152" y="1033"/>
                      <a:pt x="152" y="1033"/>
                    </a:cubicBezTo>
                    <a:cubicBezTo>
                      <a:pt x="0" y="1033"/>
                      <a:pt x="0" y="1033"/>
                      <a:pt x="0" y="1033"/>
                    </a:cubicBezTo>
                    <a:cubicBezTo>
                      <a:pt x="156" y="514"/>
                      <a:pt x="156" y="514"/>
                      <a:pt x="156" y="514"/>
                    </a:cubicBezTo>
                    <a:cubicBezTo>
                      <a:pt x="156" y="0"/>
                      <a:pt x="156" y="0"/>
                      <a:pt x="156" y="0"/>
                    </a:cubicBezTo>
                    <a:cubicBezTo>
                      <a:pt x="734" y="0"/>
                      <a:pt x="734" y="0"/>
                      <a:pt x="734" y="0"/>
                    </a:cubicBezTo>
                    <a:cubicBezTo>
                      <a:pt x="734" y="506"/>
                      <a:pt x="734" y="506"/>
                      <a:pt x="734" y="506"/>
                    </a:cubicBezTo>
                    <a:cubicBezTo>
                      <a:pt x="754" y="509"/>
                      <a:pt x="754" y="509"/>
                      <a:pt x="754" y="509"/>
                    </a:cubicBezTo>
                    <a:cubicBezTo>
                      <a:pt x="775" y="440"/>
                      <a:pt x="775" y="440"/>
                      <a:pt x="775" y="440"/>
                    </a:cubicBezTo>
                    <a:cubicBezTo>
                      <a:pt x="819" y="440"/>
                      <a:pt x="819" y="440"/>
                      <a:pt x="819" y="440"/>
                    </a:cubicBezTo>
                    <a:cubicBezTo>
                      <a:pt x="819" y="0"/>
                      <a:pt x="819" y="0"/>
                      <a:pt x="819" y="0"/>
                    </a:cubicBezTo>
                    <a:cubicBezTo>
                      <a:pt x="1395" y="0"/>
                      <a:pt x="1395" y="0"/>
                      <a:pt x="1395" y="0"/>
                    </a:cubicBezTo>
                    <a:cubicBezTo>
                      <a:pt x="1395" y="440"/>
                      <a:pt x="1395" y="440"/>
                      <a:pt x="1395" y="440"/>
                    </a:cubicBezTo>
                    <a:cubicBezTo>
                      <a:pt x="1480" y="440"/>
                      <a:pt x="1480" y="440"/>
                      <a:pt x="1480" y="440"/>
                    </a:cubicBezTo>
                    <a:cubicBezTo>
                      <a:pt x="1480" y="0"/>
                      <a:pt x="1480" y="0"/>
                      <a:pt x="1480" y="0"/>
                    </a:cubicBezTo>
                    <a:cubicBezTo>
                      <a:pt x="2056" y="0"/>
                      <a:pt x="2056" y="0"/>
                      <a:pt x="2056" y="0"/>
                    </a:cubicBezTo>
                    <a:cubicBezTo>
                      <a:pt x="2056" y="578"/>
                      <a:pt x="2056" y="578"/>
                      <a:pt x="2056" y="578"/>
                    </a:cubicBezTo>
                    <a:cubicBezTo>
                      <a:pt x="2075" y="553"/>
                      <a:pt x="2075" y="553"/>
                      <a:pt x="2075" y="553"/>
                    </a:cubicBezTo>
                    <a:cubicBezTo>
                      <a:pt x="2094" y="527"/>
                      <a:pt x="2115" y="505"/>
                      <a:pt x="2137" y="488"/>
                    </a:cubicBezTo>
                    <a:cubicBezTo>
                      <a:pt x="2141" y="485"/>
                      <a:pt x="2141" y="485"/>
                      <a:pt x="2141" y="485"/>
                    </a:cubicBezTo>
                    <a:cubicBezTo>
                      <a:pt x="2141" y="0"/>
                      <a:pt x="2141" y="0"/>
                      <a:pt x="2141" y="0"/>
                    </a:cubicBezTo>
                    <a:cubicBezTo>
                      <a:pt x="2717" y="0"/>
                      <a:pt x="2717" y="0"/>
                      <a:pt x="2717" y="0"/>
                    </a:cubicBezTo>
                    <a:cubicBezTo>
                      <a:pt x="2717" y="822"/>
                      <a:pt x="2717" y="822"/>
                      <a:pt x="2717" y="822"/>
                    </a:cubicBezTo>
                    <a:cubicBezTo>
                      <a:pt x="2494" y="822"/>
                      <a:pt x="2494" y="822"/>
                      <a:pt x="2494" y="822"/>
                    </a:cubicBezTo>
                    <a:cubicBezTo>
                      <a:pt x="2439" y="1019"/>
                      <a:pt x="2439" y="1019"/>
                      <a:pt x="2439" y="1019"/>
                    </a:cubicBezTo>
                    <a:cubicBezTo>
                      <a:pt x="2434" y="1021"/>
                      <a:pt x="2434" y="1021"/>
                      <a:pt x="2434" y="1021"/>
                    </a:cubicBezTo>
                    <a:cubicBezTo>
                      <a:pt x="2397" y="1036"/>
                      <a:pt x="2285" y="1047"/>
                      <a:pt x="2214" y="10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sp>
            <p:nvSpPr>
              <p:cNvPr id="1038" name="Freeform 14"/>
              <p:cNvSpPr>
                <a:spLocks noEditPoints="1"/>
              </p:cNvSpPr>
              <p:nvPr userDrawn="1"/>
            </p:nvSpPr>
            <p:spPr bwMode="auto">
              <a:xfrm>
                <a:off x="287338" y="215900"/>
                <a:ext cx="700087" cy="273050"/>
              </a:xfrm>
              <a:custGeom>
                <a:avLst/>
                <a:gdLst/>
                <a:ahLst/>
                <a:cxnLst>
                  <a:cxn ang="0">
                    <a:pos x="2452" y="1042"/>
                  </a:cxn>
                  <a:cxn ang="0">
                    <a:pos x="2018" y="973"/>
                  </a:cxn>
                  <a:cxn ang="0">
                    <a:pos x="1910" y="844"/>
                  </a:cxn>
                  <a:cxn ang="0">
                    <a:pos x="1680" y="1054"/>
                  </a:cxn>
                  <a:cxn ang="0">
                    <a:pos x="1686" y="844"/>
                  </a:cxn>
                  <a:cxn ang="0">
                    <a:pos x="1407" y="1054"/>
                  </a:cxn>
                  <a:cxn ang="0">
                    <a:pos x="1331" y="844"/>
                  </a:cxn>
                  <a:cxn ang="0">
                    <a:pos x="1117" y="1054"/>
                  </a:cxn>
                  <a:cxn ang="0">
                    <a:pos x="822" y="844"/>
                  </a:cxn>
                  <a:cxn ang="0">
                    <a:pos x="758" y="1054"/>
                  </a:cxn>
                  <a:cxn ang="0">
                    <a:pos x="660" y="844"/>
                  </a:cxn>
                  <a:cxn ang="0">
                    <a:pos x="560" y="1054"/>
                  </a:cxn>
                  <a:cxn ang="0">
                    <a:pos x="287" y="844"/>
                  </a:cxn>
                  <a:cxn ang="0">
                    <a:pos x="178" y="1037"/>
                  </a:cxn>
                  <a:cxn ang="0">
                    <a:pos x="0" y="1054"/>
                  </a:cxn>
                  <a:cxn ang="0">
                    <a:pos x="160" y="0"/>
                  </a:cxn>
                  <a:cxn ang="0">
                    <a:pos x="758" y="517"/>
                  </a:cxn>
                  <a:cxn ang="0">
                    <a:pos x="822" y="441"/>
                  </a:cxn>
                  <a:cxn ang="0">
                    <a:pos x="1419" y="0"/>
                  </a:cxn>
                  <a:cxn ang="0">
                    <a:pos x="1483" y="441"/>
                  </a:cxn>
                  <a:cxn ang="0">
                    <a:pos x="2080" y="0"/>
                  </a:cxn>
                  <a:cxn ang="0">
                    <a:pos x="2145" y="491"/>
                  </a:cxn>
                  <a:cxn ang="0">
                    <a:pos x="2742" y="0"/>
                  </a:cxn>
                  <a:cxn ang="0">
                    <a:pos x="2516" y="844"/>
                  </a:cxn>
                  <a:cxn ang="0">
                    <a:pos x="2145" y="844"/>
                  </a:cxn>
                  <a:cxn ang="0">
                    <a:pos x="2253" y="943"/>
                  </a:cxn>
                  <a:cxn ang="0">
                    <a:pos x="2354" y="844"/>
                  </a:cxn>
                  <a:cxn ang="0">
                    <a:pos x="330" y="462"/>
                  </a:cxn>
                  <a:cxn ang="0">
                    <a:pos x="29" y="1033"/>
                  </a:cxn>
                  <a:cxn ang="0">
                    <a:pos x="330" y="462"/>
                  </a:cxn>
                  <a:cxn ang="0">
                    <a:pos x="508" y="462"/>
                  </a:cxn>
                  <a:cxn ang="0">
                    <a:pos x="258" y="714"/>
                  </a:cxn>
                  <a:cxn ang="0">
                    <a:pos x="258" y="714"/>
                  </a:cxn>
                  <a:cxn ang="0">
                    <a:pos x="258" y="714"/>
                  </a:cxn>
                  <a:cxn ang="0">
                    <a:pos x="387" y="1033"/>
                  </a:cxn>
                  <a:cxn ang="0">
                    <a:pos x="383" y="726"/>
                  </a:cxn>
                  <a:cxn ang="0">
                    <a:pos x="1065" y="635"/>
                  </a:cxn>
                  <a:cxn ang="0">
                    <a:pos x="832" y="724"/>
                  </a:cxn>
                  <a:cxn ang="0">
                    <a:pos x="1065" y="635"/>
                  </a:cxn>
                  <a:cxn ang="0">
                    <a:pos x="943" y="462"/>
                  </a:cxn>
                  <a:cxn ang="0">
                    <a:pos x="625" y="1033"/>
                  </a:cxn>
                  <a:cxn ang="0">
                    <a:pos x="810" y="807"/>
                  </a:cxn>
                  <a:cxn ang="0">
                    <a:pos x="1183" y="635"/>
                  </a:cxn>
                  <a:cxn ang="0">
                    <a:pos x="1795" y="462"/>
                  </a:cxn>
                  <a:cxn ang="0">
                    <a:pos x="1506" y="462"/>
                  </a:cxn>
                  <a:cxn ang="0">
                    <a:pos x="1146" y="1033"/>
                  </a:cxn>
                  <a:cxn ang="0">
                    <a:pos x="1397" y="544"/>
                  </a:cxn>
                  <a:cxn ang="0">
                    <a:pos x="1538" y="1033"/>
                  </a:cxn>
                  <a:cxn ang="0">
                    <a:pos x="1708" y="1033"/>
                  </a:cxn>
                  <a:cxn ang="0">
                    <a:pos x="1983" y="462"/>
                  </a:cxn>
                  <a:cxn ang="0">
                    <a:pos x="2015" y="745"/>
                  </a:cxn>
                  <a:cxn ang="0">
                    <a:pos x="2444" y="1022"/>
                  </a:cxn>
                  <a:cxn ang="0">
                    <a:pos x="2283" y="734"/>
                  </a:cxn>
                  <a:cxn ang="0">
                    <a:pos x="2384" y="820"/>
                  </a:cxn>
                  <a:cxn ang="0">
                    <a:pos x="2253" y="965"/>
                  </a:cxn>
                  <a:cxn ang="0">
                    <a:pos x="2343" y="533"/>
                  </a:cxn>
                  <a:cxn ang="0">
                    <a:pos x="2435" y="646"/>
                  </a:cxn>
                  <a:cxn ang="0">
                    <a:pos x="2354" y="450"/>
                  </a:cxn>
                </a:cxnLst>
                <a:rect l="0" t="0" r="r" b="b"/>
                <a:pathLst>
                  <a:path w="2742" h="1069">
                    <a:moveTo>
                      <a:pt x="2462" y="1038"/>
                    </a:moveTo>
                    <a:cubicBezTo>
                      <a:pt x="2452" y="1042"/>
                      <a:pt x="2452" y="1042"/>
                      <a:pt x="2452" y="1042"/>
                    </a:cubicBezTo>
                    <a:cubicBezTo>
                      <a:pt x="2414" y="1057"/>
                      <a:pt x="2300" y="1069"/>
                      <a:pt x="2228" y="1069"/>
                    </a:cubicBezTo>
                    <a:cubicBezTo>
                      <a:pt x="2161" y="1069"/>
                      <a:pt x="2070" y="1043"/>
                      <a:pt x="2018" y="973"/>
                    </a:cubicBezTo>
                    <a:cubicBezTo>
                      <a:pt x="1998" y="946"/>
                      <a:pt x="1979" y="904"/>
                      <a:pt x="1978" y="844"/>
                    </a:cubicBezTo>
                    <a:cubicBezTo>
                      <a:pt x="1910" y="844"/>
                      <a:pt x="1910" y="844"/>
                      <a:pt x="1910" y="844"/>
                    </a:cubicBezTo>
                    <a:cubicBezTo>
                      <a:pt x="1857" y="1054"/>
                      <a:pt x="1857" y="1054"/>
                      <a:pt x="1857" y="1054"/>
                    </a:cubicBezTo>
                    <a:cubicBezTo>
                      <a:pt x="1680" y="1054"/>
                      <a:pt x="1680" y="1054"/>
                      <a:pt x="1680" y="1054"/>
                    </a:cubicBezTo>
                    <a:cubicBezTo>
                      <a:pt x="1742" y="844"/>
                      <a:pt x="1742" y="844"/>
                      <a:pt x="1742" y="844"/>
                    </a:cubicBezTo>
                    <a:cubicBezTo>
                      <a:pt x="1686" y="844"/>
                      <a:pt x="1686" y="844"/>
                      <a:pt x="1686" y="844"/>
                    </a:cubicBezTo>
                    <a:cubicBezTo>
                      <a:pt x="1550" y="1054"/>
                      <a:pt x="1550" y="1054"/>
                      <a:pt x="1550" y="1054"/>
                    </a:cubicBezTo>
                    <a:cubicBezTo>
                      <a:pt x="1407" y="1054"/>
                      <a:pt x="1407" y="1054"/>
                      <a:pt x="1407" y="1054"/>
                    </a:cubicBezTo>
                    <a:cubicBezTo>
                      <a:pt x="1394" y="844"/>
                      <a:pt x="1394" y="844"/>
                      <a:pt x="1394" y="844"/>
                    </a:cubicBezTo>
                    <a:cubicBezTo>
                      <a:pt x="1331" y="844"/>
                      <a:pt x="1331" y="844"/>
                      <a:pt x="1331" y="844"/>
                    </a:cubicBezTo>
                    <a:cubicBezTo>
                      <a:pt x="1269" y="1054"/>
                      <a:pt x="1269" y="1054"/>
                      <a:pt x="1269" y="1054"/>
                    </a:cubicBezTo>
                    <a:cubicBezTo>
                      <a:pt x="1117" y="1054"/>
                      <a:pt x="1117" y="1054"/>
                      <a:pt x="1117" y="1054"/>
                    </a:cubicBezTo>
                    <a:cubicBezTo>
                      <a:pt x="1181" y="844"/>
                      <a:pt x="1181" y="844"/>
                      <a:pt x="1181" y="844"/>
                    </a:cubicBezTo>
                    <a:cubicBezTo>
                      <a:pt x="822" y="844"/>
                      <a:pt x="822" y="844"/>
                      <a:pt x="822" y="844"/>
                    </a:cubicBezTo>
                    <a:cubicBezTo>
                      <a:pt x="822" y="840"/>
                      <a:pt x="822" y="840"/>
                      <a:pt x="822" y="840"/>
                    </a:cubicBezTo>
                    <a:cubicBezTo>
                      <a:pt x="758" y="1054"/>
                      <a:pt x="758" y="1054"/>
                      <a:pt x="758" y="1054"/>
                    </a:cubicBezTo>
                    <a:cubicBezTo>
                      <a:pt x="596" y="1054"/>
                      <a:pt x="596" y="1054"/>
                      <a:pt x="596" y="1054"/>
                    </a:cubicBezTo>
                    <a:cubicBezTo>
                      <a:pt x="660" y="844"/>
                      <a:pt x="660" y="844"/>
                      <a:pt x="660" y="844"/>
                    </a:cubicBezTo>
                    <a:cubicBezTo>
                      <a:pt x="462" y="844"/>
                      <a:pt x="462" y="844"/>
                      <a:pt x="462" y="844"/>
                    </a:cubicBezTo>
                    <a:cubicBezTo>
                      <a:pt x="560" y="1054"/>
                      <a:pt x="560" y="1054"/>
                      <a:pt x="560" y="1054"/>
                    </a:cubicBezTo>
                    <a:cubicBezTo>
                      <a:pt x="373" y="1054"/>
                      <a:pt x="373" y="1054"/>
                      <a:pt x="373" y="1054"/>
                    </a:cubicBezTo>
                    <a:cubicBezTo>
                      <a:pt x="287" y="844"/>
                      <a:pt x="287" y="844"/>
                      <a:pt x="287" y="844"/>
                    </a:cubicBezTo>
                    <a:cubicBezTo>
                      <a:pt x="237" y="844"/>
                      <a:pt x="237" y="844"/>
                      <a:pt x="237" y="844"/>
                    </a:cubicBezTo>
                    <a:cubicBezTo>
                      <a:pt x="205" y="947"/>
                      <a:pt x="180" y="1031"/>
                      <a:pt x="178" y="1037"/>
                    </a:cubicBezTo>
                    <a:cubicBezTo>
                      <a:pt x="175" y="1054"/>
                      <a:pt x="175" y="1054"/>
                      <a:pt x="175" y="1054"/>
                    </a:cubicBezTo>
                    <a:cubicBezTo>
                      <a:pt x="0" y="1054"/>
                      <a:pt x="0" y="1054"/>
                      <a:pt x="0" y="1054"/>
                    </a:cubicBezTo>
                    <a:cubicBezTo>
                      <a:pt x="160" y="523"/>
                      <a:pt x="160" y="523"/>
                      <a:pt x="160" y="523"/>
                    </a:cubicBezTo>
                    <a:cubicBezTo>
                      <a:pt x="160" y="0"/>
                      <a:pt x="160" y="0"/>
                      <a:pt x="160" y="0"/>
                    </a:cubicBezTo>
                    <a:cubicBezTo>
                      <a:pt x="758" y="0"/>
                      <a:pt x="758" y="0"/>
                      <a:pt x="758" y="0"/>
                    </a:cubicBezTo>
                    <a:cubicBezTo>
                      <a:pt x="758" y="517"/>
                      <a:pt x="758" y="517"/>
                      <a:pt x="758" y="517"/>
                    </a:cubicBezTo>
                    <a:cubicBezTo>
                      <a:pt x="781" y="441"/>
                      <a:pt x="781" y="441"/>
                      <a:pt x="781" y="441"/>
                    </a:cubicBezTo>
                    <a:cubicBezTo>
                      <a:pt x="822" y="441"/>
                      <a:pt x="822" y="441"/>
                      <a:pt x="822" y="441"/>
                    </a:cubicBezTo>
                    <a:cubicBezTo>
                      <a:pt x="822" y="0"/>
                      <a:pt x="822" y="0"/>
                      <a:pt x="822" y="0"/>
                    </a:cubicBezTo>
                    <a:cubicBezTo>
                      <a:pt x="1419" y="0"/>
                      <a:pt x="1419" y="0"/>
                      <a:pt x="1419" y="0"/>
                    </a:cubicBezTo>
                    <a:cubicBezTo>
                      <a:pt x="1419" y="441"/>
                      <a:pt x="1419" y="441"/>
                      <a:pt x="1419" y="441"/>
                    </a:cubicBezTo>
                    <a:cubicBezTo>
                      <a:pt x="1483" y="441"/>
                      <a:pt x="1483" y="441"/>
                      <a:pt x="1483" y="441"/>
                    </a:cubicBezTo>
                    <a:cubicBezTo>
                      <a:pt x="1483" y="0"/>
                      <a:pt x="1483" y="0"/>
                      <a:pt x="1483" y="0"/>
                    </a:cubicBezTo>
                    <a:cubicBezTo>
                      <a:pt x="2080" y="0"/>
                      <a:pt x="2080" y="0"/>
                      <a:pt x="2080" y="0"/>
                    </a:cubicBezTo>
                    <a:cubicBezTo>
                      <a:pt x="2080" y="557"/>
                      <a:pt x="2080" y="557"/>
                      <a:pt x="2080" y="557"/>
                    </a:cubicBezTo>
                    <a:cubicBezTo>
                      <a:pt x="2101" y="530"/>
                      <a:pt x="2122" y="508"/>
                      <a:pt x="2145" y="491"/>
                    </a:cubicBezTo>
                    <a:cubicBezTo>
                      <a:pt x="2145" y="0"/>
                      <a:pt x="2145" y="0"/>
                      <a:pt x="2145" y="0"/>
                    </a:cubicBezTo>
                    <a:cubicBezTo>
                      <a:pt x="2742" y="0"/>
                      <a:pt x="2742" y="0"/>
                      <a:pt x="2742" y="0"/>
                    </a:cubicBezTo>
                    <a:cubicBezTo>
                      <a:pt x="2742" y="844"/>
                      <a:pt x="2742" y="844"/>
                      <a:pt x="2742" y="844"/>
                    </a:cubicBezTo>
                    <a:cubicBezTo>
                      <a:pt x="2516" y="844"/>
                      <a:pt x="2516" y="844"/>
                      <a:pt x="2516" y="844"/>
                    </a:cubicBezTo>
                    <a:lnTo>
                      <a:pt x="2462" y="1038"/>
                    </a:lnTo>
                    <a:close/>
                    <a:moveTo>
                      <a:pt x="2145" y="844"/>
                    </a:moveTo>
                    <a:cubicBezTo>
                      <a:pt x="2146" y="871"/>
                      <a:pt x="2151" y="894"/>
                      <a:pt x="2163" y="909"/>
                    </a:cubicBezTo>
                    <a:cubicBezTo>
                      <a:pt x="2180" y="932"/>
                      <a:pt x="2210" y="943"/>
                      <a:pt x="2253" y="943"/>
                    </a:cubicBezTo>
                    <a:cubicBezTo>
                      <a:pt x="2301" y="943"/>
                      <a:pt x="2319" y="938"/>
                      <a:pt x="2324" y="936"/>
                    </a:cubicBezTo>
                    <a:cubicBezTo>
                      <a:pt x="2354" y="844"/>
                      <a:pt x="2354" y="844"/>
                      <a:pt x="2354" y="844"/>
                    </a:cubicBezTo>
                    <a:lnTo>
                      <a:pt x="2145" y="844"/>
                    </a:lnTo>
                    <a:close/>
                    <a:moveTo>
                      <a:pt x="330" y="462"/>
                    </a:moveTo>
                    <a:cubicBezTo>
                      <a:pt x="200" y="462"/>
                      <a:pt x="200" y="462"/>
                      <a:pt x="200" y="462"/>
                    </a:cubicBezTo>
                    <a:cubicBezTo>
                      <a:pt x="29" y="1033"/>
                      <a:pt x="29" y="1033"/>
                      <a:pt x="29" y="1033"/>
                    </a:cubicBezTo>
                    <a:cubicBezTo>
                      <a:pt x="157" y="1033"/>
                      <a:pt x="157" y="1033"/>
                      <a:pt x="157" y="1033"/>
                    </a:cubicBezTo>
                    <a:cubicBezTo>
                      <a:pt x="160" y="1021"/>
                      <a:pt x="330" y="462"/>
                      <a:pt x="330" y="462"/>
                    </a:cubicBezTo>
                    <a:moveTo>
                      <a:pt x="665" y="462"/>
                    </a:moveTo>
                    <a:cubicBezTo>
                      <a:pt x="508" y="462"/>
                      <a:pt x="508" y="462"/>
                      <a:pt x="508" y="462"/>
                    </a:cubicBezTo>
                    <a:cubicBezTo>
                      <a:pt x="258" y="714"/>
                      <a:pt x="258" y="714"/>
                      <a:pt x="258" y="714"/>
                    </a:cubicBezTo>
                    <a:cubicBezTo>
                      <a:pt x="258" y="714"/>
                      <a:pt x="258" y="714"/>
                      <a:pt x="258" y="714"/>
                    </a:cubicBezTo>
                    <a:cubicBezTo>
                      <a:pt x="258" y="714"/>
                      <a:pt x="258" y="714"/>
                      <a:pt x="258" y="714"/>
                    </a:cubicBezTo>
                    <a:cubicBezTo>
                      <a:pt x="258" y="714"/>
                      <a:pt x="258" y="714"/>
                      <a:pt x="258" y="714"/>
                    </a:cubicBezTo>
                    <a:cubicBezTo>
                      <a:pt x="258" y="714"/>
                      <a:pt x="258" y="714"/>
                      <a:pt x="258" y="714"/>
                    </a:cubicBezTo>
                    <a:cubicBezTo>
                      <a:pt x="258" y="714"/>
                      <a:pt x="258" y="714"/>
                      <a:pt x="258" y="714"/>
                    </a:cubicBezTo>
                    <a:cubicBezTo>
                      <a:pt x="258" y="714"/>
                      <a:pt x="258" y="714"/>
                      <a:pt x="258" y="714"/>
                    </a:cubicBezTo>
                    <a:cubicBezTo>
                      <a:pt x="387" y="1033"/>
                      <a:pt x="387" y="1033"/>
                      <a:pt x="387" y="1033"/>
                    </a:cubicBezTo>
                    <a:cubicBezTo>
                      <a:pt x="526" y="1033"/>
                      <a:pt x="526" y="1033"/>
                      <a:pt x="526" y="1033"/>
                    </a:cubicBezTo>
                    <a:cubicBezTo>
                      <a:pt x="383" y="726"/>
                      <a:pt x="383" y="726"/>
                      <a:pt x="383" y="726"/>
                    </a:cubicBezTo>
                    <a:lnTo>
                      <a:pt x="665" y="462"/>
                    </a:lnTo>
                    <a:close/>
                    <a:moveTo>
                      <a:pt x="1065" y="635"/>
                    </a:moveTo>
                    <a:cubicBezTo>
                      <a:pt x="1046" y="693"/>
                      <a:pt x="1020" y="722"/>
                      <a:pt x="934" y="724"/>
                    </a:cubicBezTo>
                    <a:cubicBezTo>
                      <a:pt x="905" y="724"/>
                      <a:pt x="874" y="724"/>
                      <a:pt x="832" y="724"/>
                    </a:cubicBezTo>
                    <a:cubicBezTo>
                      <a:pt x="884" y="544"/>
                      <a:pt x="884" y="544"/>
                      <a:pt x="884" y="544"/>
                    </a:cubicBezTo>
                    <a:cubicBezTo>
                      <a:pt x="1013" y="544"/>
                      <a:pt x="1099" y="534"/>
                      <a:pt x="1065" y="635"/>
                    </a:cubicBezTo>
                    <a:moveTo>
                      <a:pt x="1183" y="635"/>
                    </a:moveTo>
                    <a:cubicBezTo>
                      <a:pt x="1216" y="459"/>
                      <a:pt x="1074" y="461"/>
                      <a:pt x="943" y="462"/>
                    </a:cubicBezTo>
                    <a:cubicBezTo>
                      <a:pt x="797" y="462"/>
                      <a:pt x="797" y="462"/>
                      <a:pt x="797" y="462"/>
                    </a:cubicBezTo>
                    <a:cubicBezTo>
                      <a:pt x="625" y="1033"/>
                      <a:pt x="625" y="1033"/>
                      <a:pt x="625" y="1033"/>
                    </a:cubicBezTo>
                    <a:cubicBezTo>
                      <a:pt x="742" y="1033"/>
                      <a:pt x="742" y="1033"/>
                      <a:pt x="742" y="1033"/>
                    </a:cubicBezTo>
                    <a:cubicBezTo>
                      <a:pt x="810" y="807"/>
                      <a:pt x="810" y="807"/>
                      <a:pt x="810" y="807"/>
                    </a:cubicBezTo>
                    <a:cubicBezTo>
                      <a:pt x="904" y="807"/>
                      <a:pt x="904" y="807"/>
                      <a:pt x="904" y="807"/>
                    </a:cubicBezTo>
                    <a:cubicBezTo>
                      <a:pt x="1086" y="808"/>
                      <a:pt x="1166" y="727"/>
                      <a:pt x="1183" y="635"/>
                    </a:cubicBezTo>
                    <a:moveTo>
                      <a:pt x="1983" y="462"/>
                    </a:moveTo>
                    <a:cubicBezTo>
                      <a:pt x="1795" y="462"/>
                      <a:pt x="1795" y="462"/>
                      <a:pt x="1795" y="462"/>
                    </a:cubicBezTo>
                    <a:cubicBezTo>
                      <a:pt x="1567" y="778"/>
                      <a:pt x="1512" y="956"/>
                      <a:pt x="1512" y="956"/>
                    </a:cubicBezTo>
                    <a:cubicBezTo>
                      <a:pt x="1534" y="755"/>
                      <a:pt x="1506" y="462"/>
                      <a:pt x="1506" y="462"/>
                    </a:cubicBezTo>
                    <a:cubicBezTo>
                      <a:pt x="1320" y="462"/>
                      <a:pt x="1320" y="462"/>
                      <a:pt x="1320" y="462"/>
                    </a:cubicBezTo>
                    <a:cubicBezTo>
                      <a:pt x="1146" y="1033"/>
                      <a:pt x="1146" y="1033"/>
                      <a:pt x="1146" y="1033"/>
                    </a:cubicBezTo>
                    <a:cubicBezTo>
                      <a:pt x="1253" y="1033"/>
                      <a:pt x="1253" y="1033"/>
                      <a:pt x="1253" y="1033"/>
                    </a:cubicBezTo>
                    <a:cubicBezTo>
                      <a:pt x="1397" y="544"/>
                      <a:pt x="1397" y="544"/>
                      <a:pt x="1397" y="544"/>
                    </a:cubicBezTo>
                    <a:cubicBezTo>
                      <a:pt x="1427" y="1033"/>
                      <a:pt x="1427" y="1033"/>
                      <a:pt x="1427" y="1033"/>
                    </a:cubicBezTo>
                    <a:cubicBezTo>
                      <a:pt x="1538" y="1033"/>
                      <a:pt x="1538" y="1033"/>
                      <a:pt x="1538" y="1033"/>
                    </a:cubicBezTo>
                    <a:cubicBezTo>
                      <a:pt x="1854" y="544"/>
                      <a:pt x="1854" y="544"/>
                      <a:pt x="1854" y="544"/>
                    </a:cubicBezTo>
                    <a:cubicBezTo>
                      <a:pt x="1708" y="1033"/>
                      <a:pt x="1708" y="1033"/>
                      <a:pt x="1708" y="1033"/>
                    </a:cubicBezTo>
                    <a:cubicBezTo>
                      <a:pt x="1841" y="1033"/>
                      <a:pt x="1841" y="1033"/>
                      <a:pt x="1841" y="1033"/>
                    </a:cubicBezTo>
                    <a:lnTo>
                      <a:pt x="1983" y="462"/>
                    </a:lnTo>
                    <a:close/>
                    <a:moveTo>
                      <a:pt x="2354" y="450"/>
                    </a:moveTo>
                    <a:cubicBezTo>
                      <a:pt x="2239" y="450"/>
                      <a:pt x="2097" y="476"/>
                      <a:pt x="2015" y="745"/>
                    </a:cubicBezTo>
                    <a:cubicBezTo>
                      <a:pt x="1947" y="971"/>
                      <a:pt x="2113" y="1047"/>
                      <a:pt x="2228" y="1047"/>
                    </a:cubicBezTo>
                    <a:cubicBezTo>
                      <a:pt x="2304" y="1047"/>
                      <a:pt x="2412" y="1035"/>
                      <a:pt x="2444" y="1022"/>
                    </a:cubicBezTo>
                    <a:cubicBezTo>
                      <a:pt x="2525" y="734"/>
                      <a:pt x="2525" y="734"/>
                      <a:pt x="2525" y="734"/>
                    </a:cubicBezTo>
                    <a:cubicBezTo>
                      <a:pt x="2283" y="734"/>
                      <a:pt x="2283" y="734"/>
                      <a:pt x="2283" y="734"/>
                    </a:cubicBezTo>
                    <a:cubicBezTo>
                      <a:pt x="2256" y="820"/>
                      <a:pt x="2256" y="820"/>
                      <a:pt x="2256" y="820"/>
                    </a:cubicBezTo>
                    <a:cubicBezTo>
                      <a:pt x="2384" y="820"/>
                      <a:pt x="2384" y="820"/>
                      <a:pt x="2384" y="820"/>
                    </a:cubicBezTo>
                    <a:cubicBezTo>
                      <a:pt x="2344" y="945"/>
                      <a:pt x="2344" y="945"/>
                      <a:pt x="2344" y="945"/>
                    </a:cubicBezTo>
                    <a:cubicBezTo>
                      <a:pt x="2344" y="945"/>
                      <a:pt x="2349" y="965"/>
                      <a:pt x="2253" y="965"/>
                    </a:cubicBezTo>
                    <a:cubicBezTo>
                      <a:pt x="2132" y="965"/>
                      <a:pt x="2099" y="881"/>
                      <a:pt x="2138" y="742"/>
                    </a:cubicBezTo>
                    <a:cubicBezTo>
                      <a:pt x="2175" y="613"/>
                      <a:pt x="2234" y="527"/>
                      <a:pt x="2343" y="533"/>
                    </a:cubicBezTo>
                    <a:cubicBezTo>
                      <a:pt x="2417" y="536"/>
                      <a:pt x="2459" y="563"/>
                      <a:pt x="2438" y="631"/>
                    </a:cubicBezTo>
                    <a:cubicBezTo>
                      <a:pt x="2437" y="636"/>
                      <a:pt x="2436" y="642"/>
                      <a:pt x="2435" y="646"/>
                    </a:cubicBezTo>
                    <a:cubicBezTo>
                      <a:pt x="2552" y="646"/>
                      <a:pt x="2552" y="646"/>
                      <a:pt x="2552" y="646"/>
                    </a:cubicBezTo>
                    <a:cubicBezTo>
                      <a:pt x="2582" y="559"/>
                      <a:pt x="2522" y="450"/>
                      <a:pt x="2354" y="450"/>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grpSp>
      </p:grpSp>
    </p:spTree>
    <p:extLst>
      <p:ext uri="{BB962C8B-B14F-4D97-AF65-F5344CB8AC3E}">
        <p14:creationId xmlns:p14="http://schemas.microsoft.com/office/powerpoint/2010/main" val="31008374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9144000" cy="2482850"/>
          </a:xfrm>
          <a:prstGeom prst="rect">
            <a:avLst/>
          </a:prstGeom>
        </p:spPr>
      </p:pic>
      <p:sp>
        <p:nvSpPr>
          <p:cNvPr id="2" name="Title 1"/>
          <p:cNvSpPr>
            <a:spLocks noGrp="1"/>
          </p:cNvSpPr>
          <p:nvPr>
            <p:ph type="ctrTitle"/>
          </p:nvPr>
        </p:nvSpPr>
        <p:spPr>
          <a:xfrm>
            <a:off x="1028700" y="1803405"/>
            <a:ext cx="7086600" cy="1825096"/>
          </a:xfrm>
        </p:spPr>
        <p:txBody>
          <a:bodyPr anchor="b">
            <a:normAutofit/>
          </a:bodyPr>
          <a:lstStyle>
            <a:lvl1pPr algn="l">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028700" y="3632201"/>
            <a:ext cx="7086600" cy="685800"/>
          </a:xfrm>
        </p:spPr>
        <p:txBody>
          <a:bodyPr>
            <a:normAutofit/>
          </a:bodyPr>
          <a:lstStyle>
            <a:lvl1pPr marL="0" indent="0" algn="l">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5932171" y="4314328"/>
            <a:ext cx="2183130" cy="374642"/>
          </a:xfrm>
        </p:spPr>
        <p:txBody>
          <a:bodyPr/>
          <a:lstStyle/>
          <a:p>
            <a:fld id="{5C8A7E5C-F10F-144B-A041-64A80F09FA3F}" type="datetimeFigureOut">
              <a:rPr lang="en-US" smtClean="0">
                <a:solidFill>
                  <a:prstClr val="white">
                    <a:tint val="75000"/>
                  </a:prstClr>
                </a:solidFill>
              </a:rPr>
              <a:pPr/>
              <a:t>4/17/17</a:t>
            </a:fld>
            <a:endParaRPr lang="en-US">
              <a:solidFill>
                <a:prstClr val="white">
                  <a:tint val="75000"/>
                </a:prstClr>
              </a:solidFill>
            </a:endParaRPr>
          </a:p>
        </p:txBody>
      </p:sp>
      <p:sp>
        <p:nvSpPr>
          <p:cNvPr id="5" name="Footer Placeholder 4"/>
          <p:cNvSpPr>
            <a:spLocks noGrp="1"/>
          </p:cNvSpPr>
          <p:nvPr>
            <p:ph type="ftr" sz="quarter" idx="11"/>
          </p:nvPr>
        </p:nvSpPr>
        <p:spPr>
          <a:xfrm>
            <a:off x="1028700" y="4323846"/>
            <a:ext cx="4800600" cy="365125"/>
          </a:xfrm>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a:xfrm>
            <a:off x="6057900" y="1430867"/>
            <a:ext cx="2057400" cy="365125"/>
          </a:xfrm>
        </p:spPr>
        <p:txBody>
          <a:bodyPr/>
          <a:lstStyle/>
          <a:p>
            <a:fld id="{F2E5FF3F-E6AE-E64F-A6DA-A096789B4E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C8A7E5C-F10F-144B-A041-64A80F09FA3F}" type="datetimeFigureOut">
              <a:rPr lang="en-US" smtClean="0">
                <a:solidFill>
                  <a:prstClr val="white">
                    <a:tint val="75000"/>
                  </a:prstClr>
                </a:solidFill>
              </a:rPr>
              <a:pPr/>
              <a:t>4/17/17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F2E5FF3F-E6AE-E64F-A6DA-A096789B4E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9144000" cy="2482850"/>
          </a:xfrm>
          <a:prstGeom prst="rect">
            <a:avLst/>
          </a:prstGeom>
        </p:spPr>
      </p:pic>
      <p:sp>
        <p:nvSpPr>
          <p:cNvPr id="2" name="Title 1"/>
          <p:cNvSpPr>
            <a:spLocks noGrp="1"/>
          </p:cNvSpPr>
          <p:nvPr>
            <p:ph type="title"/>
          </p:nvPr>
        </p:nvSpPr>
        <p:spPr>
          <a:xfrm>
            <a:off x="514351" y="753534"/>
            <a:ext cx="8115299" cy="2801935"/>
          </a:xfrm>
        </p:spPr>
        <p:txBody>
          <a:bodyPr anchor="b">
            <a:normAutofit/>
          </a:bodyPr>
          <a:lstStyle>
            <a:lvl1pPr algn="r">
              <a:defRPr sz="3000"/>
            </a:lvl1pPr>
          </a:lstStyle>
          <a:p>
            <a:r>
              <a:rPr lang="en-US" smtClean="0"/>
              <a:t>Click to edit Master title style</a:t>
            </a:r>
            <a:endParaRPr lang="en-US" dirty="0"/>
          </a:p>
        </p:txBody>
      </p:sp>
      <p:sp>
        <p:nvSpPr>
          <p:cNvPr id="3" name="Text Placeholder 2"/>
          <p:cNvSpPr>
            <a:spLocks noGrp="1"/>
          </p:cNvSpPr>
          <p:nvPr>
            <p:ph type="body" idx="1"/>
          </p:nvPr>
        </p:nvSpPr>
        <p:spPr>
          <a:xfrm>
            <a:off x="768350" y="3641726"/>
            <a:ext cx="7867650" cy="955675"/>
          </a:xfrm>
        </p:spPr>
        <p:txBody>
          <a:bodyPr>
            <a:normAutofit/>
          </a:bodyPr>
          <a:lstStyle>
            <a:lvl1pPr marL="0" indent="0" algn="r">
              <a:buNone/>
              <a:defRPr sz="16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860839" y="381001"/>
            <a:ext cx="2183130" cy="365125"/>
          </a:xfrm>
        </p:spPr>
        <p:txBody>
          <a:bodyPr/>
          <a:lstStyle>
            <a:lvl1pPr algn="r">
              <a:defRPr/>
            </a:lvl1pPr>
          </a:lstStyle>
          <a:p>
            <a:fld id="{5C8A7E5C-F10F-144B-A041-64A80F09FA3F}" type="datetimeFigureOut">
              <a:rPr lang="en-US" smtClean="0">
                <a:solidFill>
                  <a:prstClr val="white">
                    <a:tint val="75000"/>
                  </a:prstClr>
                </a:solidFill>
              </a:rPr>
              <a:pPr/>
              <a:t>4/17/17</a:t>
            </a:fld>
            <a:endParaRPr lang="en-US">
              <a:solidFill>
                <a:prstClr val="white">
                  <a:tint val="75000"/>
                </a:prstClr>
              </a:solidFill>
            </a:endParaRPr>
          </a:p>
        </p:txBody>
      </p:sp>
      <p:sp>
        <p:nvSpPr>
          <p:cNvPr id="5" name="Footer Placeholder 4"/>
          <p:cNvSpPr>
            <a:spLocks noGrp="1"/>
          </p:cNvSpPr>
          <p:nvPr>
            <p:ph type="ftr" sz="quarter" idx="11"/>
          </p:nvPr>
        </p:nvSpPr>
        <p:spPr>
          <a:xfrm>
            <a:off x="514350" y="381002"/>
            <a:ext cx="5243619" cy="364065"/>
          </a:xfrm>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a:xfrm>
            <a:off x="8146839" y="381001"/>
            <a:ext cx="482811" cy="365125"/>
          </a:xfrm>
        </p:spPr>
        <p:txBody>
          <a:bodyPr/>
          <a:lstStyle/>
          <a:p>
            <a:fld id="{F2E5FF3F-E6AE-E64F-A6DA-A096789B4E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4350" y="2194560"/>
            <a:ext cx="40005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2194560"/>
            <a:ext cx="40005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C8A7E5C-F10F-144B-A041-64A80F09FA3F}" type="datetimeFigureOut">
              <a:rPr lang="en-US" smtClean="0">
                <a:solidFill>
                  <a:prstClr val="white">
                    <a:tint val="75000"/>
                  </a:prstClr>
                </a:solidFill>
              </a:rPr>
              <a:pPr/>
              <a:t>4/17/17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F2E5FF3F-E6AE-E64F-A6DA-A096789B4E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45795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85807" y="2183802"/>
            <a:ext cx="3809993" cy="823912"/>
          </a:xfrm>
        </p:spPr>
        <p:txBody>
          <a:bodyPr anchor="b">
            <a:norm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514351" y="3132667"/>
            <a:ext cx="3983831"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00600" y="2183802"/>
            <a:ext cx="3829050" cy="823912"/>
          </a:xfrm>
        </p:spPr>
        <p:txBody>
          <a:bodyPr anchor="b">
            <a:norm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3132667"/>
            <a:ext cx="40005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C8A7E5C-F10F-144B-A041-64A80F09FA3F}" type="datetimeFigureOut">
              <a:rPr lang="en-US" smtClean="0">
                <a:solidFill>
                  <a:prstClr val="white">
                    <a:tint val="75000"/>
                  </a:prstClr>
                </a:solidFill>
              </a:rPr>
              <a:pPr/>
              <a:t>4/17/17</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F2E5FF3F-E6AE-E64F-A6DA-A096789B4E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C8A7E5C-F10F-144B-A041-64A80F09FA3F}" type="datetimeFigureOut">
              <a:rPr lang="en-US" smtClean="0">
                <a:solidFill>
                  <a:prstClr val="white">
                    <a:tint val="75000"/>
                  </a:prstClr>
                </a:solidFill>
              </a:rPr>
              <a:pPr/>
              <a:t>4/17/17</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F2E5FF3F-E6AE-E64F-A6DA-A096789B4E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8A7E5C-F10F-144B-A041-64A80F09FA3F}" type="datetimeFigureOut">
              <a:rPr lang="en-US" smtClean="0">
                <a:solidFill>
                  <a:prstClr val="white">
                    <a:tint val="75000"/>
                  </a:prstClr>
                </a:solidFill>
              </a:rPr>
              <a:pPr/>
              <a:t>4/17/17</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F2E5FF3F-E6AE-E64F-A6DA-A096789B4E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1524000"/>
            <a:ext cx="3086100" cy="1600200"/>
          </a:xfrm>
        </p:spPr>
        <p:txBody>
          <a:bodyPr anchor="b"/>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3746686" y="746760"/>
            <a:ext cx="4882964"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14350" y="3124200"/>
            <a:ext cx="3086100" cy="3094485"/>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8A7E5C-F10F-144B-A041-64A80F09FA3F}" type="datetimeFigureOut">
              <a:rPr lang="en-US" smtClean="0">
                <a:solidFill>
                  <a:prstClr val="white">
                    <a:tint val="75000"/>
                  </a:prstClr>
                </a:solidFill>
              </a:rPr>
              <a:pPr/>
              <a:t>4/17/17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F2E5FF3F-E6AE-E64F-A6DA-A096789B4E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1524000"/>
            <a:ext cx="5154930" cy="1600200"/>
          </a:xfrm>
        </p:spPr>
        <p:txBody>
          <a:bodyPr anchor="b"/>
          <a:lstStyle>
            <a:lvl1pPr algn="l">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895928" y="751242"/>
            <a:ext cx="2733722" cy="5467443"/>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14350" y="3124200"/>
            <a:ext cx="5154930" cy="3094485"/>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8A7E5C-F10F-144B-A041-64A80F09FA3F}" type="datetimeFigureOut">
              <a:rPr lang="en-US" smtClean="0">
                <a:solidFill>
                  <a:prstClr val="white">
                    <a:tint val="75000"/>
                  </a:prstClr>
                </a:solidFill>
              </a:rPr>
              <a:pPr/>
              <a:t>4/17/17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F2E5FF3F-E6AE-E64F-A6DA-A096789B4E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33" y="4697361"/>
            <a:ext cx="8116526" cy="819355"/>
          </a:xfrm>
        </p:spPr>
        <p:txBody>
          <a:bodyPr anchor="b"/>
          <a:lstStyle>
            <a:lvl1pPr algn="l">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1295" y="941440"/>
            <a:ext cx="8116380" cy="347816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14350" y="5516716"/>
            <a:ext cx="8115300" cy="701969"/>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8A7E5C-F10F-144B-A041-64A80F09FA3F}" type="datetimeFigureOut">
              <a:rPr lang="en-US" smtClean="0">
                <a:solidFill>
                  <a:prstClr val="white">
                    <a:tint val="75000"/>
                  </a:prstClr>
                </a:solidFill>
              </a:rPr>
              <a:pPr/>
              <a:t>4/17/17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F2E5FF3F-E6AE-E64F-A6DA-A096789B4E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tter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bwMode="gray">
          <a:xfrm>
            <a:off x="252048" y="1557339"/>
            <a:ext cx="4253484" cy="4535487"/>
          </a:xfrm>
        </p:spPr>
        <p:txBody>
          <a:bodyPr>
            <a:noAutofit/>
          </a:bodyPr>
          <a:lstStyle>
            <a:lvl1pPr>
              <a:defRPr>
                <a:solidFill>
                  <a:schemeClr val="tx1"/>
                </a:solidFill>
                <a:latin typeface="Times New Roman" pitchFamily="18" charset="0"/>
                <a:cs typeface="Times New Roman" pitchFamily="18" charset="0"/>
              </a:defRPr>
            </a:lvl1pPr>
            <a:lvl2pPr>
              <a:defRPr>
                <a:solidFill>
                  <a:schemeClr val="tx1"/>
                </a:solidFill>
                <a:latin typeface="Times New Roman" pitchFamily="18" charset="0"/>
                <a:cs typeface="Times New Roman" pitchFamily="18" charset="0"/>
              </a:defRPr>
            </a:lvl2pPr>
            <a:lvl3pPr>
              <a:buClrTx/>
              <a:defRPr>
                <a:solidFill>
                  <a:schemeClr val="tx1"/>
                </a:solidFill>
                <a:latin typeface="Times New Roman" pitchFamily="18" charset="0"/>
                <a:cs typeface="Times New Roman" pitchFamily="18" charset="0"/>
              </a:defRPr>
            </a:lvl3pPr>
            <a:lvl4pPr>
              <a:buClrTx/>
              <a:defRPr>
                <a:solidFill>
                  <a:schemeClr val="tx1"/>
                </a:solidFill>
                <a:latin typeface="Times New Roman" pitchFamily="18" charset="0"/>
                <a:cs typeface="Times New Roman" pitchFamily="18" charset="0"/>
              </a:defRPr>
            </a:lvl4pPr>
            <a:lvl5pPr>
              <a:buClrTx/>
              <a:defRPr>
                <a:solidFill>
                  <a:schemeClr val="tx1"/>
                </a:solidFill>
                <a:latin typeface="Times New Roman" pitchFamily="18" charset="0"/>
                <a:cs typeface="Times New Roman" pitchFamily="18" charset="0"/>
              </a:defRPr>
            </a:lvl5pPr>
            <a:lvl6pPr>
              <a:buClrTx/>
              <a:defRPr baseline="0">
                <a:solidFill>
                  <a:schemeClr val="tx1"/>
                </a:solidFill>
                <a:latin typeface="Times New Roman" pitchFamily="18" charset="0"/>
                <a:cs typeface="Times New Roman" pitchFamily="18" charset="0"/>
              </a:defRPr>
            </a:lvl6pPr>
            <a:lvl7pPr>
              <a:buClrTx/>
              <a:defRPr baseline="0">
                <a:solidFill>
                  <a:schemeClr val="tx1"/>
                </a:solidFill>
                <a:latin typeface="Times New Roman" pitchFamily="18" charset="0"/>
                <a:cs typeface="Times New Roman" pitchFamily="18" charset="0"/>
              </a:defRPr>
            </a:lvl7pPr>
            <a:lvl8pPr>
              <a:buClrTx/>
              <a:defRPr baseline="0">
                <a:solidFill>
                  <a:schemeClr val="tx1"/>
                </a:solidFill>
                <a:latin typeface="Times New Roman" pitchFamily="18" charset="0"/>
                <a:cs typeface="Times New Roman" pitchFamily="18" charset="0"/>
              </a:defRPr>
            </a:lvl8pPr>
            <a:lvl9pPr>
              <a:buClrTx/>
              <a:defRPr baseline="0">
                <a:solidFill>
                  <a:schemeClr val="tx1"/>
                </a:solidFill>
                <a:latin typeface="Times New Roman" pitchFamily="18" charset="0"/>
                <a:cs typeface="Times New Roman" pitchFamily="18"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5" name="Text Placeholder 4"/>
          <p:cNvSpPr>
            <a:spLocks noGrp="1"/>
          </p:cNvSpPr>
          <p:nvPr>
            <p:ph type="body" sz="quarter" idx="11"/>
          </p:nvPr>
        </p:nvSpPr>
        <p:spPr bwMode="gray">
          <a:xfrm>
            <a:off x="4637943" y="1557339"/>
            <a:ext cx="4248150" cy="4535487"/>
          </a:xfrm>
        </p:spPr>
        <p:txBody>
          <a:bodyPr>
            <a:noAutofit/>
          </a:bodyPr>
          <a:lstStyle>
            <a:lvl1pPr>
              <a:defRPr>
                <a:solidFill>
                  <a:schemeClr val="tx1"/>
                </a:solidFill>
                <a:latin typeface="Times New Roman" pitchFamily="18" charset="0"/>
                <a:cs typeface="Times New Roman" pitchFamily="18" charset="0"/>
              </a:defRPr>
            </a:lvl1pPr>
            <a:lvl2pPr>
              <a:defRPr>
                <a:solidFill>
                  <a:schemeClr val="tx1"/>
                </a:solidFill>
                <a:latin typeface="Times New Roman" pitchFamily="18" charset="0"/>
                <a:cs typeface="Times New Roman" pitchFamily="18" charset="0"/>
              </a:defRPr>
            </a:lvl2pPr>
            <a:lvl3pPr>
              <a:buClrTx/>
              <a:defRPr>
                <a:solidFill>
                  <a:schemeClr val="tx1"/>
                </a:solidFill>
                <a:latin typeface="Times New Roman" pitchFamily="18" charset="0"/>
                <a:cs typeface="Times New Roman" pitchFamily="18" charset="0"/>
              </a:defRPr>
            </a:lvl3pPr>
            <a:lvl4pPr>
              <a:buClrTx/>
              <a:defRPr>
                <a:solidFill>
                  <a:schemeClr val="tx1"/>
                </a:solidFill>
                <a:latin typeface="Times New Roman" pitchFamily="18" charset="0"/>
                <a:cs typeface="Times New Roman" pitchFamily="18" charset="0"/>
              </a:defRPr>
            </a:lvl4pPr>
            <a:lvl5pPr>
              <a:buClrTx/>
              <a:defRPr>
                <a:solidFill>
                  <a:schemeClr val="tx1"/>
                </a:solidFill>
                <a:latin typeface="Times New Roman" pitchFamily="18" charset="0"/>
                <a:cs typeface="Times New Roman" pitchFamily="18" charset="0"/>
              </a:defRPr>
            </a:lvl5pPr>
            <a:lvl6pPr>
              <a:buClrTx/>
              <a:defRPr baseline="0">
                <a:solidFill>
                  <a:schemeClr val="tx1"/>
                </a:solidFill>
                <a:latin typeface="Times New Roman" pitchFamily="18" charset="0"/>
                <a:cs typeface="Times New Roman" pitchFamily="18" charset="0"/>
              </a:defRPr>
            </a:lvl6pPr>
            <a:lvl7pPr>
              <a:buClrTx/>
              <a:defRPr baseline="0">
                <a:solidFill>
                  <a:schemeClr val="tx1"/>
                </a:solidFill>
                <a:latin typeface="Times New Roman" pitchFamily="18" charset="0"/>
                <a:cs typeface="Times New Roman" pitchFamily="18" charset="0"/>
              </a:defRPr>
            </a:lvl7pPr>
            <a:lvl8pPr>
              <a:buClrTx/>
              <a:defRPr baseline="0">
                <a:solidFill>
                  <a:schemeClr val="tx1"/>
                </a:solidFill>
                <a:latin typeface="Times New Roman" pitchFamily="18" charset="0"/>
                <a:cs typeface="Times New Roman" pitchFamily="18" charset="0"/>
              </a:defRPr>
            </a:lvl8pPr>
            <a:lvl9pPr>
              <a:buClrTx/>
              <a:defRPr baseline="0">
                <a:solidFill>
                  <a:schemeClr val="tx1"/>
                </a:solidFill>
                <a:latin typeface="Times New Roman" pitchFamily="18" charset="0"/>
                <a:cs typeface="Times New Roman" pitchFamily="18"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8" name="Text Placeholder 4"/>
          <p:cNvSpPr>
            <a:spLocks noGrp="1"/>
          </p:cNvSpPr>
          <p:nvPr>
            <p:ph type="body" sz="quarter" idx="12"/>
          </p:nvPr>
        </p:nvSpPr>
        <p:spPr bwMode="gray">
          <a:xfrm>
            <a:off x="5037283" y="548680"/>
            <a:ext cx="3854671" cy="503584"/>
          </a:xfrm>
        </p:spPr>
        <p:txBody>
          <a:bodyPr>
            <a:noAutofit/>
          </a:bodyPr>
          <a:lstStyle>
            <a:lvl1pPr algn="r">
              <a:defRPr b="0" i="1">
                <a:solidFill>
                  <a:schemeClr val="tx1"/>
                </a:solidFill>
                <a:latin typeface="Times New Roman" pitchFamily="18" charset="0"/>
                <a:cs typeface="Times New Roman" pitchFamily="18" charset="0"/>
              </a:defRPr>
            </a:lvl1pPr>
            <a:lvl2pPr algn="r">
              <a:defRPr b="0" i="1">
                <a:solidFill>
                  <a:schemeClr val="tx1"/>
                </a:solidFill>
                <a:latin typeface="Times New Roman" pitchFamily="18" charset="0"/>
                <a:cs typeface="Times New Roman" pitchFamily="18" charset="0"/>
              </a:defRPr>
            </a:lvl2pPr>
            <a:lvl3pPr algn="r">
              <a:buClrTx/>
              <a:defRPr b="0" i="1">
                <a:solidFill>
                  <a:schemeClr val="tx1"/>
                </a:solidFill>
                <a:latin typeface="Times New Roman" pitchFamily="18" charset="0"/>
                <a:cs typeface="Times New Roman" pitchFamily="18" charset="0"/>
              </a:defRPr>
            </a:lvl3pPr>
            <a:lvl4pPr algn="r">
              <a:buClrTx/>
              <a:defRPr b="0" i="1">
                <a:solidFill>
                  <a:schemeClr val="tx1"/>
                </a:solidFill>
                <a:latin typeface="Times New Roman" pitchFamily="18" charset="0"/>
                <a:cs typeface="Times New Roman" pitchFamily="18" charset="0"/>
              </a:defRPr>
            </a:lvl4pPr>
            <a:lvl5pPr algn="r">
              <a:buClrTx/>
              <a:defRPr b="0" i="1">
                <a:solidFill>
                  <a:schemeClr val="tx1"/>
                </a:solidFill>
                <a:latin typeface="Times New Roman" pitchFamily="18" charset="0"/>
                <a:cs typeface="Times New Roman" pitchFamily="18" charset="0"/>
              </a:defRPr>
            </a:lvl5pPr>
            <a:lvl6pPr algn="r">
              <a:buClrTx/>
              <a:defRPr b="0" i="1" baseline="0">
                <a:solidFill>
                  <a:schemeClr val="tx1"/>
                </a:solidFill>
                <a:latin typeface="Times New Roman" pitchFamily="18" charset="0"/>
                <a:cs typeface="Times New Roman" pitchFamily="18" charset="0"/>
              </a:defRPr>
            </a:lvl6pPr>
            <a:lvl7pPr algn="r">
              <a:buClrTx/>
              <a:defRPr b="0" i="1" baseline="0">
                <a:solidFill>
                  <a:schemeClr val="tx1"/>
                </a:solidFill>
                <a:latin typeface="Times New Roman" pitchFamily="18" charset="0"/>
                <a:cs typeface="Times New Roman" pitchFamily="18" charset="0"/>
              </a:defRPr>
            </a:lvl7pPr>
            <a:lvl8pPr algn="r">
              <a:buClrTx/>
              <a:defRPr b="0" i="1" baseline="0">
                <a:solidFill>
                  <a:schemeClr val="tx1"/>
                </a:solidFill>
                <a:latin typeface="Times New Roman" pitchFamily="18" charset="0"/>
                <a:cs typeface="Times New Roman" pitchFamily="18" charset="0"/>
              </a:defRPr>
            </a:lvl8pPr>
            <a:lvl9pPr algn="r">
              <a:buClrTx/>
              <a:defRPr b="0" i="1" baseline="0">
                <a:solidFill>
                  <a:schemeClr val="tx1"/>
                </a:solidFill>
                <a:latin typeface="Times New Roman" pitchFamily="18" charset="0"/>
                <a:cs typeface="Times New Roman" pitchFamily="18" charset="0"/>
              </a:defRPr>
            </a:lvl9pPr>
          </a:lstStyle>
          <a:p>
            <a:pPr lvl="0"/>
            <a:r>
              <a:rPr lang="en-US" smtClean="0"/>
              <a:t>Click to edit Master text styles</a:t>
            </a:r>
          </a:p>
        </p:txBody>
      </p:sp>
      <p:grpSp>
        <p:nvGrpSpPr>
          <p:cNvPr id="9" name="Group 8"/>
          <p:cNvGrpSpPr/>
          <p:nvPr userDrawn="1"/>
        </p:nvGrpSpPr>
        <p:grpSpPr>
          <a:xfrm>
            <a:off x="162658" y="0"/>
            <a:ext cx="889488" cy="700088"/>
            <a:chOff x="176213" y="0"/>
            <a:chExt cx="963612" cy="700088"/>
          </a:xfrm>
        </p:grpSpPr>
        <p:sp>
          <p:nvSpPr>
            <p:cNvPr id="10" name="Freeform 13"/>
            <p:cNvSpPr>
              <a:spLocks noEditPoints="1"/>
            </p:cNvSpPr>
            <p:nvPr userDrawn="1"/>
          </p:nvSpPr>
          <p:spPr bwMode="auto">
            <a:xfrm>
              <a:off x="176213" y="0"/>
              <a:ext cx="963612" cy="700088"/>
            </a:xfrm>
            <a:custGeom>
              <a:avLst/>
              <a:gdLst/>
              <a:ahLst/>
              <a:cxnLst>
                <a:cxn ang="0">
                  <a:pos x="96" y="136"/>
                </a:cxn>
                <a:cxn ang="0">
                  <a:pos x="0" y="136"/>
                </a:cxn>
                <a:cxn ang="0">
                  <a:pos x="0" y="0"/>
                </a:cxn>
                <a:cxn ang="0">
                  <a:pos x="96" y="0"/>
                </a:cxn>
                <a:cxn ang="0">
                  <a:pos x="96" y="136"/>
                </a:cxn>
                <a:cxn ang="0">
                  <a:pos x="607" y="0"/>
                </a:cxn>
                <a:cxn ang="0">
                  <a:pos x="511" y="0"/>
                </a:cxn>
                <a:cxn ang="0">
                  <a:pos x="511" y="136"/>
                </a:cxn>
                <a:cxn ang="0">
                  <a:pos x="607" y="136"/>
                </a:cxn>
                <a:cxn ang="0">
                  <a:pos x="607" y="0"/>
                </a:cxn>
                <a:cxn ang="0">
                  <a:pos x="96" y="441"/>
                </a:cxn>
                <a:cxn ang="0">
                  <a:pos x="0" y="441"/>
                </a:cxn>
                <a:cxn ang="0">
                  <a:pos x="0" y="305"/>
                </a:cxn>
                <a:cxn ang="0">
                  <a:pos x="96" y="305"/>
                </a:cxn>
                <a:cxn ang="0">
                  <a:pos x="96" y="441"/>
                </a:cxn>
                <a:cxn ang="0">
                  <a:pos x="607" y="305"/>
                </a:cxn>
                <a:cxn ang="0">
                  <a:pos x="511" y="305"/>
                </a:cxn>
                <a:cxn ang="0">
                  <a:pos x="511" y="441"/>
                </a:cxn>
                <a:cxn ang="0">
                  <a:pos x="607" y="441"/>
                </a:cxn>
                <a:cxn ang="0">
                  <a:pos x="607" y="305"/>
                </a:cxn>
              </a:cxnLst>
              <a:rect l="0" t="0" r="r" b="b"/>
              <a:pathLst>
                <a:path w="607" h="441">
                  <a:moveTo>
                    <a:pt x="96" y="136"/>
                  </a:moveTo>
                  <a:lnTo>
                    <a:pt x="0" y="136"/>
                  </a:lnTo>
                  <a:lnTo>
                    <a:pt x="0" y="0"/>
                  </a:lnTo>
                  <a:lnTo>
                    <a:pt x="96" y="0"/>
                  </a:lnTo>
                  <a:lnTo>
                    <a:pt x="96" y="136"/>
                  </a:lnTo>
                  <a:close/>
                  <a:moveTo>
                    <a:pt x="607" y="0"/>
                  </a:moveTo>
                  <a:lnTo>
                    <a:pt x="511" y="0"/>
                  </a:lnTo>
                  <a:lnTo>
                    <a:pt x="511" y="136"/>
                  </a:lnTo>
                  <a:lnTo>
                    <a:pt x="607" y="136"/>
                  </a:lnTo>
                  <a:lnTo>
                    <a:pt x="607" y="0"/>
                  </a:lnTo>
                  <a:close/>
                  <a:moveTo>
                    <a:pt x="96" y="441"/>
                  </a:moveTo>
                  <a:lnTo>
                    <a:pt x="0" y="441"/>
                  </a:lnTo>
                  <a:lnTo>
                    <a:pt x="0" y="305"/>
                  </a:lnTo>
                  <a:lnTo>
                    <a:pt x="96" y="305"/>
                  </a:lnTo>
                  <a:lnTo>
                    <a:pt x="96" y="441"/>
                  </a:lnTo>
                  <a:close/>
                  <a:moveTo>
                    <a:pt x="607" y="305"/>
                  </a:moveTo>
                  <a:lnTo>
                    <a:pt x="511" y="305"/>
                  </a:lnTo>
                  <a:lnTo>
                    <a:pt x="511" y="441"/>
                  </a:lnTo>
                  <a:lnTo>
                    <a:pt x="607" y="441"/>
                  </a:lnTo>
                  <a:lnTo>
                    <a:pt x="607" y="305"/>
                  </a:ln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grpSp>
          <p:nvGrpSpPr>
            <p:cNvPr id="11" name="Group 24"/>
            <p:cNvGrpSpPr/>
            <p:nvPr userDrawn="1"/>
          </p:nvGrpSpPr>
          <p:grpSpPr>
            <a:xfrm>
              <a:off x="287338" y="215900"/>
              <a:ext cx="700087" cy="273050"/>
              <a:chOff x="287338" y="215900"/>
              <a:chExt cx="700087" cy="273050"/>
            </a:xfrm>
          </p:grpSpPr>
          <p:sp>
            <p:nvSpPr>
              <p:cNvPr id="12" name="Freeform 12"/>
              <p:cNvSpPr>
                <a:spLocks/>
              </p:cNvSpPr>
              <p:nvPr userDrawn="1"/>
            </p:nvSpPr>
            <p:spPr bwMode="auto">
              <a:xfrm>
                <a:off x="292100" y="219075"/>
                <a:ext cx="692150" cy="266700"/>
              </a:xfrm>
              <a:custGeom>
                <a:avLst/>
                <a:gdLst/>
                <a:ahLst/>
                <a:cxnLst>
                  <a:cxn ang="0">
                    <a:pos x="2214" y="1047"/>
                  </a:cxn>
                  <a:cxn ang="0">
                    <a:pos x="2013" y="956"/>
                  </a:cxn>
                  <a:cxn ang="0">
                    <a:pos x="1975" y="833"/>
                  </a:cxn>
                  <a:cxn ang="0">
                    <a:pos x="1975" y="822"/>
                  </a:cxn>
                  <a:cxn ang="0">
                    <a:pos x="1888" y="822"/>
                  </a:cxn>
                  <a:cxn ang="0">
                    <a:pos x="1835" y="1032"/>
                  </a:cxn>
                  <a:cxn ang="0">
                    <a:pos x="1680" y="1032"/>
                  </a:cxn>
                  <a:cxn ang="0">
                    <a:pos x="1742" y="822"/>
                  </a:cxn>
                  <a:cxn ang="0">
                    <a:pos x="1666" y="822"/>
                  </a:cxn>
                  <a:cxn ang="0">
                    <a:pos x="1530" y="1032"/>
                  </a:cxn>
                  <a:cxn ang="0">
                    <a:pos x="1403" y="1032"/>
                  </a:cxn>
                  <a:cxn ang="0">
                    <a:pos x="1390" y="822"/>
                  </a:cxn>
                  <a:cxn ang="0">
                    <a:pos x="1309" y="822"/>
                  </a:cxn>
                  <a:cxn ang="0">
                    <a:pos x="1247" y="1032"/>
                  </a:cxn>
                  <a:cxn ang="0">
                    <a:pos x="1117" y="1032"/>
                  </a:cxn>
                  <a:cxn ang="0">
                    <a:pos x="1181" y="822"/>
                  </a:cxn>
                  <a:cxn ang="0">
                    <a:pos x="808" y="822"/>
                  </a:cxn>
                  <a:cxn ang="0">
                    <a:pos x="815" y="829"/>
                  </a:cxn>
                  <a:cxn ang="0">
                    <a:pos x="798" y="826"/>
                  </a:cxn>
                  <a:cxn ang="0">
                    <a:pos x="737" y="1033"/>
                  </a:cxn>
                  <a:cxn ang="0">
                    <a:pos x="596" y="1033"/>
                  </a:cxn>
                  <a:cxn ang="0">
                    <a:pos x="660" y="822"/>
                  </a:cxn>
                  <a:cxn ang="0">
                    <a:pos x="431" y="822"/>
                  </a:cxn>
                  <a:cxn ang="0">
                    <a:pos x="530" y="1033"/>
                  </a:cxn>
                  <a:cxn ang="0">
                    <a:pos x="366" y="1033"/>
                  </a:cxn>
                  <a:cxn ang="0">
                    <a:pos x="281" y="822"/>
                  </a:cxn>
                  <a:cxn ang="0">
                    <a:pos x="215" y="822"/>
                  </a:cxn>
                  <a:cxn ang="0">
                    <a:pos x="213" y="830"/>
                  </a:cxn>
                  <a:cxn ang="0">
                    <a:pos x="154" y="1023"/>
                  </a:cxn>
                  <a:cxn ang="0">
                    <a:pos x="152" y="1033"/>
                  </a:cxn>
                  <a:cxn ang="0">
                    <a:pos x="0" y="1033"/>
                  </a:cxn>
                  <a:cxn ang="0">
                    <a:pos x="156" y="514"/>
                  </a:cxn>
                  <a:cxn ang="0">
                    <a:pos x="156" y="0"/>
                  </a:cxn>
                  <a:cxn ang="0">
                    <a:pos x="734" y="0"/>
                  </a:cxn>
                  <a:cxn ang="0">
                    <a:pos x="734" y="506"/>
                  </a:cxn>
                  <a:cxn ang="0">
                    <a:pos x="754" y="509"/>
                  </a:cxn>
                  <a:cxn ang="0">
                    <a:pos x="775" y="440"/>
                  </a:cxn>
                  <a:cxn ang="0">
                    <a:pos x="819" y="440"/>
                  </a:cxn>
                  <a:cxn ang="0">
                    <a:pos x="819" y="0"/>
                  </a:cxn>
                  <a:cxn ang="0">
                    <a:pos x="1395" y="0"/>
                  </a:cxn>
                  <a:cxn ang="0">
                    <a:pos x="1395" y="440"/>
                  </a:cxn>
                  <a:cxn ang="0">
                    <a:pos x="1480" y="440"/>
                  </a:cxn>
                  <a:cxn ang="0">
                    <a:pos x="1480" y="0"/>
                  </a:cxn>
                  <a:cxn ang="0">
                    <a:pos x="2056" y="0"/>
                  </a:cxn>
                  <a:cxn ang="0">
                    <a:pos x="2056" y="578"/>
                  </a:cxn>
                  <a:cxn ang="0">
                    <a:pos x="2075" y="553"/>
                  </a:cxn>
                  <a:cxn ang="0">
                    <a:pos x="2137" y="488"/>
                  </a:cxn>
                  <a:cxn ang="0">
                    <a:pos x="2141" y="485"/>
                  </a:cxn>
                  <a:cxn ang="0">
                    <a:pos x="2141" y="0"/>
                  </a:cxn>
                  <a:cxn ang="0">
                    <a:pos x="2717" y="0"/>
                  </a:cxn>
                  <a:cxn ang="0">
                    <a:pos x="2717" y="822"/>
                  </a:cxn>
                  <a:cxn ang="0">
                    <a:pos x="2494" y="822"/>
                  </a:cxn>
                  <a:cxn ang="0">
                    <a:pos x="2439" y="1019"/>
                  </a:cxn>
                  <a:cxn ang="0">
                    <a:pos x="2434" y="1021"/>
                  </a:cxn>
                  <a:cxn ang="0">
                    <a:pos x="2214" y="1047"/>
                  </a:cxn>
                </a:cxnLst>
                <a:rect l="0" t="0" r="r" b="b"/>
                <a:pathLst>
                  <a:path w="2717" h="1047">
                    <a:moveTo>
                      <a:pt x="2214" y="1047"/>
                    </a:moveTo>
                    <a:cubicBezTo>
                      <a:pt x="2150" y="1047"/>
                      <a:pt x="2063" y="1023"/>
                      <a:pt x="2013" y="956"/>
                    </a:cubicBezTo>
                    <a:cubicBezTo>
                      <a:pt x="1996" y="933"/>
                      <a:pt x="1975" y="893"/>
                      <a:pt x="1975" y="833"/>
                    </a:cubicBezTo>
                    <a:cubicBezTo>
                      <a:pt x="1975" y="822"/>
                      <a:pt x="1975" y="822"/>
                      <a:pt x="1975" y="822"/>
                    </a:cubicBezTo>
                    <a:cubicBezTo>
                      <a:pt x="1888" y="822"/>
                      <a:pt x="1888" y="822"/>
                      <a:pt x="1888" y="822"/>
                    </a:cubicBezTo>
                    <a:cubicBezTo>
                      <a:pt x="1835" y="1032"/>
                      <a:pt x="1835" y="1032"/>
                      <a:pt x="1835" y="1032"/>
                    </a:cubicBezTo>
                    <a:cubicBezTo>
                      <a:pt x="1680" y="1032"/>
                      <a:pt x="1680" y="1032"/>
                      <a:pt x="1680" y="1032"/>
                    </a:cubicBezTo>
                    <a:cubicBezTo>
                      <a:pt x="1742" y="822"/>
                      <a:pt x="1742" y="822"/>
                      <a:pt x="1742" y="822"/>
                    </a:cubicBezTo>
                    <a:cubicBezTo>
                      <a:pt x="1666" y="822"/>
                      <a:pt x="1666" y="822"/>
                      <a:pt x="1666" y="822"/>
                    </a:cubicBezTo>
                    <a:cubicBezTo>
                      <a:pt x="1530" y="1032"/>
                      <a:pt x="1530" y="1032"/>
                      <a:pt x="1530" y="1032"/>
                    </a:cubicBezTo>
                    <a:cubicBezTo>
                      <a:pt x="1403" y="1032"/>
                      <a:pt x="1403" y="1032"/>
                      <a:pt x="1403" y="1032"/>
                    </a:cubicBezTo>
                    <a:cubicBezTo>
                      <a:pt x="1390" y="822"/>
                      <a:pt x="1390" y="822"/>
                      <a:pt x="1390" y="822"/>
                    </a:cubicBezTo>
                    <a:cubicBezTo>
                      <a:pt x="1309" y="822"/>
                      <a:pt x="1309" y="822"/>
                      <a:pt x="1309" y="822"/>
                    </a:cubicBezTo>
                    <a:cubicBezTo>
                      <a:pt x="1247" y="1032"/>
                      <a:pt x="1247" y="1032"/>
                      <a:pt x="1247" y="1032"/>
                    </a:cubicBezTo>
                    <a:cubicBezTo>
                      <a:pt x="1117" y="1032"/>
                      <a:pt x="1117" y="1032"/>
                      <a:pt x="1117" y="1032"/>
                    </a:cubicBezTo>
                    <a:cubicBezTo>
                      <a:pt x="1181" y="822"/>
                      <a:pt x="1181" y="822"/>
                      <a:pt x="1181" y="822"/>
                    </a:cubicBezTo>
                    <a:cubicBezTo>
                      <a:pt x="808" y="822"/>
                      <a:pt x="808" y="822"/>
                      <a:pt x="808" y="822"/>
                    </a:cubicBezTo>
                    <a:cubicBezTo>
                      <a:pt x="815" y="829"/>
                      <a:pt x="815" y="829"/>
                      <a:pt x="815" y="829"/>
                    </a:cubicBezTo>
                    <a:cubicBezTo>
                      <a:pt x="798" y="826"/>
                      <a:pt x="798" y="826"/>
                      <a:pt x="798" y="826"/>
                    </a:cubicBezTo>
                    <a:cubicBezTo>
                      <a:pt x="737" y="1033"/>
                      <a:pt x="737" y="1033"/>
                      <a:pt x="737" y="1033"/>
                    </a:cubicBezTo>
                    <a:cubicBezTo>
                      <a:pt x="596" y="1033"/>
                      <a:pt x="596" y="1033"/>
                      <a:pt x="596" y="1033"/>
                    </a:cubicBezTo>
                    <a:cubicBezTo>
                      <a:pt x="660" y="822"/>
                      <a:pt x="660" y="822"/>
                      <a:pt x="660" y="822"/>
                    </a:cubicBezTo>
                    <a:cubicBezTo>
                      <a:pt x="431" y="822"/>
                      <a:pt x="431" y="822"/>
                      <a:pt x="431" y="822"/>
                    </a:cubicBezTo>
                    <a:cubicBezTo>
                      <a:pt x="530" y="1033"/>
                      <a:pt x="530" y="1033"/>
                      <a:pt x="530" y="1033"/>
                    </a:cubicBezTo>
                    <a:cubicBezTo>
                      <a:pt x="366" y="1033"/>
                      <a:pt x="366" y="1033"/>
                      <a:pt x="366" y="1033"/>
                    </a:cubicBezTo>
                    <a:cubicBezTo>
                      <a:pt x="281" y="822"/>
                      <a:pt x="281" y="822"/>
                      <a:pt x="281" y="822"/>
                    </a:cubicBezTo>
                    <a:cubicBezTo>
                      <a:pt x="215" y="822"/>
                      <a:pt x="215" y="822"/>
                      <a:pt x="215" y="822"/>
                    </a:cubicBezTo>
                    <a:cubicBezTo>
                      <a:pt x="213" y="830"/>
                      <a:pt x="213" y="830"/>
                      <a:pt x="213" y="830"/>
                    </a:cubicBezTo>
                    <a:cubicBezTo>
                      <a:pt x="181" y="933"/>
                      <a:pt x="156" y="1017"/>
                      <a:pt x="154" y="1023"/>
                    </a:cubicBezTo>
                    <a:cubicBezTo>
                      <a:pt x="152" y="1033"/>
                      <a:pt x="152" y="1033"/>
                      <a:pt x="152" y="1033"/>
                    </a:cubicBezTo>
                    <a:cubicBezTo>
                      <a:pt x="0" y="1033"/>
                      <a:pt x="0" y="1033"/>
                      <a:pt x="0" y="1033"/>
                    </a:cubicBezTo>
                    <a:cubicBezTo>
                      <a:pt x="156" y="514"/>
                      <a:pt x="156" y="514"/>
                      <a:pt x="156" y="514"/>
                    </a:cubicBezTo>
                    <a:cubicBezTo>
                      <a:pt x="156" y="0"/>
                      <a:pt x="156" y="0"/>
                      <a:pt x="156" y="0"/>
                    </a:cubicBezTo>
                    <a:cubicBezTo>
                      <a:pt x="734" y="0"/>
                      <a:pt x="734" y="0"/>
                      <a:pt x="734" y="0"/>
                    </a:cubicBezTo>
                    <a:cubicBezTo>
                      <a:pt x="734" y="506"/>
                      <a:pt x="734" y="506"/>
                      <a:pt x="734" y="506"/>
                    </a:cubicBezTo>
                    <a:cubicBezTo>
                      <a:pt x="754" y="509"/>
                      <a:pt x="754" y="509"/>
                      <a:pt x="754" y="509"/>
                    </a:cubicBezTo>
                    <a:cubicBezTo>
                      <a:pt x="775" y="440"/>
                      <a:pt x="775" y="440"/>
                      <a:pt x="775" y="440"/>
                    </a:cubicBezTo>
                    <a:cubicBezTo>
                      <a:pt x="819" y="440"/>
                      <a:pt x="819" y="440"/>
                      <a:pt x="819" y="440"/>
                    </a:cubicBezTo>
                    <a:cubicBezTo>
                      <a:pt x="819" y="0"/>
                      <a:pt x="819" y="0"/>
                      <a:pt x="819" y="0"/>
                    </a:cubicBezTo>
                    <a:cubicBezTo>
                      <a:pt x="1395" y="0"/>
                      <a:pt x="1395" y="0"/>
                      <a:pt x="1395" y="0"/>
                    </a:cubicBezTo>
                    <a:cubicBezTo>
                      <a:pt x="1395" y="440"/>
                      <a:pt x="1395" y="440"/>
                      <a:pt x="1395" y="440"/>
                    </a:cubicBezTo>
                    <a:cubicBezTo>
                      <a:pt x="1480" y="440"/>
                      <a:pt x="1480" y="440"/>
                      <a:pt x="1480" y="440"/>
                    </a:cubicBezTo>
                    <a:cubicBezTo>
                      <a:pt x="1480" y="0"/>
                      <a:pt x="1480" y="0"/>
                      <a:pt x="1480" y="0"/>
                    </a:cubicBezTo>
                    <a:cubicBezTo>
                      <a:pt x="2056" y="0"/>
                      <a:pt x="2056" y="0"/>
                      <a:pt x="2056" y="0"/>
                    </a:cubicBezTo>
                    <a:cubicBezTo>
                      <a:pt x="2056" y="578"/>
                      <a:pt x="2056" y="578"/>
                      <a:pt x="2056" y="578"/>
                    </a:cubicBezTo>
                    <a:cubicBezTo>
                      <a:pt x="2075" y="553"/>
                      <a:pt x="2075" y="553"/>
                      <a:pt x="2075" y="553"/>
                    </a:cubicBezTo>
                    <a:cubicBezTo>
                      <a:pt x="2094" y="527"/>
                      <a:pt x="2115" y="505"/>
                      <a:pt x="2137" y="488"/>
                    </a:cubicBezTo>
                    <a:cubicBezTo>
                      <a:pt x="2141" y="485"/>
                      <a:pt x="2141" y="485"/>
                      <a:pt x="2141" y="485"/>
                    </a:cubicBezTo>
                    <a:cubicBezTo>
                      <a:pt x="2141" y="0"/>
                      <a:pt x="2141" y="0"/>
                      <a:pt x="2141" y="0"/>
                    </a:cubicBezTo>
                    <a:cubicBezTo>
                      <a:pt x="2717" y="0"/>
                      <a:pt x="2717" y="0"/>
                      <a:pt x="2717" y="0"/>
                    </a:cubicBezTo>
                    <a:cubicBezTo>
                      <a:pt x="2717" y="822"/>
                      <a:pt x="2717" y="822"/>
                      <a:pt x="2717" y="822"/>
                    </a:cubicBezTo>
                    <a:cubicBezTo>
                      <a:pt x="2494" y="822"/>
                      <a:pt x="2494" y="822"/>
                      <a:pt x="2494" y="822"/>
                    </a:cubicBezTo>
                    <a:cubicBezTo>
                      <a:pt x="2439" y="1019"/>
                      <a:pt x="2439" y="1019"/>
                      <a:pt x="2439" y="1019"/>
                    </a:cubicBezTo>
                    <a:cubicBezTo>
                      <a:pt x="2434" y="1021"/>
                      <a:pt x="2434" y="1021"/>
                      <a:pt x="2434" y="1021"/>
                    </a:cubicBezTo>
                    <a:cubicBezTo>
                      <a:pt x="2397" y="1036"/>
                      <a:pt x="2285" y="1047"/>
                      <a:pt x="2214" y="10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sp>
            <p:nvSpPr>
              <p:cNvPr id="17" name="Freeform 14"/>
              <p:cNvSpPr>
                <a:spLocks noEditPoints="1"/>
              </p:cNvSpPr>
              <p:nvPr userDrawn="1"/>
            </p:nvSpPr>
            <p:spPr bwMode="auto">
              <a:xfrm>
                <a:off x="287338" y="215900"/>
                <a:ext cx="700087" cy="273050"/>
              </a:xfrm>
              <a:custGeom>
                <a:avLst/>
                <a:gdLst/>
                <a:ahLst/>
                <a:cxnLst>
                  <a:cxn ang="0">
                    <a:pos x="2452" y="1042"/>
                  </a:cxn>
                  <a:cxn ang="0">
                    <a:pos x="2018" y="973"/>
                  </a:cxn>
                  <a:cxn ang="0">
                    <a:pos x="1910" y="844"/>
                  </a:cxn>
                  <a:cxn ang="0">
                    <a:pos x="1680" y="1054"/>
                  </a:cxn>
                  <a:cxn ang="0">
                    <a:pos x="1686" y="844"/>
                  </a:cxn>
                  <a:cxn ang="0">
                    <a:pos x="1407" y="1054"/>
                  </a:cxn>
                  <a:cxn ang="0">
                    <a:pos x="1331" y="844"/>
                  </a:cxn>
                  <a:cxn ang="0">
                    <a:pos x="1117" y="1054"/>
                  </a:cxn>
                  <a:cxn ang="0">
                    <a:pos x="822" y="844"/>
                  </a:cxn>
                  <a:cxn ang="0">
                    <a:pos x="758" y="1054"/>
                  </a:cxn>
                  <a:cxn ang="0">
                    <a:pos x="660" y="844"/>
                  </a:cxn>
                  <a:cxn ang="0">
                    <a:pos x="560" y="1054"/>
                  </a:cxn>
                  <a:cxn ang="0">
                    <a:pos x="287" y="844"/>
                  </a:cxn>
                  <a:cxn ang="0">
                    <a:pos x="178" y="1037"/>
                  </a:cxn>
                  <a:cxn ang="0">
                    <a:pos x="0" y="1054"/>
                  </a:cxn>
                  <a:cxn ang="0">
                    <a:pos x="160" y="0"/>
                  </a:cxn>
                  <a:cxn ang="0">
                    <a:pos x="758" y="517"/>
                  </a:cxn>
                  <a:cxn ang="0">
                    <a:pos x="822" y="441"/>
                  </a:cxn>
                  <a:cxn ang="0">
                    <a:pos x="1419" y="0"/>
                  </a:cxn>
                  <a:cxn ang="0">
                    <a:pos x="1483" y="441"/>
                  </a:cxn>
                  <a:cxn ang="0">
                    <a:pos x="2080" y="0"/>
                  </a:cxn>
                  <a:cxn ang="0">
                    <a:pos x="2145" y="491"/>
                  </a:cxn>
                  <a:cxn ang="0">
                    <a:pos x="2742" y="0"/>
                  </a:cxn>
                  <a:cxn ang="0">
                    <a:pos x="2516" y="844"/>
                  </a:cxn>
                  <a:cxn ang="0">
                    <a:pos x="2145" y="844"/>
                  </a:cxn>
                  <a:cxn ang="0">
                    <a:pos x="2253" y="943"/>
                  </a:cxn>
                  <a:cxn ang="0">
                    <a:pos x="2354" y="844"/>
                  </a:cxn>
                  <a:cxn ang="0">
                    <a:pos x="330" y="462"/>
                  </a:cxn>
                  <a:cxn ang="0">
                    <a:pos x="29" y="1033"/>
                  </a:cxn>
                  <a:cxn ang="0">
                    <a:pos x="330" y="462"/>
                  </a:cxn>
                  <a:cxn ang="0">
                    <a:pos x="508" y="462"/>
                  </a:cxn>
                  <a:cxn ang="0">
                    <a:pos x="258" y="714"/>
                  </a:cxn>
                  <a:cxn ang="0">
                    <a:pos x="258" y="714"/>
                  </a:cxn>
                  <a:cxn ang="0">
                    <a:pos x="258" y="714"/>
                  </a:cxn>
                  <a:cxn ang="0">
                    <a:pos x="387" y="1033"/>
                  </a:cxn>
                  <a:cxn ang="0">
                    <a:pos x="383" y="726"/>
                  </a:cxn>
                  <a:cxn ang="0">
                    <a:pos x="1065" y="635"/>
                  </a:cxn>
                  <a:cxn ang="0">
                    <a:pos x="832" y="724"/>
                  </a:cxn>
                  <a:cxn ang="0">
                    <a:pos x="1065" y="635"/>
                  </a:cxn>
                  <a:cxn ang="0">
                    <a:pos x="943" y="462"/>
                  </a:cxn>
                  <a:cxn ang="0">
                    <a:pos x="625" y="1033"/>
                  </a:cxn>
                  <a:cxn ang="0">
                    <a:pos x="810" y="807"/>
                  </a:cxn>
                  <a:cxn ang="0">
                    <a:pos x="1183" y="635"/>
                  </a:cxn>
                  <a:cxn ang="0">
                    <a:pos x="1795" y="462"/>
                  </a:cxn>
                  <a:cxn ang="0">
                    <a:pos x="1506" y="462"/>
                  </a:cxn>
                  <a:cxn ang="0">
                    <a:pos x="1146" y="1033"/>
                  </a:cxn>
                  <a:cxn ang="0">
                    <a:pos x="1397" y="544"/>
                  </a:cxn>
                  <a:cxn ang="0">
                    <a:pos x="1538" y="1033"/>
                  </a:cxn>
                  <a:cxn ang="0">
                    <a:pos x="1708" y="1033"/>
                  </a:cxn>
                  <a:cxn ang="0">
                    <a:pos x="1983" y="462"/>
                  </a:cxn>
                  <a:cxn ang="0">
                    <a:pos x="2015" y="745"/>
                  </a:cxn>
                  <a:cxn ang="0">
                    <a:pos x="2444" y="1022"/>
                  </a:cxn>
                  <a:cxn ang="0">
                    <a:pos x="2283" y="734"/>
                  </a:cxn>
                  <a:cxn ang="0">
                    <a:pos x="2384" y="820"/>
                  </a:cxn>
                  <a:cxn ang="0">
                    <a:pos x="2253" y="965"/>
                  </a:cxn>
                  <a:cxn ang="0">
                    <a:pos x="2343" y="533"/>
                  </a:cxn>
                  <a:cxn ang="0">
                    <a:pos x="2435" y="646"/>
                  </a:cxn>
                  <a:cxn ang="0">
                    <a:pos x="2354" y="450"/>
                  </a:cxn>
                </a:cxnLst>
                <a:rect l="0" t="0" r="r" b="b"/>
                <a:pathLst>
                  <a:path w="2742" h="1069">
                    <a:moveTo>
                      <a:pt x="2462" y="1038"/>
                    </a:moveTo>
                    <a:cubicBezTo>
                      <a:pt x="2452" y="1042"/>
                      <a:pt x="2452" y="1042"/>
                      <a:pt x="2452" y="1042"/>
                    </a:cubicBezTo>
                    <a:cubicBezTo>
                      <a:pt x="2414" y="1057"/>
                      <a:pt x="2300" y="1069"/>
                      <a:pt x="2228" y="1069"/>
                    </a:cubicBezTo>
                    <a:cubicBezTo>
                      <a:pt x="2161" y="1069"/>
                      <a:pt x="2070" y="1043"/>
                      <a:pt x="2018" y="973"/>
                    </a:cubicBezTo>
                    <a:cubicBezTo>
                      <a:pt x="1998" y="946"/>
                      <a:pt x="1979" y="904"/>
                      <a:pt x="1978" y="844"/>
                    </a:cubicBezTo>
                    <a:cubicBezTo>
                      <a:pt x="1910" y="844"/>
                      <a:pt x="1910" y="844"/>
                      <a:pt x="1910" y="844"/>
                    </a:cubicBezTo>
                    <a:cubicBezTo>
                      <a:pt x="1857" y="1054"/>
                      <a:pt x="1857" y="1054"/>
                      <a:pt x="1857" y="1054"/>
                    </a:cubicBezTo>
                    <a:cubicBezTo>
                      <a:pt x="1680" y="1054"/>
                      <a:pt x="1680" y="1054"/>
                      <a:pt x="1680" y="1054"/>
                    </a:cubicBezTo>
                    <a:cubicBezTo>
                      <a:pt x="1742" y="844"/>
                      <a:pt x="1742" y="844"/>
                      <a:pt x="1742" y="844"/>
                    </a:cubicBezTo>
                    <a:cubicBezTo>
                      <a:pt x="1686" y="844"/>
                      <a:pt x="1686" y="844"/>
                      <a:pt x="1686" y="844"/>
                    </a:cubicBezTo>
                    <a:cubicBezTo>
                      <a:pt x="1550" y="1054"/>
                      <a:pt x="1550" y="1054"/>
                      <a:pt x="1550" y="1054"/>
                    </a:cubicBezTo>
                    <a:cubicBezTo>
                      <a:pt x="1407" y="1054"/>
                      <a:pt x="1407" y="1054"/>
                      <a:pt x="1407" y="1054"/>
                    </a:cubicBezTo>
                    <a:cubicBezTo>
                      <a:pt x="1394" y="844"/>
                      <a:pt x="1394" y="844"/>
                      <a:pt x="1394" y="844"/>
                    </a:cubicBezTo>
                    <a:cubicBezTo>
                      <a:pt x="1331" y="844"/>
                      <a:pt x="1331" y="844"/>
                      <a:pt x="1331" y="844"/>
                    </a:cubicBezTo>
                    <a:cubicBezTo>
                      <a:pt x="1269" y="1054"/>
                      <a:pt x="1269" y="1054"/>
                      <a:pt x="1269" y="1054"/>
                    </a:cubicBezTo>
                    <a:cubicBezTo>
                      <a:pt x="1117" y="1054"/>
                      <a:pt x="1117" y="1054"/>
                      <a:pt x="1117" y="1054"/>
                    </a:cubicBezTo>
                    <a:cubicBezTo>
                      <a:pt x="1181" y="844"/>
                      <a:pt x="1181" y="844"/>
                      <a:pt x="1181" y="844"/>
                    </a:cubicBezTo>
                    <a:cubicBezTo>
                      <a:pt x="822" y="844"/>
                      <a:pt x="822" y="844"/>
                      <a:pt x="822" y="844"/>
                    </a:cubicBezTo>
                    <a:cubicBezTo>
                      <a:pt x="822" y="840"/>
                      <a:pt x="822" y="840"/>
                      <a:pt x="822" y="840"/>
                    </a:cubicBezTo>
                    <a:cubicBezTo>
                      <a:pt x="758" y="1054"/>
                      <a:pt x="758" y="1054"/>
                      <a:pt x="758" y="1054"/>
                    </a:cubicBezTo>
                    <a:cubicBezTo>
                      <a:pt x="596" y="1054"/>
                      <a:pt x="596" y="1054"/>
                      <a:pt x="596" y="1054"/>
                    </a:cubicBezTo>
                    <a:cubicBezTo>
                      <a:pt x="660" y="844"/>
                      <a:pt x="660" y="844"/>
                      <a:pt x="660" y="844"/>
                    </a:cubicBezTo>
                    <a:cubicBezTo>
                      <a:pt x="462" y="844"/>
                      <a:pt x="462" y="844"/>
                      <a:pt x="462" y="844"/>
                    </a:cubicBezTo>
                    <a:cubicBezTo>
                      <a:pt x="560" y="1054"/>
                      <a:pt x="560" y="1054"/>
                      <a:pt x="560" y="1054"/>
                    </a:cubicBezTo>
                    <a:cubicBezTo>
                      <a:pt x="373" y="1054"/>
                      <a:pt x="373" y="1054"/>
                      <a:pt x="373" y="1054"/>
                    </a:cubicBezTo>
                    <a:cubicBezTo>
                      <a:pt x="287" y="844"/>
                      <a:pt x="287" y="844"/>
                      <a:pt x="287" y="844"/>
                    </a:cubicBezTo>
                    <a:cubicBezTo>
                      <a:pt x="237" y="844"/>
                      <a:pt x="237" y="844"/>
                      <a:pt x="237" y="844"/>
                    </a:cubicBezTo>
                    <a:cubicBezTo>
                      <a:pt x="205" y="947"/>
                      <a:pt x="180" y="1031"/>
                      <a:pt x="178" y="1037"/>
                    </a:cubicBezTo>
                    <a:cubicBezTo>
                      <a:pt x="175" y="1054"/>
                      <a:pt x="175" y="1054"/>
                      <a:pt x="175" y="1054"/>
                    </a:cubicBezTo>
                    <a:cubicBezTo>
                      <a:pt x="0" y="1054"/>
                      <a:pt x="0" y="1054"/>
                      <a:pt x="0" y="1054"/>
                    </a:cubicBezTo>
                    <a:cubicBezTo>
                      <a:pt x="160" y="523"/>
                      <a:pt x="160" y="523"/>
                      <a:pt x="160" y="523"/>
                    </a:cubicBezTo>
                    <a:cubicBezTo>
                      <a:pt x="160" y="0"/>
                      <a:pt x="160" y="0"/>
                      <a:pt x="160" y="0"/>
                    </a:cubicBezTo>
                    <a:cubicBezTo>
                      <a:pt x="758" y="0"/>
                      <a:pt x="758" y="0"/>
                      <a:pt x="758" y="0"/>
                    </a:cubicBezTo>
                    <a:cubicBezTo>
                      <a:pt x="758" y="517"/>
                      <a:pt x="758" y="517"/>
                      <a:pt x="758" y="517"/>
                    </a:cubicBezTo>
                    <a:cubicBezTo>
                      <a:pt x="781" y="441"/>
                      <a:pt x="781" y="441"/>
                      <a:pt x="781" y="441"/>
                    </a:cubicBezTo>
                    <a:cubicBezTo>
                      <a:pt x="822" y="441"/>
                      <a:pt x="822" y="441"/>
                      <a:pt x="822" y="441"/>
                    </a:cubicBezTo>
                    <a:cubicBezTo>
                      <a:pt x="822" y="0"/>
                      <a:pt x="822" y="0"/>
                      <a:pt x="822" y="0"/>
                    </a:cubicBezTo>
                    <a:cubicBezTo>
                      <a:pt x="1419" y="0"/>
                      <a:pt x="1419" y="0"/>
                      <a:pt x="1419" y="0"/>
                    </a:cubicBezTo>
                    <a:cubicBezTo>
                      <a:pt x="1419" y="441"/>
                      <a:pt x="1419" y="441"/>
                      <a:pt x="1419" y="441"/>
                    </a:cubicBezTo>
                    <a:cubicBezTo>
                      <a:pt x="1483" y="441"/>
                      <a:pt x="1483" y="441"/>
                      <a:pt x="1483" y="441"/>
                    </a:cubicBezTo>
                    <a:cubicBezTo>
                      <a:pt x="1483" y="0"/>
                      <a:pt x="1483" y="0"/>
                      <a:pt x="1483" y="0"/>
                    </a:cubicBezTo>
                    <a:cubicBezTo>
                      <a:pt x="2080" y="0"/>
                      <a:pt x="2080" y="0"/>
                      <a:pt x="2080" y="0"/>
                    </a:cubicBezTo>
                    <a:cubicBezTo>
                      <a:pt x="2080" y="557"/>
                      <a:pt x="2080" y="557"/>
                      <a:pt x="2080" y="557"/>
                    </a:cubicBezTo>
                    <a:cubicBezTo>
                      <a:pt x="2101" y="530"/>
                      <a:pt x="2122" y="508"/>
                      <a:pt x="2145" y="491"/>
                    </a:cubicBezTo>
                    <a:cubicBezTo>
                      <a:pt x="2145" y="0"/>
                      <a:pt x="2145" y="0"/>
                      <a:pt x="2145" y="0"/>
                    </a:cubicBezTo>
                    <a:cubicBezTo>
                      <a:pt x="2742" y="0"/>
                      <a:pt x="2742" y="0"/>
                      <a:pt x="2742" y="0"/>
                    </a:cubicBezTo>
                    <a:cubicBezTo>
                      <a:pt x="2742" y="844"/>
                      <a:pt x="2742" y="844"/>
                      <a:pt x="2742" y="844"/>
                    </a:cubicBezTo>
                    <a:cubicBezTo>
                      <a:pt x="2516" y="844"/>
                      <a:pt x="2516" y="844"/>
                      <a:pt x="2516" y="844"/>
                    </a:cubicBezTo>
                    <a:lnTo>
                      <a:pt x="2462" y="1038"/>
                    </a:lnTo>
                    <a:close/>
                    <a:moveTo>
                      <a:pt x="2145" y="844"/>
                    </a:moveTo>
                    <a:cubicBezTo>
                      <a:pt x="2146" y="871"/>
                      <a:pt x="2151" y="894"/>
                      <a:pt x="2163" y="909"/>
                    </a:cubicBezTo>
                    <a:cubicBezTo>
                      <a:pt x="2180" y="932"/>
                      <a:pt x="2210" y="943"/>
                      <a:pt x="2253" y="943"/>
                    </a:cubicBezTo>
                    <a:cubicBezTo>
                      <a:pt x="2301" y="943"/>
                      <a:pt x="2319" y="938"/>
                      <a:pt x="2324" y="936"/>
                    </a:cubicBezTo>
                    <a:cubicBezTo>
                      <a:pt x="2354" y="844"/>
                      <a:pt x="2354" y="844"/>
                      <a:pt x="2354" y="844"/>
                    </a:cubicBezTo>
                    <a:lnTo>
                      <a:pt x="2145" y="844"/>
                    </a:lnTo>
                    <a:close/>
                    <a:moveTo>
                      <a:pt x="330" y="462"/>
                    </a:moveTo>
                    <a:cubicBezTo>
                      <a:pt x="200" y="462"/>
                      <a:pt x="200" y="462"/>
                      <a:pt x="200" y="462"/>
                    </a:cubicBezTo>
                    <a:cubicBezTo>
                      <a:pt x="29" y="1033"/>
                      <a:pt x="29" y="1033"/>
                      <a:pt x="29" y="1033"/>
                    </a:cubicBezTo>
                    <a:cubicBezTo>
                      <a:pt x="157" y="1033"/>
                      <a:pt x="157" y="1033"/>
                      <a:pt x="157" y="1033"/>
                    </a:cubicBezTo>
                    <a:cubicBezTo>
                      <a:pt x="160" y="1021"/>
                      <a:pt x="330" y="462"/>
                      <a:pt x="330" y="462"/>
                    </a:cubicBezTo>
                    <a:moveTo>
                      <a:pt x="665" y="462"/>
                    </a:moveTo>
                    <a:cubicBezTo>
                      <a:pt x="508" y="462"/>
                      <a:pt x="508" y="462"/>
                      <a:pt x="508" y="462"/>
                    </a:cubicBezTo>
                    <a:cubicBezTo>
                      <a:pt x="258" y="714"/>
                      <a:pt x="258" y="714"/>
                      <a:pt x="258" y="714"/>
                    </a:cubicBezTo>
                    <a:cubicBezTo>
                      <a:pt x="258" y="714"/>
                      <a:pt x="258" y="714"/>
                      <a:pt x="258" y="714"/>
                    </a:cubicBezTo>
                    <a:cubicBezTo>
                      <a:pt x="258" y="714"/>
                      <a:pt x="258" y="714"/>
                      <a:pt x="258" y="714"/>
                    </a:cubicBezTo>
                    <a:cubicBezTo>
                      <a:pt x="258" y="714"/>
                      <a:pt x="258" y="714"/>
                      <a:pt x="258" y="714"/>
                    </a:cubicBezTo>
                    <a:cubicBezTo>
                      <a:pt x="258" y="714"/>
                      <a:pt x="258" y="714"/>
                      <a:pt x="258" y="714"/>
                    </a:cubicBezTo>
                    <a:cubicBezTo>
                      <a:pt x="258" y="714"/>
                      <a:pt x="258" y="714"/>
                      <a:pt x="258" y="714"/>
                    </a:cubicBezTo>
                    <a:cubicBezTo>
                      <a:pt x="258" y="714"/>
                      <a:pt x="258" y="714"/>
                      <a:pt x="258" y="714"/>
                    </a:cubicBezTo>
                    <a:cubicBezTo>
                      <a:pt x="387" y="1033"/>
                      <a:pt x="387" y="1033"/>
                      <a:pt x="387" y="1033"/>
                    </a:cubicBezTo>
                    <a:cubicBezTo>
                      <a:pt x="526" y="1033"/>
                      <a:pt x="526" y="1033"/>
                      <a:pt x="526" y="1033"/>
                    </a:cubicBezTo>
                    <a:cubicBezTo>
                      <a:pt x="383" y="726"/>
                      <a:pt x="383" y="726"/>
                      <a:pt x="383" y="726"/>
                    </a:cubicBezTo>
                    <a:lnTo>
                      <a:pt x="665" y="462"/>
                    </a:lnTo>
                    <a:close/>
                    <a:moveTo>
                      <a:pt x="1065" y="635"/>
                    </a:moveTo>
                    <a:cubicBezTo>
                      <a:pt x="1046" y="693"/>
                      <a:pt x="1020" y="722"/>
                      <a:pt x="934" y="724"/>
                    </a:cubicBezTo>
                    <a:cubicBezTo>
                      <a:pt x="905" y="724"/>
                      <a:pt x="874" y="724"/>
                      <a:pt x="832" y="724"/>
                    </a:cubicBezTo>
                    <a:cubicBezTo>
                      <a:pt x="884" y="544"/>
                      <a:pt x="884" y="544"/>
                      <a:pt x="884" y="544"/>
                    </a:cubicBezTo>
                    <a:cubicBezTo>
                      <a:pt x="1013" y="544"/>
                      <a:pt x="1099" y="534"/>
                      <a:pt x="1065" y="635"/>
                    </a:cubicBezTo>
                    <a:moveTo>
                      <a:pt x="1183" y="635"/>
                    </a:moveTo>
                    <a:cubicBezTo>
                      <a:pt x="1216" y="459"/>
                      <a:pt x="1074" y="461"/>
                      <a:pt x="943" y="462"/>
                    </a:cubicBezTo>
                    <a:cubicBezTo>
                      <a:pt x="797" y="462"/>
                      <a:pt x="797" y="462"/>
                      <a:pt x="797" y="462"/>
                    </a:cubicBezTo>
                    <a:cubicBezTo>
                      <a:pt x="625" y="1033"/>
                      <a:pt x="625" y="1033"/>
                      <a:pt x="625" y="1033"/>
                    </a:cubicBezTo>
                    <a:cubicBezTo>
                      <a:pt x="742" y="1033"/>
                      <a:pt x="742" y="1033"/>
                      <a:pt x="742" y="1033"/>
                    </a:cubicBezTo>
                    <a:cubicBezTo>
                      <a:pt x="810" y="807"/>
                      <a:pt x="810" y="807"/>
                      <a:pt x="810" y="807"/>
                    </a:cubicBezTo>
                    <a:cubicBezTo>
                      <a:pt x="904" y="807"/>
                      <a:pt x="904" y="807"/>
                      <a:pt x="904" y="807"/>
                    </a:cubicBezTo>
                    <a:cubicBezTo>
                      <a:pt x="1086" y="808"/>
                      <a:pt x="1166" y="727"/>
                      <a:pt x="1183" y="635"/>
                    </a:cubicBezTo>
                    <a:moveTo>
                      <a:pt x="1983" y="462"/>
                    </a:moveTo>
                    <a:cubicBezTo>
                      <a:pt x="1795" y="462"/>
                      <a:pt x="1795" y="462"/>
                      <a:pt x="1795" y="462"/>
                    </a:cubicBezTo>
                    <a:cubicBezTo>
                      <a:pt x="1567" y="778"/>
                      <a:pt x="1512" y="956"/>
                      <a:pt x="1512" y="956"/>
                    </a:cubicBezTo>
                    <a:cubicBezTo>
                      <a:pt x="1534" y="755"/>
                      <a:pt x="1506" y="462"/>
                      <a:pt x="1506" y="462"/>
                    </a:cubicBezTo>
                    <a:cubicBezTo>
                      <a:pt x="1320" y="462"/>
                      <a:pt x="1320" y="462"/>
                      <a:pt x="1320" y="462"/>
                    </a:cubicBezTo>
                    <a:cubicBezTo>
                      <a:pt x="1146" y="1033"/>
                      <a:pt x="1146" y="1033"/>
                      <a:pt x="1146" y="1033"/>
                    </a:cubicBezTo>
                    <a:cubicBezTo>
                      <a:pt x="1253" y="1033"/>
                      <a:pt x="1253" y="1033"/>
                      <a:pt x="1253" y="1033"/>
                    </a:cubicBezTo>
                    <a:cubicBezTo>
                      <a:pt x="1397" y="544"/>
                      <a:pt x="1397" y="544"/>
                      <a:pt x="1397" y="544"/>
                    </a:cubicBezTo>
                    <a:cubicBezTo>
                      <a:pt x="1427" y="1033"/>
                      <a:pt x="1427" y="1033"/>
                      <a:pt x="1427" y="1033"/>
                    </a:cubicBezTo>
                    <a:cubicBezTo>
                      <a:pt x="1538" y="1033"/>
                      <a:pt x="1538" y="1033"/>
                      <a:pt x="1538" y="1033"/>
                    </a:cubicBezTo>
                    <a:cubicBezTo>
                      <a:pt x="1854" y="544"/>
                      <a:pt x="1854" y="544"/>
                      <a:pt x="1854" y="544"/>
                    </a:cubicBezTo>
                    <a:cubicBezTo>
                      <a:pt x="1708" y="1033"/>
                      <a:pt x="1708" y="1033"/>
                      <a:pt x="1708" y="1033"/>
                    </a:cubicBezTo>
                    <a:cubicBezTo>
                      <a:pt x="1841" y="1033"/>
                      <a:pt x="1841" y="1033"/>
                      <a:pt x="1841" y="1033"/>
                    </a:cubicBezTo>
                    <a:lnTo>
                      <a:pt x="1983" y="462"/>
                    </a:lnTo>
                    <a:close/>
                    <a:moveTo>
                      <a:pt x="2354" y="450"/>
                    </a:moveTo>
                    <a:cubicBezTo>
                      <a:pt x="2239" y="450"/>
                      <a:pt x="2097" y="476"/>
                      <a:pt x="2015" y="745"/>
                    </a:cubicBezTo>
                    <a:cubicBezTo>
                      <a:pt x="1947" y="971"/>
                      <a:pt x="2113" y="1047"/>
                      <a:pt x="2228" y="1047"/>
                    </a:cubicBezTo>
                    <a:cubicBezTo>
                      <a:pt x="2304" y="1047"/>
                      <a:pt x="2412" y="1035"/>
                      <a:pt x="2444" y="1022"/>
                    </a:cubicBezTo>
                    <a:cubicBezTo>
                      <a:pt x="2525" y="734"/>
                      <a:pt x="2525" y="734"/>
                      <a:pt x="2525" y="734"/>
                    </a:cubicBezTo>
                    <a:cubicBezTo>
                      <a:pt x="2283" y="734"/>
                      <a:pt x="2283" y="734"/>
                      <a:pt x="2283" y="734"/>
                    </a:cubicBezTo>
                    <a:cubicBezTo>
                      <a:pt x="2256" y="820"/>
                      <a:pt x="2256" y="820"/>
                      <a:pt x="2256" y="820"/>
                    </a:cubicBezTo>
                    <a:cubicBezTo>
                      <a:pt x="2384" y="820"/>
                      <a:pt x="2384" y="820"/>
                      <a:pt x="2384" y="820"/>
                    </a:cubicBezTo>
                    <a:cubicBezTo>
                      <a:pt x="2344" y="945"/>
                      <a:pt x="2344" y="945"/>
                      <a:pt x="2344" y="945"/>
                    </a:cubicBezTo>
                    <a:cubicBezTo>
                      <a:pt x="2344" y="945"/>
                      <a:pt x="2349" y="965"/>
                      <a:pt x="2253" y="965"/>
                    </a:cubicBezTo>
                    <a:cubicBezTo>
                      <a:pt x="2132" y="965"/>
                      <a:pt x="2099" y="881"/>
                      <a:pt x="2138" y="742"/>
                    </a:cubicBezTo>
                    <a:cubicBezTo>
                      <a:pt x="2175" y="613"/>
                      <a:pt x="2234" y="527"/>
                      <a:pt x="2343" y="533"/>
                    </a:cubicBezTo>
                    <a:cubicBezTo>
                      <a:pt x="2417" y="536"/>
                      <a:pt x="2459" y="563"/>
                      <a:pt x="2438" y="631"/>
                    </a:cubicBezTo>
                    <a:cubicBezTo>
                      <a:pt x="2437" y="636"/>
                      <a:pt x="2436" y="642"/>
                      <a:pt x="2435" y="646"/>
                    </a:cubicBezTo>
                    <a:cubicBezTo>
                      <a:pt x="2552" y="646"/>
                      <a:pt x="2552" y="646"/>
                      <a:pt x="2552" y="646"/>
                    </a:cubicBezTo>
                    <a:cubicBezTo>
                      <a:pt x="2582" y="559"/>
                      <a:pt x="2522" y="450"/>
                      <a:pt x="2354" y="450"/>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grpSp>
      </p:grpSp>
    </p:spTree>
    <p:extLst>
      <p:ext uri="{BB962C8B-B14F-4D97-AF65-F5344CB8AC3E}">
        <p14:creationId xmlns:p14="http://schemas.microsoft.com/office/powerpoint/2010/main" val="19919400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9144000" cy="2482850"/>
          </a:xfrm>
          <a:prstGeom prst="rect">
            <a:avLst/>
          </a:prstGeom>
        </p:spPr>
      </p:pic>
      <p:sp>
        <p:nvSpPr>
          <p:cNvPr id="2" name="Title 1"/>
          <p:cNvSpPr>
            <a:spLocks noGrp="1"/>
          </p:cNvSpPr>
          <p:nvPr>
            <p:ph type="title"/>
          </p:nvPr>
        </p:nvSpPr>
        <p:spPr>
          <a:xfrm>
            <a:off x="514350" y="753533"/>
            <a:ext cx="8115300" cy="2802467"/>
          </a:xfrm>
        </p:spPr>
        <p:txBody>
          <a:bodyPr anchor="ctr"/>
          <a:lstStyle>
            <a:lvl1pPr algn="l">
              <a:defRPr sz="2400"/>
            </a:lvl1pPr>
          </a:lstStyle>
          <a:p>
            <a:r>
              <a:rPr lang="en-US" smtClean="0"/>
              <a:t>Click to edit Master title style</a:t>
            </a:r>
            <a:endParaRPr lang="en-US" dirty="0"/>
          </a:p>
        </p:txBody>
      </p:sp>
      <p:sp>
        <p:nvSpPr>
          <p:cNvPr id="4" name="Text Placeholder 3"/>
          <p:cNvSpPr>
            <a:spLocks noGrp="1"/>
          </p:cNvSpPr>
          <p:nvPr>
            <p:ph type="body" sz="half" idx="2"/>
          </p:nvPr>
        </p:nvSpPr>
        <p:spPr>
          <a:xfrm>
            <a:off x="768350" y="3649134"/>
            <a:ext cx="7597887" cy="999067"/>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a:xfrm>
            <a:off x="5860839" y="381001"/>
            <a:ext cx="2183130" cy="365125"/>
          </a:xfrm>
        </p:spPr>
        <p:txBody>
          <a:bodyPr/>
          <a:lstStyle>
            <a:lvl1pPr algn="r">
              <a:defRPr/>
            </a:lvl1pPr>
          </a:lstStyle>
          <a:p>
            <a:fld id="{5C8A7E5C-F10F-144B-A041-64A80F09FA3F}" type="datetimeFigureOut">
              <a:rPr lang="en-US" smtClean="0">
                <a:solidFill>
                  <a:prstClr val="white">
                    <a:tint val="75000"/>
                  </a:prstClr>
                </a:solidFill>
              </a:rPr>
              <a:pPr/>
              <a:t>4/17/17</a:t>
            </a:fld>
            <a:endParaRPr lang="en-US">
              <a:solidFill>
                <a:prstClr val="white">
                  <a:tint val="75000"/>
                </a:prstClr>
              </a:solidFill>
            </a:endParaRPr>
          </a:p>
        </p:txBody>
      </p:sp>
      <p:sp>
        <p:nvSpPr>
          <p:cNvPr id="6" name="Footer Placeholder 5"/>
          <p:cNvSpPr>
            <a:spLocks noGrp="1"/>
          </p:cNvSpPr>
          <p:nvPr>
            <p:ph type="ftr" sz="quarter" idx="11"/>
          </p:nvPr>
        </p:nvSpPr>
        <p:spPr>
          <a:xfrm>
            <a:off x="514350" y="379942"/>
            <a:ext cx="5243619" cy="365125"/>
          </a:xfrm>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a:xfrm>
            <a:off x="8146839" y="381001"/>
            <a:ext cx="482811" cy="365125"/>
          </a:xfrm>
        </p:spPr>
        <p:txBody>
          <a:bodyPr/>
          <a:lstStyle/>
          <a:p>
            <a:fld id="{F2E5FF3F-E6AE-E64F-A6DA-A096789B4E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9144000" cy="2482850"/>
          </a:xfrm>
          <a:prstGeom prst="rect">
            <a:avLst/>
          </a:prstGeom>
        </p:spPr>
      </p:pic>
      <p:sp>
        <p:nvSpPr>
          <p:cNvPr id="2" name="Title 1"/>
          <p:cNvSpPr>
            <a:spLocks noGrp="1"/>
          </p:cNvSpPr>
          <p:nvPr>
            <p:ph type="title"/>
          </p:nvPr>
        </p:nvSpPr>
        <p:spPr>
          <a:xfrm>
            <a:off x="768351" y="753534"/>
            <a:ext cx="7613650" cy="2604495"/>
          </a:xfrm>
        </p:spPr>
        <p:txBody>
          <a:bodyPr anchor="ctr"/>
          <a:lstStyle>
            <a:lvl1pPr algn="l">
              <a:defRPr sz="2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977899" y="3365557"/>
            <a:ext cx="7194552" cy="444443"/>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4" name="Text Placeholder 3"/>
          <p:cNvSpPr>
            <a:spLocks noGrp="1"/>
          </p:cNvSpPr>
          <p:nvPr>
            <p:ph type="body" sz="half" idx="2"/>
          </p:nvPr>
        </p:nvSpPr>
        <p:spPr>
          <a:xfrm>
            <a:off x="768351" y="3959863"/>
            <a:ext cx="7613650" cy="679871"/>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a:xfrm>
            <a:off x="5860839" y="381001"/>
            <a:ext cx="2183130" cy="365125"/>
          </a:xfrm>
        </p:spPr>
        <p:txBody>
          <a:bodyPr/>
          <a:lstStyle>
            <a:lvl1pPr algn="r">
              <a:defRPr/>
            </a:lvl1pPr>
          </a:lstStyle>
          <a:p>
            <a:fld id="{5C8A7E5C-F10F-144B-A041-64A80F09FA3F}" type="datetimeFigureOut">
              <a:rPr lang="en-US" smtClean="0">
                <a:solidFill>
                  <a:prstClr val="white">
                    <a:tint val="75000"/>
                  </a:prstClr>
                </a:solidFill>
              </a:rPr>
              <a:pPr/>
              <a:t>4/17/17</a:t>
            </a:fld>
            <a:endParaRPr lang="en-US">
              <a:solidFill>
                <a:prstClr val="white">
                  <a:tint val="75000"/>
                </a:prstClr>
              </a:solidFill>
            </a:endParaRPr>
          </a:p>
        </p:txBody>
      </p:sp>
      <p:sp>
        <p:nvSpPr>
          <p:cNvPr id="6" name="Footer Placeholder 5"/>
          <p:cNvSpPr>
            <a:spLocks noGrp="1"/>
          </p:cNvSpPr>
          <p:nvPr>
            <p:ph type="ftr" sz="quarter" idx="11"/>
          </p:nvPr>
        </p:nvSpPr>
        <p:spPr>
          <a:xfrm>
            <a:off x="514350" y="379942"/>
            <a:ext cx="5243619" cy="365125"/>
          </a:xfrm>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a:xfrm>
            <a:off x="8146839" y="381001"/>
            <a:ext cx="482811" cy="365125"/>
          </a:xfrm>
        </p:spPr>
        <p:txBody>
          <a:bodyPr/>
          <a:lstStyle/>
          <a:p>
            <a:fld id="{F2E5FF3F-E6AE-E64F-A6DA-A096789B4E7A}" type="slidenum">
              <a:rPr lang="en-US" smtClean="0">
                <a:solidFill>
                  <a:prstClr val="white">
                    <a:tint val="75000"/>
                  </a:prstClr>
                </a:solidFill>
              </a:rPr>
              <a:pPr/>
              <a:t>‹#›</a:t>
            </a:fld>
            <a:endParaRPr lang="en-US">
              <a:solidFill>
                <a:prstClr val="white">
                  <a:tint val="75000"/>
                </a:prstClr>
              </a:solidFill>
            </a:endParaRPr>
          </a:p>
        </p:txBody>
      </p:sp>
      <p:sp>
        <p:nvSpPr>
          <p:cNvPr id="9" name="TextBox 8"/>
          <p:cNvSpPr txBox="1"/>
          <p:nvPr/>
        </p:nvSpPr>
        <p:spPr>
          <a:xfrm>
            <a:off x="357188" y="933450"/>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defTabSz="685800"/>
            <a:r>
              <a:rPr lang="en-US" sz="6000" dirty="0">
                <a:solidFill>
                  <a:prstClr val="white"/>
                </a:solidFill>
                <a:effectLst/>
              </a:rPr>
              <a:t>“</a:t>
            </a:r>
          </a:p>
        </p:txBody>
      </p:sp>
      <p:sp>
        <p:nvSpPr>
          <p:cNvPr id="10" name="TextBox 9"/>
          <p:cNvSpPr txBox="1"/>
          <p:nvPr/>
        </p:nvSpPr>
        <p:spPr>
          <a:xfrm>
            <a:off x="8238173" y="2701290"/>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685800"/>
            <a:r>
              <a:rPr lang="en-US" sz="6000" dirty="0">
                <a:solidFill>
                  <a:prstClr val="white"/>
                </a:solidFill>
                <a:effectLst/>
              </a:rPr>
              <a:t>”</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9144000" cy="2482850"/>
          </a:xfrm>
          <a:prstGeom prst="rect">
            <a:avLst/>
          </a:prstGeom>
        </p:spPr>
      </p:pic>
      <p:sp>
        <p:nvSpPr>
          <p:cNvPr id="2" name="Title 1"/>
          <p:cNvSpPr>
            <a:spLocks noGrp="1"/>
          </p:cNvSpPr>
          <p:nvPr>
            <p:ph type="title"/>
          </p:nvPr>
        </p:nvSpPr>
        <p:spPr>
          <a:xfrm>
            <a:off x="768371" y="1124702"/>
            <a:ext cx="7609640" cy="2511835"/>
          </a:xfrm>
        </p:spPr>
        <p:txBody>
          <a:bodyPr anchor="b"/>
          <a:lstStyle>
            <a:lvl1pPr algn="l">
              <a:defRPr sz="2400"/>
            </a:lvl1pPr>
          </a:lstStyle>
          <a:p>
            <a:r>
              <a:rPr lang="en-US" smtClean="0"/>
              <a:t>Click to edit Master title style</a:t>
            </a:r>
            <a:endParaRPr lang="en-US" dirty="0"/>
          </a:p>
        </p:txBody>
      </p:sp>
      <p:sp>
        <p:nvSpPr>
          <p:cNvPr id="4" name="Text Placeholder 3"/>
          <p:cNvSpPr>
            <a:spLocks noGrp="1"/>
          </p:cNvSpPr>
          <p:nvPr>
            <p:ph type="body" sz="half" idx="2"/>
          </p:nvPr>
        </p:nvSpPr>
        <p:spPr>
          <a:xfrm>
            <a:off x="768350" y="3648316"/>
            <a:ext cx="7608491" cy="999885"/>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a:xfrm>
            <a:off x="5860839" y="378884"/>
            <a:ext cx="2183130" cy="365125"/>
          </a:xfrm>
        </p:spPr>
        <p:txBody>
          <a:bodyPr/>
          <a:lstStyle>
            <a:lvl1pPr algn="r">
              <a:defRPr/>
            </a:lvl1pPr>
          </a:lstStyle>
          <a:p>
            <a:fld id="{5C8A7E5C-F10F-144B-A041-64A80F09FA3F}" type="datetimeFigureOut">
              <a:rPr lang="en-US" smtClean="0">
                <a:solidFill>
                  <a:prstClr val="white">
                    <a:tint val="75000"/>
                  </a:prstClr>
                </a:solidFill>
              </a:rPr>
              <a:pPr/>
              <a:t>4/17/17</a:t>
            </a:fld>
            <a:endParaRPr lang="en-US">
              <a:solidFill>
                <a:prstClr val="white">
                  <a:tint val="75000"/>
                </a:prstClr>
              </a:solidFill>
            </a:endParaRPr>
          </a:p>
        </p:txBody>
      </p:sp>
      <p:sp>
        <p:nvSpPr>
          <p:cNvPr id="6" name="Footer Placeholder 5"/>
          <p:cNvSpPr>
            <a:spLocks noGrp="1"/>
          </p:cNvSpPr>
          <p:nvPr>
            <p:ph type="ftr" sz="quarter" idx="11"/>
          </p:nvPr>
        </p:nvSpPr>
        <p:spPr>
          <a:xfrm>
            <a:off x="514350" y="378884"/>
            <a:ext cx="5243619" cy="365125"/>
          </a:xfrm>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a:xfrm>
            <a:off x="8146839" y="381001"/>
            <a:ext cx="482811" cy="365125"/>
          </a:xfrm>
        </p:spPr>
        <p:txBody>
          <a:bodyPr/>
          <a:lstStyle/>
          <a:p>
            <a:fld id="{F2E5FF3F-E6AE-E64F-A6DA-A096789B4E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45794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514350" y="2202080"/>
            <a:ext cx="2592324" cy="617320"/>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8" name="Text Placeholder 3"/>
          <p:cNvSpPr>
            <a:spLocks noGrp="1"/>
          </p:cNvSpPr>
          <p:nvPr>
            <p:ph type="body" sz="half" idx="15"/>
          </p:nvPr>
        </p:nvSpPr>
        <p:spPr>
          <a:xfrm>
            <a:off x="514349" y="2904565"/>
            <a:ext cx="2592324" cy="331413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9" name="Text Placeholder 4"/>
          <p:cNvSpPr>
            <a:spLocks noGrp="1"/>
          </p:cNvSpPr>
          <p:nvPr>
            <p:ph type="body" sz="quarter" idx="3"/>
          </p:nvPr>
        </p:nvSpPr>
        <p:spPr>
          <a:xfrm>
            <a:off x="3276600" y="2201333"/>
            <a:ext cx="2592324" cy="62653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0" name="Text Placeholder 3"/>
          <p:cNvSpPr>
            <a:spLocks noGrp="1"/>
          </p:cNvSpPr>
          <p:nvPr>
            <p:ph type="body" sz="half" idx="16"/>
          </p:nvPr>
        </p:nvSpPr>
        <p:spPr>
          <a:xfrm>
            <a:off x="3275144" y="2904067"/>
            <a:ext cx="2592324" cy="331461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11" name="Text Placeholder 4"/>
          <p:cNvSpPr>
            <a:spLocks noGrp="1"/>
          </p:cNvSpPr>
          <p:nvPr>
            <p:ph type="body" sz="quarter" idx="13"/>
          </p:nvPr>
        </p:nvSpPr>
        <p:spPr>
          <a:xfrm>
            <a:off x="6038850" y="2192866"/>
            <a:ext cx="2592324" cy="62653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2" name="Text Placeholder 3"/>
          <p:cNvSpPr>
            <a:spLocks noGrp="1"/>
          </p:cNvSpPr>
          <p:nvPr>
            <p:ph type="body" sz="half" idx="17"/>
          </p:nvPr>
        </p:nvSpPr>
        <p:spPr>
          <a:xfrm>
            <a:off x="6038851" y="2904565"/>
            <a:ext cx="2592324" cy="331413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5C8A7E5C-F10F-144B-A041-64A80F09FA3F}" type="datetimeFigureOut">
              <a:rPr lang="en-US" smtClean="0">
                <a:solidFill>
                  <a:prstClr val="white">
                    <a:tint val="75000"/>
                  </a:prstClr>
                </a:solidFill>
              </a:rPr>
              <a:pPr/>
              <a:t>4/17/17</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F2E5FF3F-E6AE-E64F-A6DA-A096789B4E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1" y="762000"/>
            <a:ext cx="645794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516463" y="4191001"/>
            <a:ext cx="2588687" cy="682765"/>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0" name="Picture Placeholder 2"/>
          <p:cNvSpPr>
            <a:spLocks noGrp="1" noChangeAspect="1"/>
          </p:cNvSpPr>
          <p:nvPr>
            <p:ph type="pic" idx="15"/>
          </p:nvPr>
        </p:nvSpPr>
        <p:spPr>
          <a:xfrm>
            <a:off x="516463" y="2362200"/>
            <a:ext cx="2588687"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516463" y="4873765"/>
            <a:ext cx="2588687" cy="134492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22" name="Text Placeholder 4"/>
          <p:cNvSpPr>
            <a:spLocks noGrp="1"/>
          </p:cNvSpPr>
          <p:nvPr>
            <p:ph type="body" sz="quarter" idx="3"/>
          </p:nvPr>
        </p:nvSpPr>
        <p:spPr>
          <a:xfrm>
            <a:off x="3280698" y="4191001"/>
            <a:ext cx="2586701" cy="682765"/>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3" name="Picture Placeholder 2"/>
          <p:cNvSpPr>
            <a:spLocks noGrp="1" noChangeAspect="1"/>
          </p:cNvSpPr>
          <p:nvPr>
            <p:ph type="pic" idx="21"/>
          </p:nvPr>
        </p:nvSpPr>
        <p:spPr>
          <a:xfrm>
            <a:off x="3280697" y="2362200"/>
            <a:ext cx="258670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3280699" y="4873764"/>
            <a:ext cx="2586701" cy="134492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25" name="Text Placeholder 4"/>
          <p:cNvSpPr>
            <a:spLocks noGrp="1"/>
          </p:cNvSpPr>
          <p:nvPr>
            <p:ph type="body" sz="quarter" idx="13"/>
          </p:nvPr>
        </p:nvSpPr>
        <p:spPr>
          <a:xfrm>
            <a:off x="6037299" y="4191001"/>
            <a:ext cx="2592352" cy="682765"/>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6" name="Picture Placeholder 2"/>
          <p:cNvSpPr>
            <a:spLocks noGrp="1" noChangeAspect="1"/>
          </p:cNvSpPr>
          <p:nvPr>
            <p:ph type="pic" idx="22"/>
          </p:nvPr>
        </p:nvSpPr>
        <p:spPr>
          <a:xfrm>
            <a:off x="6037391" y="2362200"/>
            <a:ext cx="2585909"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6037299" y="4873762"/>
            <a:ext cx="2589334" cy="134492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5C8A7E5C-F10F-144B-A041-64A80F09FA3F}" type="datetimeFigureOut">
              <a:rPr lang="en-US" smtClean="0">
                <a:solidFill>
                  <a:prstClr val="white">
                    <a:tint val="75000"/>
                  </a:prstClr>
                </a:solidFill>
              </a:rPr>
              <a:pPr/>
              <a:t>4/17/17</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F2E5FF3F-E6AE-E64F-A6DA-A096789B4E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4350" y="2194560"/>
            <a:ext cx="81153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C8A7E5C-F10F-144B-A041-64A80F09FA3F}" type="datetimeFigureOut">
              <a:rPr lang="en-US" smtClean="0">
                <a:solidFill>
                  <a:prstClr val="white">
                    <a:tint val="75000"/>
                  </a:prstClr>
                </a:solidFill>
              </a:rPr>
              <a:pPr/>
              <a:t>4/17/17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F2E5FF3F-E6AE-E64F-A6DA-A096789B4E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9144000" cy="2482850"/>
          </a:xfrm>
          <a:prstGeom prst="rect">
            <a:avLst/>
          </a:prstGeom>
        </p:spPr>
      </p:pic>
      <p:sp>
        <p:nvSpPr>
          <p:cNvPr id="2" name="Vertical Title 1"/>
          <p:cNvSpPr>
            <a:spLocks noGrp="1"/>
          </p:cNvSpPr>
          <p:nvPr>
            <p:ph type="title" orient="vert"/>
          </p:nvPr>
        </p:nvSpPr>
        <p:spPr>
          <a:xfrm>
            <a:off x="7086600" y="745067"/>
            <a:ext cx="154305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68350" y="745068"/>
            <a:ext cx="615315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5860839" y="379942"/>
            <a:ext cx="2183130" cy="365125"/>
          </a:xfrm>
        </p:spPr>
        <p:txBody>
          <a:bodyPr/>
          <a:lstStyle>
            <a:lvl1pPr algn="r">
              <a:defRPr/>
            </a:lvl1pPr>
          </a:lstStyle>
          <a:p>
            <a:fld id="{5C8A7E5C-F10F-144B-A041-64A80F09FA3F}" type="datetimeFigureOut">
              <a:rPr lang="en-US" smtClean="0">
                <a:solidFill>
                  <a:prstClr val="white">
                    <a:tint val="75000"/>
                  </a:prstClr>
                </a:solidFill>
              </a:rPr>
              <a:pPr/>
              <a:t>4/17/17</a:t>
            </a:fld>
            <a:endParaRPr lang="en-US">
              <a:solidFill>
                <a:prstClr val="white">
                  <a:tint val="75000"/>
                </a:prstClr>
              </a:solidFill>
            </a:endParaRPr>
          </a:p>
        </p:txBody>
      </p:sp>
      <p:sp>
        <p:nvSpPr>
          <p:cNvPr id="5" name="Footer Placeholder 4"/>
          <p:cNvSpPr>
            <a:spLocks noGrp="1"/>
          </p:cNvSpPr>
          <p:nvPr>
            <p:ph type="ftr" sz="quarter" idx="11"/>
          </p:nvPr>
        </p:nvSpPr>
        <p:spPr>
          <a:xfrm>
            <a:off x="514350" y="381001"/>
            <a:ext cx="5243619" cy="365125"/>
          </a:xfrm>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a:xfrm>
            <a:off x="8146839" y="381001"/>
            <a:ext cx="482811" cy="365125"/>
          </a:xfrm>
        </p:spPr>
        <p:txBody>
          <a:bodyPr/>
          <a:lstStyle/>
          <a:p>
            <a:fld id="{F2E5FF3F-E6AE-E64F-A6DA-A096789B4E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103915" y="551546"/>
            <a:ext cx="4539343" cy="5733143"/>
          </a:xfrm>
          <a:prstGeom prst="rect">
            <a:avLst/>
          </a:prstGeom>
        </p:spPr>
        <p:txBody>
          <a:bodyPr/>
          <a:lstStyle>
            <a:lvl1pPr marL="0" marR="0" indent="0" algn="l" defTabSz="685766" rtl="0" eaLnBrk="1" fontAlgn="auto" latinLnBrk="0" hangingPunct="1">
              <a:lnSpc>
                <a:spcPct val="90000"/>
              </a:lnSpc>
              <a:spcBef>
                <a:spcPts val="750"/>
              </a:spcBef>
              <a:spcAft>
                <a:spcPts val="900"/>
              </a:spcAft>
              <a:buClr>
                <a:schemeClr val="accent5"/>
              </a:buClr>
              <a:buSzPct val="60000"/>
              <a:buFont typeface="ArialUnicodeMS" charset="0"/>
              <a:buNone/>
              <a:tabLst/>
              <a:defRPr lang="en-US" smtClean="0">
                <a:solidFill>
                  <a:schemeClr val="accent5"/>
                </a:solidFill>
                <a:latin typeface="Optima" charset="0"/>
                <a:ea typeface="Optima" charset="0"/>
                <a:cs typeface="Optima" charset="0"/>
              </a:defRPr>
            </a:lvl1pPr>
            <a:lvl2pPr marL="514325" indent="-171442">
              <a:lnSpc>
                <a:spcPct val="100000"/>
              </a:lnSpc>
              <a:buClr>
                <a:schemeClr val="accent5"/>
              </a:buClr>
              <a:buSzPct val="60000"/>
              <a:buFont typeface="ArialUnicodeMS" charset="0"/>
              <a:buChar char="〉"/>
              <a:defRPr sz="1500">
                <a:latin typeface="Optima" charset="0"/>
                <a:ea typeface="Optima" charset="0"/>
                <a:cs typeface="Optima" charset="0"/>
              </a:defRPr>
            </a:lvl2pPr>
            <a:lvl3pPr marL="857207" indent="-171442">
              <a:buClr>
                <a:schemeClr val="accent5"/>
              </a:buClr>
              <a:buSzPct val="60000"/>
              <a:buFont typeface="ArialUnicodeMS" charset="0"/>
              <a:buChar char="〉"/>
              <a:defRPr>
                <a:latin typeface="Optima" charset="0"/>
                <a:ea typeface="Optima" charset="0"/>
                <a:cs typeface="Optima" charset="0"/>
              </a:defRPr>
            </a:lvl3pPr>
            <a:lvl4pPr marL="1200090" indent="-171442">
              <a:buClr>
                <a:schemeClr val="accent5"/>
              </a:buClr>
              <a:buSzPct val="60000"/>
              <a:buFont typeface="ArialUnicodeMS" charset="0"/>
              <a:buChar char="〉"/>
              <a:defRPr>
                <a:latin typeface="Optima" charset="0"/>
                <a:ea typeface="Optima" charset="0"/>
                <a:cs typeface="Optima" charset="0"/>
              </a:defRPr>
            </a:lvl4pPr>
            <a:lvl5pPr marL="1542974" indent="-171442">
              <a:buClr>
                <a:schemeClr val="accent5"/>
              </a:buClr>
              <a:buSzPct val="60000"/>
              <a:buFont typeface="ArialUnicodeMS" charset="0"/>
              <a:buChar char="〉"/>
              <a:defRPr>
                <a:latin typeface="Optima" charset="0"/>
                <a:ea typeface="Optima" charset="0"/>
                <a:cs typeface="Optima" charset="0"/>
              </a:defRPr>
            </a:lvl5pPr>
          </a:lstStyle>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12"/>
          <p:cNvSpPr>
            <a:spLocks noGrp="1"/>
          </p:cNvSpPr>
          <p:nvPr>
            <p:ph type="title" hasCustomPrompt="1"/>
          </p:nvPr>
        </p:nvSpPr>
        <p:spPr>
          <a:xfrm>
            <a:off x="381001" y="1843790"/>
            <a:ext cx="2960915" cy="3502683"/>
          </a:xfrm>
          <a:prstGeom prst="rect">
            <a:avLst/>
          </a:prstGeom>
        </p:spPr>
        <p:txBody>
          <a:bodyPr vert="horz" lIns="91440" tIns="45720" rIns="91440" bIns="45720" rtlCol="0" anchor="ctr">
            <a:normAutofit/>
          </a:bodyPr>
          <a:lstStyle>
            <a:lvl1pPr algn="ctr">
              <a:defRPr cap="none">
                <a:solidFill>
                  <a:schemeClr val="bg1">
                    <a:lumMod val="75000"/>
                    <a:lumOff val="25000"/>
                  </a:schemeClr>
                </a:solidFill>
                <a:latin typeface="Optima" charset="0"/>
                <a:ea typeface="Optima" charset="0"/>
                <a:cs typeface="Optima" charset="0"/>
              </a:defRPr>
            </a:lvl1pPr>
          </a:lstStyle>
          <a:p>
            <a:r>
              <a:rPr lang="en-US" dirty="0"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3" name="Rectangle 11"/>
          <p:cNvSpPr/>
          <p:nvPr userDrawn="1"/>
        </p:nvSpPr>
        <p:spPr>
          <a:xfrm>
            <a:off x="-3137" y="1687134"/>
            <a:ext cx="1610175" cy="245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anchor="ctr"/>
          <a:lstStyle/>
          <a:p>
            <a:pPr algn="ctr" defTabSz="457182">
              <a:defRPr/>
            </a:pPr>
            <a:r>
              <a:rPr lang="en-US" sz="1200" dirty="0" smtClean="0">
                <a:solidFill>
                  <a:prstClr val="black"/>
                </a:solidFill>
                <a:latin typeface="Optima"/>
              </a:rPr>
              <a:t>Agile Organization</a:t>
            </a:r>
            <a:endParaRPr lang="en-US" sz="1200" dirty="0">
              <a:solidFill>
                <a:prstClr val="black"/>
              </a:solidFill>
              <a:latin typeface="Optima"/>
            </a:endParaRPr>
          </a:p>
        </p:txBody>
      </p:sp>
      <p:sp>
        <p:nvSpPr>
          <p:cNvPr id="4" name="Rectangle 3"/>
          <p:cNvSpPr/>
          <p:nvPr userDrawn="1"/>
        </p:nvSpPr>
        <p:spPr>
          <a:xfrm>
            <a:off x="1613145" y="6357937"/>
            <a:ext cx="7530855" cy="5000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anchor="ctr"/>
          <a:lstStyle/>
          <a:p>
            <a:pPr algn="ctr" defTabSz="457182">
              <a:defRPr/>
            </a:pPr>
            <a:endParaRPr lang="en-US" dirty="0">
              <a:solidFill>
                <a:prstClr val="white"/>
              </a:solidFill>
              <a:latin typeface="Optima"/>
            </a:endParaRPr>
          </a:p>
        </p:txBody>
      </p:sp>
      <p:sp>
        <p:nvSpPr>
          <p:cNvPr id="5" name="Rectangle 4"/>
          <p:cNvSpPr/>
          <p:nvPr userDrawn="1"/>
        </p:nvSpPr>
        <p:spPr>
          <a:xfrm>
            <a:off x="1607038" y="6357937"/>
            <a:ext cx="7536962" cy="500063"/>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algn="ctr" defTabSz="457182"/>
            <a:endParaRPr lang="en-US" dirty="0">
              <a:solidFill>
                <a:prstClr val="white"/>
              </a:solidFill>
              <a:latin typeface="Optima"/>
            </a:endParaRPr>
          </a:p>
        </p:txBody>
      </p:sp>
      <p:sp>
        <p:nvSpPr>
          <p:cNvPr id="6" name="Rectangle 13"/>
          <p:cNvSpPr/>
          <p:nvPr userDrawn="1"/>
        </p:nvSpPr>
        <p:spPr>
          <a:xfrm>
            <a:off x="0" y="0"/>
            <a:ext cx="9144000" cy="75903"/>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algn="ctr" defTabSz="457182"/>
            <a:endParaRPr lang="en-US" dirty="0">
              <a:solidFill>
                <a:prstClr val="white"/>
              </a:solidFill>
              <a:latin typeface="Optima"/>
            </a:endParaRPr>
          </a:p>
        </p:txBody>
      </p:sp>
      <p:sp>
        <p:nvSpPr>
          <p:cNvPr id="7" name="Footer Placeholder 4"/>
          <p:cNvSpPr txBox="1">
            <a:spLocks/>
          </p:cNvSpPr>
          <p:nvPr userDrawn="1"/>
        </p:nvSpPr>
        <p:spPr>
          <a:xfrm>
            <a:off x="3481510" y="6572250"/>
            <a:ext cx="3185990" cy="285750"/>
          </a:xfrm>
          <a:prstGeom prst="rect">
            <a:avLst/>
          </a:prstGeom>
        </p:spPr>
        <p:txBody>
          <a:bodyPr lIns="87075" tIns="43537" rIns="87075" bIns="43537"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900" dirty="0" smtClean="0">
                <a:solidFill>
                  <a:prstClr val="white"/>
                </a:solidFill>
                <a:latin typeface="Optima"/>
              </a:rPr>
              <a:t>© 2014-2016 Peter Merel   Confidential and Proprietary</a:t>
            </a:r>
            <a:endParaRPr lang="en-US" sz="900" dirty="0">
              <a:solidFill>
                <a:prstClr val="white"/>
              </a:solidFill>
              <a:latin typeface="Optima"/>
            </a:endParaRPr>
          </a:p>
        </p:txBody>
      </p:sp>
      <p:sp>
        <p:nvSpPr>
          <p:cNvPr id="14" name="Rectangle 16"/>
          <p:cNvSpPr/>
          <p:nvPr userDrawn="1"/>
        </p:nvSpPr>
        <p:spPr>
          <a:xfrm>
            <a:off x="-3137" y="1928813"/>
            <a:ext cx="1610175" cy="4442520"/>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algn="ctr" defTabSz="457182">
              <a:defRPr/>
            </a:pPr>
            <a:endParaRPr lang="en-US" dirty="0">
              <a:solidFill>
                <a:prstClr val="white"/>
              </a:solidFill>
              <a:latin typeface="Optima"/>
            </a:endParaRPr>
          </a:p>
        </p:txBody>
      </p:sp>
      <p:sp>
        <p:nvSpPr>
          <p:cNvPr id="8" name="Title 1"/>
          <p:cNvSpPr>
            <a:spLocks noGrp="1"/>
          </p:cNvSpPr>
          <p:nvPr>
            <p:ph type="title"/>
          </p:nvPr>
        </p:nvSpPr>
        <p:spPr>
          <a:xfrm>
            <a:off x="1714500" y="111269"/>
            <a:ext cx="7366000" cy="533400"/>
          </a:xfrm>
        </p:spPr>
        <p:txBody>
          <a:bodyPr/>
          <a:lstStyle>
            <a:lvl1pPr algn="ctr">
              <a:defRPr sz="2300" b="1">
                <a:latin typeface="Optima"/>
                <a:cs typeface="Arial" panose="020B0604020202020204" pitchFamily="34" charset="0"/>
              </a:defRPr>
            </a:lvl1pPr>
          </a:lstStyle>
          <a:p>
            <a:r>
              <a:rPr lang="en-US" dirty="0" smtClean="0"/>
              <a:t>Click to edit Master title style</a:t>
            </a:r>
            <a:endParaRPr lang="en-US" dirty="0"/>
          </a:p>
        </p:txBody>
      </p:sp>
      <p:sp>
        <p:nvSpPr>
          <p:cNvPr id="9" name="Content Placeholder 2"/>
          <p:cNvSpPr>
            <a:spLocks noGrp="1"/>
          </p:cNvSpPr>
          <p:nvPr>
            <p:ph idx="1"/>
          </p:nvPr>
        </p:nvSpPr>
        <p:spPr>
          <a:xfrm>
            <a:off x="1681018" y="785813"/>
            <a:ext cx="7272482" cy="5429250"/>
          </a:xfrm>
        </p:spPr>
        <p:txBody>
          <a:bodyPr/>
          <a:lstStyle>
            <a:lvl1pPr>
              <a:defRPr sz="2000">
                <a:latin typeface="Optima"/>
                <a:cs typeface="Arial" panose="020B0604020202020204" pitchFamily="34" charset="0"/>
              </a:defRPr>
            </a:lvl1pPr>
            <a:lvl2pPr>
              <a:defRPr sz="1800">
                <a:latin typeface="Optima"/>
                <a:cs typeface="Arial" panose="020B0604020202020204" pitchFamily="34" charset="0"/>
              </a:defRPr>
            </a:lvl2pPr>
            <a:lvl3pPr>
              <a:defRPr sz="1700">
                <a:latin typeface="Optima"/>
                <a:cs typeface="Arial" panose="020B0604020202020204" pitchFamily="34" charset="0"/>
              </a:defRPr>
            </a:lvl3pPr>
            <a:lvl4pPr>
              <a:defRPr sz="1300">
                <a:latin typeface="Optima"/>
                <a:cs typeface="Arial" panose="020B0604020202020204" pitchFamily="34" charset="0"/>
              </a:defRPr>
            </a:lvl4pPr>
            <a:lvl5pPr>
              <a:defRPr sz="1300">
                <a:latin typeface="Optima"/>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Slide Number Placeholder 3"/>
          <p:cNvSpPr>
            <a:spLocks noGrp="1"/>
          </p:cNvSpPr>
          <p:nvPr>
            <p:ph type="sldNum" sz="quarter" idx="10"/>
          </p:nvPr>
        </p:nvSpPr>
        <p:spPr>
          <a:xfrm>
            <a:off x="8826500" y="6572250"/>
            <a:ext cx="317500" cy="266403"/>
          </a:xfrm>
        </p:spPr>
        <p:txBody>
          <a:bodyPr lIns="87075" tIns="43537" rIns="87075" bIns="43537"/>
          <a:lstStyle>
            <a:lvl1pPr algn="ctr">
              <a:defRPr sz="900" b="1">
                <a:solidFill>
                  <a:schemeClr val="bg1"/>
                </a:solidFill>
                <a:latin typeface="Optima"/>
              </a:defRPr>
            </a:lvl1pPr>
          </a:lstStyle>
          <a:p>
            <a:pPr>
              <a:defRPr/>
            </a:pPr>
            <a:fld id="{877A2BE0-4B69-4364-915D-8878D33FA761}" type="slidenum">
              <a:rPr lang="en-US" smtClean="0">
                <a:solidFill>
                  <a:prstClr val="white"/>
                </a:solidFill>
              </a:rPr>
              <a:pPr>
                <a:defRPr/>
              </a:pPr>
              <a:t>‹#›</a:t>
            </a:fld>
            <a:endParaRPr lang="en-US" dirty="0">
              <a:solidFill>
                <a:prstClr val="white"/>
              </a:solidFill>
            </a:endParaRPr>
          </a:p>
        </p:txBody>
      </p:sp>
      <p:pic>
        <p:nvPicPr>
          <p:cNvPr id="19" name="Picture 18"/>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colorTemperature colorTemp="8800"/>
                    </a14:imgEffect>
                    <a14:imgEffect>
                      <a14:saturation sat="400000"/>
                    </a14:imgEffect>
                    <a14:imgEffect>
                      <a14:brightnessContrast contrast="20000"/>
                    </a14:imgEffect>
                  </a14:imgLayer>
                </a14:imgProps>
              </a:ext>
              <a:ext uri="{28A0092B-C50C-407E-A947-70E740481C1C}">
                <a14:useLocalDpi xmlns:a14="http://schemas.microsoft.com/office/drawing/2010/main"/>
              </a:ext>
            </a:extLst>
          </a:blip>
          <a:stretch>
            <a:fillRect/>
          </a:stretch>
        </p:blipFill>
        <p:spPr>
          <a:xfrm flipH="1">
            <a:off x="-3137" y="111269"/>
            <a:ext cx="1624463" cy="1607038"/>
          </a:xfrm>
          <a:prstGeom prst="rect">
            <a:avLst/>
          </a:prstGeom>
        </p:spPr>
      </p:pic>
      <p:pic>
        <p:nvPicPr>
          <p:cNvPr id="17" name="Picture 16"/>
          <p:cNvPicPr>
            <a:picLocks noChangeAspect="1"/>
          </p:cNvPicPr>
          <p:nvPr userDrawn="1"/>
        </p:nvPicPr>
        <p:blipFill>
          <a:blip r:embed="rId4"/>
          <a:stretch>
            <a:fillRect/>
          </a:stretch>
        </p:blipFill>
        <p:spPr>
          <a:xfrm>
            <a:off x="-131630" y="6369315"/>
            <a:ext cx="1812648" cy="484415"/>
          </a:xfrm>
          <a:prstGeom prst="rect">
            <a:avLst/>
          </a:prstGeom>
        </p:spPr>
      </p:pic>
    </p:spTree>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Title 1"/>
          <p:cNvSpPr>
            <a:spLocks noGrp="1"/>
          </p:cNvSpPr>
          <p:nvPr>
            <p:ph type="title"/>
          </p:nvPr>
        </p:nvSpPr>
        <p:spPr>
          <a:xfrm>
            <a:off x="1714500" y="111269"/>
            <a:ext cx="7366000" cy="533400"/>
          </a:xfrm>
        </p:spPr>
        <p:txBody>
          <a:bodyPr/>
          <a:lstStyle>
            <a:lvl1pPr algn="ctr">
              <a:defRPr sz="2300" b="1">
                <a:latin typeface="Optima"/>
                <a:cs typeface="Arial" panose="020B0604020202020204" pitchFamily="34" charset="0"/>
              </a:defRPr>
            </a:lvl1pPr>
          </a:lstStyle>
          <a:p>
            <a:r>
              <a:rPr lang="en-US" dirty="0" smtClean="0"/>
              <a:t>Click to edit Master title style</a:t>
            </a:r>
            <a:endParaRPr lang="en-US" dirty="0"/>
          </a:p>
        </p:txBody>
      </p:sp>
      <p:sp>
        <p:nvSpPr>
          <p:cNvPr id="9" name="Content Placeholder 2"/>
          <p:cNvSpPr>
            <a:spLocks noGrp="1"/>
          </p:cNvSpPr>
          <p:nvPr>
            <p:ph idx="1"/>
          </p:nvPr>
        </p:nvSpPr>
        <p:spPr>
          <a:xfrm>
            <a:off x="1681018" y="785813"/>
            <a:ext cx="3504719" cy="5429250"/>
          </a:xfrm>
        </p:spPr>
        <p:txBody>
          <a:bodyPr/>
          <a:lstStyle>
            <a:lvl1pPr marL="194461" indent="-194461">
              <a:defRPr sz="1700">
                <a:latin typeface="Optima"/>
                <a:cs typeface="Arial" panose="020B0604020202020204" pitchFamily="34" charset="0"/>
              </a:defRPr>
            </a:lvl1pPr>
            <a:lvl2pPr marL="522532" indent="-187847">
              <a:defRPr sz="1500">
                <a:latin typeface="Optima"/>
                <a:cs typeface="Arial" panose="020B0604020202020204" pitchFamily="34" charset="0"/>
              </a:defRPr>
            </a:lvl2pPr>
            <a:lvl3pPr marL="761970" indent="-182555">
              <a:defRPr sz="1300">
                <a:latin typeface="Optima"/>
                <a:cs typeface="Arial" panose="020B0604020202020204" pitchFamily="34" charset="0"/>
              </a:defRPr>
            </a:lvl3pPr>
            <a:lvl4pPr marL="1001408" indent="-182555">
              <a:defRPr sz="1200">
                <a:latin typeface="Optima"/>
                <a:cs typeface="Arial" panose="020B0604020202020204" pitchFamily="34" charset="0"/>
              </a:defRPr>
            </a:lvl4pPr>
            <a:lvl5pPr marL="1239524" indent="-182555">
              <a:defRPr sz="1200">
                <a:latin typeface="Optima"/>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Slide Number Placeholder 3"/>
          <p:cNvSpPr>
            <a:spLocks noGrp="1"/>
          </p:cNvSpPr>
          <p:nvPr>
            <p:ph type="sldNum" sz="quarter" idx="10"/>
          </p:nvPr>
        </p:nvSpPr>
        <p:spPr>
          <a:xfrm>
            <a:off x="8826500" y="6572250"/>
            <a:ext cx="317500" cy="266403"/>
          </a:xfrm>
        </p:spPr>
        <p:txBody>
          <a:bodyPr lIns="87075" tIns="43537" rIns="87075" bIns="43537"/>
          <a:lstStyle>
            <a:lvl1pPr algn="ctr">
              <a:defRPr sz="900" b="1">
                <a:solidFill>
                  <a:schemeClr val="bg1"/>
                </a:solidFill>
                <a:latin typeface="Optima"/>
              </a:defRPr>
            </a:lvl1pPr>
          </a:lstStyle>
          <a:p>
            <a:pPr>
              <a:defRPr/>
            </a:pPr>
            <a:fld id="{877A2BE0-4B69-4364-915D-8878D33FA761}" type="slidenum">
              <a:rPr lang="en-US" smtClean="0">
                <a:solidFill>
                  <a:prstClr val="white"/>
                </a:solidFill>
              </a:rPr>
              <a:pPr>
                <a:defRPr/>
              </a:pPr>
              <a:t>‹#›</a:t>
            </a:fld>
            <a:endParaRPr lang="en-US" dirty="0">
              <a:solidFill>
                <a:prstClr val="white"/>
              </a:solidFill>
            </a:endParaRPr>
          </a:p>
        </p:txBody>
      </p:sp>
      <p:sp>
        <p:nvSpPr>
          <p:cNvPr id="16" name="Content Placeholder 2"/>
          <p:cNvSpPr>
            <a:spLocks noGrp="1"/>
          </p:cNvSpPr>
          <p:nvPr>
            <p:ph idx="11"/>
          </p:nvPr>
        </p:nvSpPr>
        <p:spPr>
          <a:xfrm>
            <a:off x="5323656" y="785813"/>
            <a:ext cx="3501415" cy="5429250"/>
          </a:xfrm>
        </p:spPr>
        <p:txBody>
          <a:bodyPr/>
          <a:lstStyle>
            <a:lvl1pPr marL="342622" indent="-342622" algn="l" defTabSz="456388" rtl="0" eaLnBrk="0" fontAlgn="base" hangingPunct="0">
              <a:spcBef>
                <a:spcPct val="20000"/>
              </a:spcBef>
              <a:spcAft>
                <a:spcPct val="0"/>
              </a:spcAft>
              <a:buFont typeface="Arial" pitchFamily="34" charset="0"/>
              <a:defRPr lang="en-US" sz="1700" kern="1200" dirty="0" smtClean="0">
                <a:solidFill>
                  <a:schemeClr val="tx1"/>
                </a:solidFill>
                <a:latin typeface="Optima"/>
                <a:ea typeface="+mn-ea"/>
                <a:cs typeface="Arial" panose="020B0604020202020204" pitchFamily="34" charset="0"/>
              </a:defRPr>
            </a:lvl1pPr>
            <a:lvl2pPr marL="620424" indent="-285739" algn="l" defTabSz="456388" rtl="0" eaLnBrk="0" fontAlgn="base" hangingPunct="0">
              <a:spcBef>
                <a:spcPct val="20000"/>
              </a:spcBef>
              <a:spcAft>
                <a:spcPct val="0"/>
              </a:spcAft>
              <a:buFont typeface="Arial" pitchFamily="34" charset="0"/>
              <a:defRPr lang="en-US" sz="1500" kern="1200" dirty="0" smtClean="0">
                <a:solidFill>
                  <a:schemeClr val="tx1"/>
                </a:solidFill>
                <a:latin typeface="Optima"/>
                <a:ea typeface="+mn-ea"/>
                <a:cs typeface="Arial" panose="020B0604020202020204" pitchFamily="34" charset="0"/>
              </a:defRPr>
            </a:lvl2pPr>
            <a:lvl3pPr marL="865153" indent="-285739" algn="l" defTabSz="456388" rtl="0" eaLnBrk="0" fontAlgn="base" hangingPunct="0">
              <a:spcBef>
                <a:spcPct val="20000"/>
              </a:spcBef>
              <a:spcAft>
                <a:spcPct val="0"/>
              </a:spcAft>
              <a:buFont typeface="Arial" pitchFamily="34" charset="0"/>
              <a:defRPr lang="en-US" sz="1300" kern="1200" dirty="0" smtClean="0">
                <a:solidFill>
                  <a:schemeClr val="tx1"/>
                </a:solidFill>
                <a:latin typeface="Optima"/>
                <a:ea typeface="+mn-ea"/>
                <a:cs typeface="Arial" panose="020B0604020202020204" pitchFamily="34" charset="0"/>
              </a:defRPr>
            </a:lvl3pPr>
            <a:lvl4pPr marL="1104592" indent="-285739" algn="l" defTabSz="456388" rtl="0" eaLnBrk="0" fontAlgn="base" hangingPunct="0">
              <a:spcBef>
                <a:spcPct val="20000"/>
              </a:spcBef>
              <a:spcAft>
                <a:spcPct val="0"/>
              </a:spcAft>
              <a:buFont typeface="Arial" pitchFamily="34" charset="0"/>
              <a:defRPr lang="en-US" sz="1200" kern="1200" dirty="0" smtClean="0">
                <a:solidFill>
                  <a:schemeClr val="tx1"/>
                </a:solidFill>
                <a:latin typeface="Optima"/>
                <a:ea typeface="+mn-ea"/>
                <a:cs typeface="Arial" panose="020B0604020202020204" pitchFamily="34" charset="0"/>
              </a:defRPr>
            </a:lvl4pPr>
            <a:lvl5pPr marL="1342707" indent="-285739" algn="l" defTabSz="456388" rtl="0" eaLnBrk="0" fontAlgn="base" hangingPunct="0">
              <a:spcBef>
                <a:spcPct val="20000"/>
              </a:spcBef>
              <a:spcAft>
                <a:spcPct val="0"/>
              </a:spcAft>
              <a:buFont typeface="Arial" pitchFamily="34" charset="0"/>
              <a:defRPr lang="en-US" sz="1200" kern="1200" dirty="0">
                <a:solidFill>
                  <a:schemeClr val="tx1"/>
                </a:solidFill>
                <a:latin typeface="Optima"/>
                <a:ea typeface="+mn-ea"/>
                <a:cs typeface="Arial" panose="020B0604020202020204" pitchFamily="34" charset="0"/>
              </a:defRPr>
            </a:lvl5pPr>
          </a:lstStyle>
          <a:p>
            <a:pPr marL="194461" lvl="0" indent="-194461" algn="l" defTabSz="456388" rtl="0" eaLnBrk="0" fontAlgn="base" hangingPunct="0">
              <a:spcBef>
                <a:spcPct val="20000"/>
              </a:spcBef>
              <a:spcAft>
                <a:spcPct val="0"/>
              </a:spcAft>
              <a:buFont typeface="Arial" pitchFamily="34" charset="0"/>
              <a:buChar char="•"/>
            </a:pPr>
            <a:r>
              <a:rPr lang="en-US" dirty="0" smtClean="0"/>
              <a:t>Click to edit Master text styles</a:t>
            </a:r>
          </a:p>
          <a:p>
            <a:pPr marL="522532" lvl="1" indent="-187847" algn="l" defTabSz="456388" rtl="0" eaLnBrk="0" fontAlgn="base" hangingPunct="0">
              <a:spcBef>
                <a:spcPct val="20000"/>
              </a:spcBef>
              <a:spcAft>
                <a:spcPct val="0"/>
              </a:spcAft>
              <a:buFont typeface="Arial" pitchFamily="34" charset="0"/>
              <a:buChar char="–"/>
            </a:pPr>
            <a:r>
              <a:rPr lang="en-US" dirty="0" smtClean="0"/>
              <a:t>Second level</a:t>
            </a:r>
          </a:p>
          <a:p>
            <a:pPr marL="761970" lvl="2" indent="-182555" algn="l" defTabSz="456388" rtl="0" eaLnBrk="0" fontAlgn="base" hangingPunct="0">
              <a:spcBef>
                <a:spcPct val="20000"/>
              </a:spcBef>
              <a:spcAft>
                <a:spcPct val="0"/>
              </a:spcAft>
              <a:buFont typeface="Arial" pitchFamily="34" charset="0"/>
              <a:buChar char="•"/>
            </a:pPr>
            <a:r>
              <a:rPr lang="en-US" dirty="0" smtClean="0"/>
              <a:t>Third level</a:t>
            </a:r>
          </a:p>
          <a:p>
            <a:pPr marL="1001408" lvl="3" indent="-182555" algn="l" defTabSz="456388" rtl="0" eaLnBrk="0" fontAlgn="base" hangingPunct="0">
              <a:spcBef>
                <a:spcPct val="20000"/>
              </a:spcBef>
              <a:spcAft>
                <a:spcPct val="0"/>
              </a:spcAft>
              <a:buFont typeface="Arial" pitchFamily="34" charset="0"/>
              <a:buChar char="–"/>
            </a:pPr>
            <a:r>
              <a:rPr lang="en-US" dirty="0" smtClean="0"/>
              <a:t>Fourth level</a:t>
            </a:r>
          </a:p>
          <a:p>
            <a:pPr marL="1239524" lvl="4" indent="-182555" algn="l" defTabSz="456388" rtl="0" eaLnBrk="0" fontAlgn="base" hangingPunct="0">
              <a:spcBef>
                <a:spcPct val="20000"/>
              </a:spcBef>
              <a:spcAft>
                <a:spcPct val="0"/>
              </a:spcAft>
              <a:buFont typeface="Arial" pitchFamily="34" charset="0"/>
              <a:buChar char="»"/>
            </a:pPr>
            <a:r>
              <a:rPr lang="en-US" dirty="0" smtClean="0"/>
              <a:t>Fifth level</a:t>
            </a:r>
            <a:endParaRPr lang="en-US" dirty="0"/>
          </a:p>
        </p:txBody>
      </p:sp>
      <p:sp>
        <p:nvSpPr>
          <p:cNvPr id="20" name="Rectangle 11"/>
          <p:cNvSpPr/>
          <p:nvPr userDrawn="1"/>
        </p:nvSpPr>
        <p:spPr>
          <a:xfrm>
            <a:off x="-3137" y="1687134"/>
            <a:ext cx="1610175" cy="245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anchor="ctr"/>
          <a:lstStyle/>
          <a:p>
            <a:pPr algn="ctr" defTabSz="457182">
              <a:defRPr/>
            </a:pPr>
            <a:r>
              <a:rPr lang="en-US" sz="1200" dirty="0" smtClean="0">
                <a:solidFill>
                  <a:prstClr val="black"/>
                </a:solidFill>
                <a:latin typeface="Optima"/>
              </a:rPr>
              <a:t>Agile Organization</a:t>
            </a:r>
            <a:endParaRPr lang="en-US" sz="1200" dirty="0">
              <a:solidFill>
                <a:prstClr val="black"/>
              </a:solidFill>
              <a:latin typeface="Optima"/>
            </a:endParaRPr>
          </a:p>
        </p:txBody>
      </p:sp>
      <p:sp>
        <p:nvSpPr>
          <p:cNvPr id="21" name="Rectangle 20"/>
          <p:cNvSpPr/>
          <p:nvPr userDrawn="1"/>
        </p:nvSpPr>
        <p:spPr>
          <a:xfrm>
            <a:off x="1607038" y="6357937"/>
            <a:ext cx="7536962" cy="500063"/>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algn="ctr" defTabSz="457182"/>
            <a:endParaRPr lang="en-US" dirty="0">
              <a:solidFill>
                <a:prstClr val="white"/>
              </a:solidFill>
              <a:latin typeface="Optima"/>
            </a:endParaRPr>
          </a:p>
        </p:txBody>
      </p:sp>
      <p:sp>
        <p:nvSpPr>
          <p:cNvPr id="23" name="Rectangle 13"/>
          <p:cNvSpPr/>
          <p:nvPr userDrawn="1"/>
        </p:nvSpPr>
        <p:spPr>
          <a:xfrm>
            <a:off x="0" y="0"/>
            <a:ext cx="9144000" cy="75903"/>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algn="ctr" defTabSz="457182"/>
            <a:endParaRPr lang="en-US" dirty="0">
              <a:solidFill>
                <a:prstClr val="white"/>
              </a:solidFill>
              <a:latin typeface="Optima"/>
            </a:endParaRPr>
          </a:p>
        </p:txBody>
      </p:sp>
      <p:sp>
        <p:nvSpPr>
          <p:cNvPr id="24" name="Footer Placeholder 4"/>
          <p:cNvSpPr txBox="1">
            <a:spLocks/>
          </p:cNvSpPr>
          <p:nvPr userDrawn="1"/>
        </p:nvSpPr>
        <p:spPr>
          <a:xfrm>
            <a:off x="3481510" y="6572250"/>
            <a:ext cx="3185990" cy="285750"/>
          </a:xfrm>
          <a:prstGeom prst="rect">
            <a:avLst/>
          </a:prstGeom>
        </p:spPr>
        <p:txBody>
          <a:bodyPr lIns="87075" tIns="43537" rIns="87075" bIns="43537"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900" dirty="0" smtClean="0">
                <a:solidFill>
                  <a:prstClr val="white"/>
                </a:solidFill>
                <a:latin typeface="Optima"/>
              </a:rPr>
              <a:t>© 2017 Peter Merel   Confidential and Proprietary</a:t>
            </a:r>
            <a:endParaRPr lang="en-US" sz="900" dirty="0">
              <a:solidFill>
                <a:prstClr val="white"/>
              </a:solidFill>
              <a:latin typeface="Optima"/>
            </a:endParaRPr>
          </a:p>
        </p:txBody>
      </p:sp>
      <p:sp>
        <p:nvSpPr>
          <p:cNvPr id="25" name="Rectangle 16"/>
          <p:cNvSpPr/>
          <p:nvPr userDrawn="1"/>
        </p:nvSpPr>
        <p:spPr>
          <a:xfrm>
            <a:off x="-3137" y="1928813"/>
            <a:ext cx="1610175" cy="4442520"/>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algn="ctr" defTabSz="457182"/>
            <a:endParaRPr lang="en-US" dirty="0">
              <a:solidFill>
                <a:prstClr val="white"/>
              </a:solidFill>
              <a:latin typeface="Optima"/>
            </a:endParaRPr>
          </a:p>
        </p:txBody>
      </p:sp>
      <p:pic>
        <p:nvPicPr>
          <p:cNvPr id="26" name="Picture 25"/>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colorTemperature colorTemp="8800"/>
                    </a14:imgEffect>
                    <a14:imgEffect>
                      <a14:saturation sat="400000"/>
                    </a14:imgEffect>
                    <a14:imgEffect>
                      <a14:brightnessContrast contrast="20000"/>
                    </a14:imgEffect>
                  </a14:imgLayer>
                </a14:imgProps>
              </a:ext>
              <a:ext uri="{28A0092B-C50C-407E-A947-70E740481C1C}">
                <a14:useLocalDpi xmlns:a14="http://schemas.microsoft.com/office/drawing/2010/main"/>
              </a:ext>
            </a:extLst>
          </a:blip>
          <a:stretch>
            <a:fillRect/>
          </a:stretch>
        </p:blipFill>
        <p:spPr>
          <a:xfrm flipH="1">
            <a:off x="-3137" y="111269"/>
            <a:ext cx="1624463" cy="1607038"/>
          </a:xfrm>
          <a:prstGeom prst="rect">
            <a:avLst/>
          </a:prstGeom>
        </p:spPr>
      </p:pic>
      <p:pic>
        <p:nvPicPr>
          <p:cNvPr id="13" name="Picture 12"/>
          <p:cNvPicPr>
            <a:picLocks noChangeAspect="1"/>
          </p:cNvPicPr>
          <p:nvPr userDrawn="1"/>
        </p:nvPicPr>
        <p:blipFill>
          <a:blip r:embed="rId4"/>
          <a:stretch>
            <a:fillRect/>
          </a:stretch>
        </p:blipFill>
        <p:spPr>
          <a:xfrm>
            <a:off x="-131630" y="6369315"/>
            <a:ext cx="1812648" cy="484415"/>
          </a:xfrm>
          <a:prstGeom prst="rect">
            <a:avLst/>
          </a:prstGeom>
        </p:spPr>
      </p:pic>
    </p:spTree>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3" name="Title 2"/>
          <p:cNvSpPr>
            <a:spLocks noGrp="1"/>
          </p:cNvSpPr>
          <p:nvPr>
            <p:ph type="title"/>
          </p:nvPr>
        </p:nvSpPr>
        <p:spPr bwMode="gray"/>
        <p:txBody>
          <a:bodyPr>
            <a:noAutofit/>
          </a:bodyPr>
          <a:lstStyle/>
          <a:p>
            <a:r>
              <a:rPr lang="en-US" smtClean="0"/>
              <a:t>Click to edit Master title style</a:t>
            </a:r>
            <a:endParaRPr lang="en-GB" dirty="0"/>
          </a:p>
        </p:txBody>
      </p:sp>
      <p:sp>
        <p:nvSpPr>
          <p:cNvPr id="18"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6"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7"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296127441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a:p>
        </p:txBody>
      </p:sp>
      <p:sp>
        <p:nvSpPr>
          <p:cNvPr id="4" name="Date Placeholder 3"/>
          <p:cNvSpPr>
            <a:spLocks noGrp="1"/>
          </p:cNvSpPr>
          <p:nvPr>
            <p:ph type="dt" sz="half" idx="10"/>
          </p:nvPr>
        </p:nvSpPr>
        <p:spPr/>
        <p:txBody>
          <a:bodyPr/>
          <a:lstStyle/>
          <a:p>
            <a:fld id="{81519016-4934-5148-BEA2-2DF97C695A8F}" type="datetimeFigureOut">
              <a:rPr lang="en-US" smtClean="0">
                <a:solidFill>
                  <a:prstClr val="black">
                    <a:tint val="75000"/>
                  </a:prstClr>
                </a:solidFill>
              </a:rPr>
              <a:pPr/>
              <a:t>4/17/17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81519016-4934-5148-BEA2-2DF97C695A8F}" type="datetimeFigureOut">
              <a:rPr lang="en-US" smtClean="0">
                <a:solidFill>
                  <a:prstClr val="black">
                    <a:tint val="75000"/>
                  </a:prstClr>
                </a:solidFill>
              </a:rPr>
              <a:pPr/>
              <a:t>4/17/17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81519016-4934-5148-BEA2-2DF97C695A8F}" type="datetimeFigureOut">
              <a:rPr lang="en-US" smtClean="0">
                <a:solidFill>
                  <a:prstClr val="black">
                    <a:tint val="75000"/>
                  </a:prstClr>
                </a:solidFill>
              </a:rPr>
              <a:pPr/>
              <a:t>4/17/17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Date Placeholder 4"/>
          <p:cNvSpPr>
            <a:spLocks noGrp="1"/>
          </p:cNvSpPr>
          <p:nvPr>
            <p:ph type="dt" sz="half" idx="10"/>
          </p:nvPr>
        </p:nvSpPr>
        <p:spPr/>
        <p:txBody>
          <a:bodyPr/>
          <a:lstStyle/>
          <a:p>
            <a:fld id="{81519016-4934-5148-BEA2-2DF97C695A8F}" type="datetimeFigureOut">
              <a:rPr lang="en-US" smtClean="0">
                <a:solidFill>
                  <a:prstClr val="black">
                    <a:tint val="75000"/>
                  </a:prstClr>
                </a:solidFill>
              </a:rPr>
              <a:pPr/>
              <a:t>4/17/17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Date Placeholder 6"/>
          <p:cNvSpPr>
            <a:spLocks noGrp="1"/>
          </p:cNvSpPr>
          <p:nvPr>
            <p:ph type="dt" sz="half" idx="10"/>
          </p:nvPr>
        </p:nvSpPr>
        <p:spPr/>
        <p:txBody>
          <a:bodyPr/>
          <a:lstStyle/>
          <a:p>
            <a:fld id="{81519016-4934-5148-BEA2-2DF97C695A8F}" type="datetimeFigureOut">
              <a:rPr lang="en-US" smtClean="0">
                <a:solidFill>
                  <a:prstClr val="black">
                    <a:tint val="75000"/>
                  </a:prstClr>
                </a:solidFill>
              </a:rPr>
              <a:pPr/>
              <a:t>4/17/17</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Date Placeholder 2"/>
          <p:cNvSpPr>
            <a:spLocks noGrp="1"/>
          </p:cNvSpPr>
          <p:nvPr>
            <p:ph type="dt" sz="half" idx="10"/>
          </p:nvPr>
        </p:nvSpPr>
        <p:spPr/>
        <p:txBody>
          <a:bodyPr/>
          <a:lstStyle/>
          <a:p>
            <a:fld id="{81519016-4934-5148-BEA2-2DF97C695A8F}" type="datetimeFigureOut">
              <a:rPr lang="en-US" smtClean="0">
                <a:solidFill>
                  <a:prstClr val="black">
                    <a:tint val="75000"/>
                  </a:prstClr>
                </a:solidFill>
              </a:rPr>
              <a:pPr/>
              <a:t>4/17/17</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19016-4934-5148-BEA2-2DF97C695A8F}" type="datetimeFigureOut">
              <a:rPr lang="en-US" smtClean="0">
                <a:solidFill>
                  <a:prstClr val="black">
                    <a:tint val="75000"/>
                  </a:prstClr>
                </a:solidFill>
              </a:rPr>
              <a:pPr/>
              <a:t>4/17/17</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81519016-4934-5148-BEA2-2DF97C695A8F}" type="datetimeFigureOut">
              <a:rPr lang="en-US" smtClean="0">
                <a:solidFill>
                  <a:prstClr val="black">
                    <a:tint val="75000"/>
                  </a:prstClr>
                </a:solidFill>
              </a:rPr>
              <a:pPr/>
              <a:t>4/17/17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81519016-4934-5148-BEA2-2DF97C695A8F}" type="datetimeFigureOut">
              <a:rPr lang="en-US" smtClean="0">
                <a:solidFill>
                  <a:prstClr val="black">
                    <a:tint val="75000"/>
                  </a:prstClr>
                </a:solidFill>
              </a:rPr>
              <a:pPr/>
              <a:t>4/17/17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81519016-4934-5148-BEA2-2DF97C695A8F}" type="datetimeFigureOut">
              <a:rPr lang="en-US" smtClean="0">
                <a:solidFill>
                  <a:prstClr val="black">
                    <a:tint val="75000"/>
                  </a:prstClr>
                </a:solidFill>
              </a:rPr>
              <a:pPr/>
              <a:t>4/17/17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7"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6" name="Title 5"/>
          <p:cNvSpPr>
            <a:spLocks noGrp="1"/>
          </p:cNvSpPr>
          <p:nvPr>
            <p:ph type="title"/>
          </p:nvPr>
        </p:nvSpPr>
        <p:spPr bwMode="gray">
          <a:xfrm>
            <a:off x="2112650" y="116632"/>
            <a:ext cx="6779304" cy="576064"/>
          </a:xfrm>
        </p:spPr>
        <p:txBody>
          <a:bodyPr>
            <a:noAutofit/>
          </a:bodyPr>
          <a:lstStyle/>
          <a:p>
            <a:r>
              <a:rPr lang="en-US" smtClean="0"/>
              <a:t>Click to edit Master title style</a:t>
            </a:r>
            <a:endParaRPr lang="en-GB" dirty="0"/>
          </a:p>
        </p:txBody>
      </p:sp>
      <p:sp>
        <p:nvSpPr>
          <p:cNvPr id="23"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6" name="Text Placeholder 25"/>
          <p:cNvSpPr>
            <a:spLocks noGrp="1"/>
          </p:cNvSpPr>
          <p:nvPr>
            <p:ph type="body" sz="quarter" idx="12"/>
          </p:nvPr>
        </p:nvSpPr>
        <p:spPr bwMode="gray">
          <a:xfrm>
            <a:off x="2113085" y="1196975"/>
            <a:ext cx="6778869" cy="4895850"/>
          </a:xfrm>
        </p:spPr>
        <p:txBody>
          <a:bodyPr>
            <a:noAutofit/>
          </a:bodyPr>
          <a:lstStyle>
            <a:lvl5pPr>
              <a:defRPr/>
            </a:lvl5pPr>
            <a:lvl6pPr>
              <a:defRPr/>
            </a:lvl6pPr>
            <a:lvl7pPr>
              <a:defRPr/>
            </a:lvl7pPr>
            <a:lvl8pPr>
              <a:defRPr/>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8" name="Text Placeholder 7"/>
          <p:cNvSpPr>
            <a:spLocks noGrp="1"/>
          </p:cNvSpPr>
          <p:nvPr>
            <p:ph type="body" sz="quarter" idx="13"/>
          </p:nvPr>
        </p:nvSpPr>
        <p:spPr bwMode="gray">
          <a:xfrm>
            <a:off x="252046" y="1195200"/>
            <a:ext cx="1594338" cy="4895850"/>
          </a:xfrm>
        </p:spPr>
        <p:txBody>
          <a:bodyPr rIns="144000">
            <a:noAutofit/>
          </a:bodyPr>
          <a:lstStyle>
            <a:lvl1pPr>
              <a:lnSpc>
                <a:spcPct val="135000"/>
              </a:lnSpc>
              <a:defRPr sz="900">
                <a:solidFill>
                  <a:srgbClr val="00338D"/>
                </a:solidFill>
              </a:defRPr>
            </a:lvl1pPr>
            <a:lvl2pPr marL="180975" indent="-180975">
              <a:lnSpc>
                <a:spcPct val="135000"/>
              </a:lnSpc>
              <a:buClr>
                <a:srgbClr val="00338D"/>
              </a:buClr>
              <a:buFont typeface="Arial" pitchFamily="34" charset="0"/>
              <a:buChar char="■"/>
              <a:defRPr b="1">
                <a:solidFill>
                  <a:srgbClr val="00338D"/>
                </a:solidFill>
              </a:defRPr>
            </a:lvl2pPr>
            <a:lvl3pPr marL="361950" indent="-177800">
              <a:lnSpc>
                <a:spcPct val="135000"/>
              </a:lnSpc>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nSpc>
                <a:spcPct val="135000"/>
              </a:lnSpc>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nSpc>
                <a:spcPct val="135000"/>
              </a:lnSpc>
              <a:buClr>
                <a:srgbClr val="00338D"/>
              </a:buClr>
              <a:buFont typeface="Arial" pitchFamily="34" charset="0"/>
              <a:buChar char="–"/>
              <a:defRPr lang="en-US" sz="900" b="1" kern="1200" baseline="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9"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grpSp>
        <p:nvGrpSpPr>
          <p:cNvPr id="2" name="Group 9"/>
          <p:cNvGrpSpPr/>
          <p:nvPr userDrawn="1"/>
        </p:nvGrpSpPr>
        <p:grpSpPr bwMode="gray">
          <a:xfrm>
            <a:off x="0" y="904876"/>
            <a:ext cx="9135208" cy="5476453"/>
            <a:chOff x="0" y="904875"/>
            <a:chExt cx="9896475" cy="5476453"/>
          </a:xfrm>
          <a:noFill/>
        </p:grpSpPr>
        <p:grpSp>
          <p:nvGrpSpPr>
            <p:cNvPr id="3" name="Group 53"/>
            <p:cNvGrpSpPr/>
            <p:nvPr userDrawn="1"/>
          </p:nvGrpSpPr>
          <p:grpSpPr bwMode="gray">
            <a:xfrm>
              <a:off x="269875" y="1193800"/>
              <a:ext cx="9356725" cy="4896000"/>
              <a:chOff x="269875" y="1193800"/>
              <a:chExt cx="9356725" cy="4896000"/>
            </a:xfrm>
            <a:grpFill/>
          </p:grpSpPr>
          <p:sp>
            <p:nvSpPr>
              <p:cNvPr id="17" name="Rectangle 18"/>
              <p:cNvSpPr>
                <a:spLocks noChangeArrowheads="1"/>
              </p:cNvSpPr>
              <p:nvPr userDrawn="1"/>
            </p:nvSpPr>
            <p:spPr bwMode="gray">
              <a:xfrm>
                <a:off x="269875" y="1193800"/>
                <a:ext cx="9356725" cy="4894263"/>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18" name="Rectangle 19"/>
              <p:cNvSpPr>
                <a:spLocks noChangeArrowheads="1"/>
              </p:cNvSpPr>
              <p:nvPr userDrawn="1"/>
            </p:nvSpPr>
            <p:spPr bwMode="gray">
              <a:xfrm>
                <a:off x="269875" y="3568700"/>
                <a:ext cx="9356725" cy="144463"/>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19" name="Rectangle 20"/>
              <p:cNvSpPr>
                <a:spLocks noChangeArrowheads="1"/>
              </p:cNvSpPr>
              <p:nvPr userDrawn="1"/>
            </p:nvSpPr>
            <p:spPr bwMode="gray">
              <a:xfrm>
                <a:off x="4013200" y="1193800"/>
                <a:ext cx="144463" cy="4896000"/>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20" name="Rectangle 21"/>
              <p:cNvSpPr>
                <a:spLocks noChangeArrowheads="1"/>
              </p:cNvSpPr>
              <p:nvPr userDrawn="1"/>
            </p:nvSpPr>
            <p:spPr bwMode="gray">
              <a:xfrm>
                <a:off x="2000250" y="1193800"/>
                <a:ext cx="284163" cy="4896000"/>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21" name="Rectangle 22"/>
              <p:cNvSpPr>
                <a:spLocks noChangeArrowheads="1"/>
              </p:cNvSpPr>
              <p:nvPr userDrawn="1"/>
            </p:nvSpPr>
            <p:spPr bwMode="gray">
              <a:xfrm>
                <a:off x="5884863" y="1193800"/>
                <a:ext cx="142875" cy="4896000"/>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22" name="Rectangle 23"/>
              <p:cNvSpPr>
                <a:spLocks noChangeArrowheads="1"/>
              </p:cNvSpPr>
              <p:nvPr userDrawn="1"/>
            </p:nvSpPr>
            <p:spPr bwMode="gray">
              <a:xfrm>
                <a:off x="7756525" y="1193800"/>
                <a:ext cx="142875" cy="4896000"/>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grpSp>
        <p:grpSp>
          <p:nvGrpSpPr>
            <p:cNvPr id="4" name="Group 42"/>
            <p:cNvGrpSpPr/>
            <p:nvPr userDrawn="1"/>
          </p:nvGrpSpPr>
          <p:grpSpPr bwMode="gray">
            <a:xfrm>
              <a:off x="0" y="904875"/>
              <a:ext cx="9896475" cy="5476453"/>
              <a:chOff x="0" y="904875"/>
              <a:chExt cx="9896475" cy="5476453"/>
            </a:xfrm>
            <a:grpFill/>
          </p:grpSpPr>
          <p:sp>
            <p:nvSpPr>
              <p:cNvPr id="13" name="Rectangle 25"/>
              <p:cNvSpPr>
                <a:spLocks noChangeArrowheads="1"/>
              </p:cNvSpPr>
              <p:nvPr/>
            </p:nvSpPr>
            <p:spPr bwMode="gray">
              <a:xfrm>
                <a:off x="4913313" y="904875"/>
                <a:ext cx="71437" cy="287338"/>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a:solidFill>
                    <a:srgbClr val="000000"/>
                  </a:solidFill>
                  <a:latin typeface="Arial" charset="0"/>
                  <a:cs typeface="Arial" charset="0"/>
                </a:endParaRPr>
              </a:p>
            </p:txBody>
          </p:sp>
          <p:sp>
            <p:nvSpPr>
              <p:cNvPr id="14" name="Rectangle 26"/>
              <p:cNvSpPr>
                <a:spLocks noChangeArrowheads="1"/>
              </p:cNvSpPr>
              <p:nvPr/>
            </p:nvSpPr>
            <p:spPr bwMode="gray">
              <a:xfrm>
                <a:off x="4913313" y="6088063"/>
                <a:ext cx="71437" cy="293265"/>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a:solidFill>
                    <a:srgbClr val="000000"/>
                  </a:solidFill>
                  <a:latin typeface="Arial" charset="0"/>
                  <a:cs typeface="Arial" charset="0"/>
                </a:endParaRPr>
              </a:p>
            </p:txBody>
          </p:sp>
          <p:sp>
            <p:nvSpPr>
              <p:cNvPr id="15" name="Rectangle 27"/>
              <p:cNvSpPr>
                <a:spLocks noChangeArrowheads="1"/>
              </p:cNvSpPr>
              <p:nvPr/>
            </p:nvSpPr>
            <p:spPr bwMode="gray">
              <a:xfrm>
                <a:off x="0" y="3605213"/>
                <a:ext cx="269875" cy="71437"/>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a:solidFill>
                    <a:srgbClr val="000000"/>
                  </a:solidFill>
                  <a:latin typeface="Arial" charset="0"/>
                  <a:cs typeface="Arial" charset="0"/>
                </a:endParaRPr>
              </a:p>
            </p:txBody>
          </p:sp>
          <p:sp>
            <p:nvSpPr>
              <p:cNvPr id="16" name="Rectangle 28"/>
              <p:cNvSpPr>
                <a:spLocks noChangeArrowheads="1"/>
              </p:cNvSpPr>
              <p:nvPr/>
            </p:nvSpPr>
            <p:spPr bwMode="gray">
              <a:xfrm>
                <a:off x="9626600" y="3605213"/>
                <a:ext cx="269875" cy="71437"/>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a:solidFill>
                    <a:srgbClr val="000000"/>
                  </a:solidFill>
                  <a:latin typeface="Arial" charset="0"/>
                  <a:cs typeface="Arial" charset="0"/>
                </a:endParaRPr>
              </a:p>
            </p:txBody>
          </p:sp>
        </p:grpSp>
      </p:grpSp>
    </p:spTree>
    <p:extLst>
      <p:ext uri="{BB962C8B-B14F-4D97-AF65-F5344CB8AC3E}">
        <p14:creationId xmlns:p14="http://schemas.microsoft.com/office/powerpoint/2010/main" val="1658710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81519016-4934-5148-BEA2-2DF97C695A8F}" type="datetimeFigureOut">
              <a:rPr lang="en-US" smtClean="0">
                <a:solidFill>
                  <a:prstClr val="black">
                    <a:tint val="75000"/>
                  </a:prstClr>
                </a:solidFill>
              </a:rPr>
              <a:pPr/>
              <a:t>4/17/17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Text">
    <p:spTree>
      <p:nvGrpSpPr>
        <p:cNvPr id="1" name=""/>
        <p:cNvGrpSpPr/>
        <p:nvPr/>
      </p:nvGrpSpPr>
      <p:grpSpPr>
        <a:xfrm>
          <a:off x="0" y="0"/>
          <a:ext cx="0" cy="0"/>
          <a:chOff x="0" y="0"/>
          <a:chExt cx="0" cy="0"/>
        </a:xfrm>
      </p:grpSpPr>
      <p:sp>
        <p:nvSpPr>
          <p:cNvPr id="7"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6" name="Title 5"/>
          <p:cNvSpPr>
            <a:spLocks noGrp="1"/>
          </p:cNvSpPr>
          <p:nvPr>
            <p:ph type="title"/>
          </p:nvPr>
        </p:nvSpPr>
        <p:spPr bwMode="gray"/>
        <p:txBody>
          <a:bodyPr>
            <a:noAutofit/>
          </a:bodyPr>
          <a:lstStyle/>
          <a:p>
            <a:r>
              <a:rPr lang="en-US" smtClean="0"/>
              <a:t>Click to edit Master title style</a:t>
            </a:r>
            <a:endParaRPr lang="en-GB" dirty="0"/>
          </a:p>
        </p:txBody>
      </p:sp>
      <p:sp>
        <p:nvSpPr>
          <p:cNvPr id="10"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6" name="Text Placeholder 25"/>
          <p:cNvSpPr>
            <a:spLocks noGrp="1"/>
          </p:cNvSpPr>
          <p:nvPr>
            <p:ph type="body" sz="quarter" idx="13"/>
          </p:nvPr>
        </p:nvSpPr>
        <p:spPr bwMode="gray">
          <a:xfrm>
            <a:off x="2113085" y="1196975"/>
            <a:ext cx="3323492" cy="4895850"/>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8" name="Text Placeholder 27"/>
          <p:cNvSpPr>
            <a:spLocks noGrp="1"/>
          </p:cNvSpPr>
          <p:nvPr>
            <p:ph type="body" sz="quarter" idx="14"/>
          </p:nvPr>
        </p:nvSpPr>
        <p:spPr bwMode="gray">
          <a:xfrm>
            <a:off x="5568462" y="1196975"/>
            <a:ext cx="3323492" cy="4895850"/>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8"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3220646893"/>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9.xml"/><Relationship Id="rId20" Type="http://schemas.openxmlformats.org/officeDocument/2006/relationships/theme" Target="../theme/theme2.xml"/><Relationship Id="rId21" Type="http://schemas.openxmlformats.org/officeDocument/2006/relationships/image" Target="../media/image1.png"/><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Relationship Id="rId19" Type="http://schemas.openxmlformats.org/officeDocument/2006/relationships/slideLayout" Target="../slideLayouts/slideLayout49.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8.xml"/><Relationship Id="rId20" Type="http://schemas.openxmlformats.org/officeDocument/2006/relationships/image" Target="../media/image5.png"/><Relationship Id="rId10" Type="http://schemas.openxmlformats.org/officeDocument/2006/relationships/slideLayout" Target="../slideLayouts/slideLayout59.xml"/><Relationship Id="rId11" Type="http://schemas.openxmlformats.org/officeDocument/2006/relationships/slideLayout" Target="../slideLayouts/slideLayout60.xml"/><Relationship Id="rId12" Type="http://schemas.openxmlformats.org/officeDocument/2006/relationships/slideLayout" Target="../slideLayouts/slideLayout61.xml"/><Relationship Id="rId13" Type="http://schemas.openxmlformats.org/officeDocument/2006/relationships/slideLayout" Target="../slideLayouts/slideLayout62.xml"/><Relationship Id="rId14" Type="http://schemas.openxmlformats.org/officeDocument/2006/relationships/slideLayout" Target="../slideLayouts/slideLayout63.xml"/><Relationship Id="rId15" Type="http://schemas.openxmlformats.org/officeDocument/2006/relationships/slideLayout" Target="../slideLayouts/slideLayout64.xml"/><Relationship Id="rId16" Type="http://schemas.openxmlformats.org/officeDocument/2006/relationships/slideLayout" Target="../slideLayouts/slideLayout65.xml"/><Relationship Id="rId17" Type="http://schemas.openxmlformats.org/officeDocument/2006/relationships/slideLayout" Target="../slideLayouts/slideLayout66.xml"/><Relationship Id="rId18" Type="http://schemas.openxmlformats.org/officeDocument/2006/relationships/slideLayout" Target="../slideLayouts/slideLayout67.xml"/><Relationship Id="rId19" Type="http://schemas.openxmlformats.org/officeDocument/2006/relationships/theme" Target="../theme/theme3.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78.xml"/><Relationship Id="rId12" Type="http://schemas.openxmlformats.org/officeDocument/2006/relationships/slideLayout" Target="../slideLayouts/slideLayout79.xml"/><Relationship Id="rId13" Type="http://schemas.openxmlformats.org/officeDocument/2006/relationships/slideLayout" Target="../slideLayouts/slideLayout80.xml"/><Relationship Id="rId14" Type="http://schemas.openxmlformats.org/officeDocument/2006/relationships/theme" Target="../theme/theme4.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6" name="Text Placeholder 55"/>
          <p:cNvSpPr>
            <a:spLocks noGrp="1"/>
          </p:cNvSpPr>
          <p:nvPr>
            <p:ph type="body" idx="1"/>
          </p:nvPr>
        </p:nvSpPr>
        <p:spPr bwMode="gray">
          <a:xfrm>
            <a:off x="251520" y="1196753"/>
            <a:ext cx="8640960" cy="489607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1" name="Freeform 27"/>
          <p:cNvSpPr>
            <a:spLocks noChangeAspect="1"/>
          </p:cNvSpPr>
          <p:nvPr/>
        </p:nvSpPr>
        <p:spPr bwMode="gray">
          <a:xfrm>
            <a:off x="0" y="-1588"/>
            <a:ext cx="2095500" cy="908051"/>
          </a:xfrm>
          <a:custGeom>
            <a:avLst/>
            <a:gdLst/>
            <a:ahLst/>
            <a:cxnLst>
              <a:cxn ang="0">
                <a:pos x="0" y="0"/>
              </a:cxn>
              <a:cxn ang="0">
                <a:pos x="0" y="572"/>
              </a:cxn>
              <a:cxn ang="0">
                <a:pos x="1260" y="572"/>
              </a:cxn>
              <a:cxn ang="0">
                <a:pos x="1430" y="0"/>
              </a:cxn>
              <a:cxn ang="0">
                <a:pos x="0" y="0"/>
              </a:cxn>
            </a:cxnLst>
            <a:rect l="0" t="0" r="r" b="b"/>
            <a:pathLst>
              <a:path w="1430" h="572">
                <a:moveTo>
                  <a:pt x="0" y="0"/>
                </a:moveTo>
                <a:lnTo>
                  <a:pt x="0" y="572"/>
                </a:lnTo>
                <a:lnTo>
                  <a:pt x="1260" y="572"/>
                </a:lnTo>
                <a:lnTo>
                  <a:pt x="1430" y="0"/>
                </a:lnTo>
                <a:lnTo>
                  <a:pt x="0"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defRPr/>
            </a:pPr>
            <a:endParaRPr lang="en-GB" dirty="0">
              <a:solidFill>
                <a:srgbClr val="000000"/>
              </a:solidFill>
              <a:latin typeface="Arial"/>
            </a:endParaRPr>
          </a:p>
        </p:txBody>
      </p:sp>
      <p:sp>
        <p:nvSpPr>
          <p:cNvPr id="55" name="Title Placeholder 54"/>
          <p:cNvSpPr>
            <a:spLocks noGrp="1"/>
          </p:cNvSpPr>
          <p:nvPr>
            <p:ph type="title"/>
          </p:nvPr>
        </p:nvSpPr>
        <p:spPr bwMode="gray">
          <a:xfrm>
            <a:off x="2143499" y="83212"/>
            <a:ext cx="6779304" cy="576064"/>
          </a:xfrm>
          <a:prstGeom prst="rect">
            <a:avLst/>
          </a:prstGeom>
        </p:spPr>
        <p:txBody>
          <a:bodyPr vert="horz" lIns="0" tIns="0" rIns="0" bIns="0" rtlCol="0" anchor="b" anchorCtr="0">
            <a:noAutofit/>
          </a:bodyPr>
          <a:lstStyle/>
          <a:p>
            <a:pPr lvl="0"/>
            <a:r>
              <a:rPr lang="en-US" smtClean="0"/>
              <a:t>Click to edit Master title style</a:t>
            </a:r>
            <a:endParaRPr lang="en-GB" dirty="0"/>
          </a:p>
        </p:txBody>
      </p:sp>
      <p:sp>
        <p:nvSpPr>
          <p:cNvPr id="59" name="Rectangle 58"/>
          <p:cNvSpPr/>
          <p:nvPr/>
        </p:nvSpPr>
        <p:spPr bwMode="gray">
          <a:xfrm>
            <a:off x="8428246" y="6381332"/>
            <a:ext cx="464234" cy="280800"/>
          </a:xfrm>
          <a:prstGeom prst="rect">
            <a:avLst/>
          </a:prstGeom>
          <a:ln>
            <a:miter lim="800000"/>
            <a:headEnd/>
            <a:tailEnd/>
          </a:ln>
        </p:spPr>
        <p:txBody>
          <a:bodyPr vert="horz" wrap="square" lIns="72000" tIns="72000" rIns="0" bIns="0" numCol="1" anchor="t" anchorCtr="0" compatLnSpc="1">
            <a:prstTxWarp prst="textNoShape">
              <a:avLst/>
            </a:prstTxWarp>
            <a:noAutofit/>
          </a:bodyPr>
          <a:lstStyle/>
          <a:p>
            <a:pPr algn="r" defTabSz="914400" fontAlgn="base">
              <a:spcBef>
                <a:spcPct val="40000"/>
              </a:spcBef>
              <a:spcAft>
                <a:spcPct val="0"/>
              </a:spcAft>
            </a:pPr>
            <a:fld id="{358FC8E3-FE67-4452-9F4E-9A47A20D0542}" type="slidenum">
              <a:rPr lang="en-GB" sz="900" smtClean="0">
                <a:solidFill>
                  <a:srgbClr val="00338D"/>
                </a:solidFill>
                <a:latin typeface="Arial"/>
                <a:cs typeface="Arial" charset="0"/>
              </a:rPr>
              <a:pPr algn="r" defTabSz="914400" fontAlgn="base">
                <a:spcBef>
                  <a:spcPct val="40000"/>
                </a:spcBef>
                <a:spcAft>
                  <a:spcPct val="0"/>
                </a:spcAft>
              </a:pPr>
              <a:t>‹#›</a:t>
            </a:fld>
            <a:endParaRPr lang="en-GB" sz="900" dirty="0">
              <a:solidFill>
                <a:srgbClr val="00338D"/>
              </a:solidFill>
              <a:latin typeface="Arial"/>
              <a:cs typeface="Arial" charset="0"/>
            </a:endParaRPr>
          </a:p>
        </p:txBody>
      </p:sp>
      <p:sp>
        <p:nvSpPr>
          <p:cNvPr id="23" name="TextBox 22"/>
          <p:cNvSpPr txBox="1"/>
          <p:nvPr/>
        </p:nvSpPr>
        <p:spPr>
          <a:xfrm>
            <a:off x="241540" y="451733"/>
            <a:ext cx="1531188" cy="200055"/>
          </a:xfrm>
          <a:prstGeom prst="rect">
            <a:avLst/>
          </a:prstGeom>
          <a:noFill/>
        </p:spPr>
        <p:txBody>
          <a:bodyPr wrap="none" rtlCol="0">
            <a:spAutoFit/>
          </a:bodyPr>
          <a:lstStyle/>
          <a:p>
            <a:pPr algn="ctr" defTabSz="914400">
              <a:defRPr/>
            </a:pPr>
            <a:r>
              <a:rPr lang="en-US" sz="700" kern="0" dirty="0" smtClean="0">
                <a:solidFill>
                  <a:srgbClr val="FFFFFF"/>
                </a:solidFill>
                <a:latin typeface="Optima"/>
                <a:cs typeface="Optima"/>
              </a:rPr>
              <a:t>Enterprise  Agile  Practice  Patterns</a:t>
            </a:r>
            <a:endParaRPr lang="en-US" sz="700" kern="0" dirty="0">
              <a:solidFill>
                <a:srgbClr val="FFFFFF"/>
              </a:solidFill>
              <a:latin typeface="Optima"/>
              <a:cs typeface="Optima"/>
            </a:endParaRPr>
          </a:p>
        </p:txBody>
      </p:sp>
      <p:sp>
        <p:nvSpPr>
          <p:cNvPr id="25" name="TextBox 24"/>
          <p:cNvSpPr txBox="1"/>
          <p:nvPr/>
        </p:nvSpPr>
        <p:spPr>
          <a:xfrm>
            <a:off x="312941" y="172332"/>
            <a:ext cx="1510820" cy="369332"/>
          </a:xfrm>
          <a:prstGeom prst="rect">
            <a:avLst/>
          </a:prstGeom>
          <a:noFill/>
        </p:spPr>
        <p:txBody>
          <a:bodyPr wrap="none" rtlCol="0">
            <a:spAutoFit/>
          </a:bodyPr>
          <a:lstStyle/>
          <a:p>
            <a:pPr defTabSz="914400">
              <a:defRPr/>
            </a:pPr>
            <a:r>
              <a:rPr lang="en-US" kern="0" spc="850" dirty="0" smtClean="0">
                <a:solidFill>
                  <a:srgbClr val="FFFFFF"/>
                </a:solidFill>
                <a:latin typeface="Optima"/>
                <a:cs typeface="Optima"/>
              </a:rPr>
              <a:t>XS</a:t>
            </a:r>
            <a:r>
              <a:rPr lang="en-US" kern="0" spc="660" dirty="0" smtClean="0">
                <a:solidFill>
                  <a:srgbClr val="FFFFFF"/>
                </a:solidFill>
                <a:latin typeface="Optima"/>
                <a:cs typeface="Optima"/>
              </a:rPr>
              <a:t>  ALE</a:t>
            </a:r>
            <a:endParaRPr lang="en-US" kern="0" spc="660" dirty="0">
              <a:solidFill>
                <a:srgbClr val="FFFFFF"/>
              </a:solidFill>
              <a:latin typeface="Optima"/>
              <a:cs typeface="Optima"/>
            </a:endParaRPr>
          </a:p>
        </p:txBody>
      </p:sp>
      <p:grpSp>
        <p:nvGrpSpPr>
          <p:cNvPr id="26" name="Group 25"/>
          <p:cNvGrpSpPr/>
          <p:nvPr/>
        </p:nvGrpSpPr>
        <p:grpSpPr>
          <a:xfrm>
            <a:off x="824335" y="253592"/>
            <a:ext cx="218406" cy="236606"/>
            <a:chOff x="1575169" y="119980"/>
            <a:chExt cx="282792" cy="282792"/>
          </a:xfrm>
        </p:grpSpPr>
        <p:grpSp>
          <p:nvGrpSpPr>
            <p:cNvPr id="27" name="Group 26"/>
            <p:cNvGrpSpPr/>
            <p:nvPr/>
          </p:nvGrpSpPr>
          <p:grpSpPr>
            <a:xfrm>
              <a:off x="1616433" y="163757"/>
              <a:ext cx="196646" cy="192734"/>
              <a:chOff x="1616433" y="163757"/>
              <a:chExt cx="196646" cy="192734"/>
            </a:xfrm>
          </p:grpSpPr>
          <p:sp>
            <p:nvSpPr>
              <p:cNvPr id="29" name="Circular Arrow 28"/>
              <p:cNvSpPr/>
              <p:nvPr/>
            </p:nvSpPr>
            <p:spPr>
              <a:xfrm rot="876914" flipV="1">
                <a:off x="1648832" y="194659"/>
                <a:ext cx="131666" cy="131666"/>
              </a:xfrm>
              <a:prstGeom prst="circularArrow">
                <a:avLst>
                  <a:gd name="adj1" fmla="val 15463"/>
                  <a:gd name="adj2" fmla="val 1778864"/>
                  <a:gd name="adj3" fmla="val 19507045"/>
                  <a:gd name="adj4" fmla="val 5671014"/>
                  <a:gd name="adj5" fmla="val 20027"/>
                </a:avLst>
              </a:prstGeom>
              <a:gradFill rotWithShape="1">
                <a:gsLst>
                  <a:gs pos="0">
                    <a:srgbClr val="5AA2AE">
                      <a:tint val="90000"/>
                    </a:srgbClr>
                  </a:gs>
                  <a:gs pos="48000">
                    <a:srgbClr val="5AA2AE">
                      <a:tint val="54000"/>
                      <a:satMod val="140000"/>
                    </a:srgbClr>
                  </a:gs>
                  <a:gs pos="100000">
                    <a:srgbClr val="5AA2AE">
                      <a:tint val="24000"/>
                      <a:satMod val="260000"/>
                    </a:srgbClr>
                  </a:gs>
                </a:gsLst>
                <a:lin ang="16200000" scaled="1"/>
              </a:gradFill>
              <a:ln w="12700" cap="flat" cmpd="sng" algn="ctr">
                <a:solidFill>
                  <a:srgbClr val="5AA2AE"/>
                </a:solidFill>
                <a:prstDash val="solid"/>
              </a:ln>
              <a:effectLst/>
            </p:spPr>
            <p:txBody>
              <a:bodyPr rtlCol="0" anchor="ctr"/>
              <a:lstStyle/>
              <a:p>
                <a:pPr algn="ctr" defTabSz="914400">
                  <a:defRPr/>
                </a:pPr>
                <a:endParaRPr lang="en-US" sz="1400" kern="0" dirty="0">
                  <a:solidFill>
                    <a:srgbClr val="FFFFFF"/>
                  </a:solidFill>
                  <a:latin typeface="Palatino Linotype"/>
                </a:endParaRPr>
              </a:p>
            </p:txBody>
          </p:sp>
          <p:sp>
            <p:nvSpPr>
              <p:cNvPr id="30" name="Circular Arrow 29"/>
              <p:cNvSpPr/>
              <p:nvPr/>
            </p:nvSpPr>
            <p:spPr>
              <a:xfrm rot="20723086">
                <a:off x="1616433" y="163757"/>
                <a:ext cx="196646" cy="192734"/>
              </a:xfrm>
              <a:prstGeom prst="circularArrow">
                <a:avLst>
                  <a:gd name="adj1" fmla="val 11608"/>
                  <a:gd name="adj2" fmla="val 1778864"/>
                  <a:gd name="adj3" fmla="val 19469433"/>
                  <a:gd name="adj4" fmla="val 4740062"/>
                  <a:gd name="adj5" fmla="val 14901"/>
                </a:avLst>
              </a:prstGeom>
              <a:gradFill rotWithShape="1">
                <a:gsLst>
                  <a:gs pos="0">
                    <a:srgbClr val="7F8FA9">
                      <a:tint val="90000"/>
                    </a:srgbClr>
                  </a:gs>
                  <a:gs pos="48000">
                    <a:srgbClr val="7F8FA9">
                      <a:tint val="54000"/>
                      <a:satMod val="140000"/>
                    </a:srgbClr>
                  </a:gs>
                  <a:gs pos="100000">
                    <a:srgbClr val="7F8FA9">
                      <a:tint val="24000"/>
                      <a:satMod val="260000"/>
                    </a:srgbClr>
                  </a:gs>
                </a:gsLst>
                <a:lin ang="16200000" scaled="1"/>
              </a:gradFill>
              <a:ln w="12700" cap="flat" cmpd="sng" algn="ctr">
                <a:solidFill>
                  <a:srgbClr val="7F8FA9"/>
                </a:solidFill>
                <a:prstDash val="solid"/>
              </a:ln>
              <a:effectLst/>
            </p:spPr>
            <p:txBody>
              <a:bodyPr rtlCol="0" anchor="ctr"/>
              <a:lstStyle/>
              <a:p>
                <a:pPr algn="ctr" defTabSz="914400">
                  <a:defRPr/>
                </a:pPr>
                <a:endParaRPr lang="en-US" sz="1400" kern="0" dirty="0">
                  <a:solidFill>
                    <a:srgbClr val="FFFFFF"/>
                  </a:solidFill>
                  <a:latin typeface="Palatino Linotype"/>
                </a:endParaRPr>
              </a:p>
            </p:txBody>
          </p:sp>
        </p:grpSp>
        <p:sp>
          <p:nvSpPr>
            <p:cNvPr id="28" name="Circular Arrow 27"/>
            <p:cNvSpPr/>
            <p:nvPr/>
          </p:nvSpPr>
          <p:spPr>
            <a:xfrm rot="876914" flipV="1">
              <a:off x="1575169" y="119980"/>
              <a:ext cx="282792" cy="282792"/>
            </a:xfrm>
            <a:prstGeom prst="circularArrow">
              <a:avLst>
                <a:gd name="adj1" fmla="val 10420"/>
                <a:gd name="adj2" fmla="val 1778864"/>
                <a:gd name="adj3" fmla="val 19582802"/>
                <a:gd name="adj4" fmla="val 3741760"/>
                <a:gd name="adj5" fmla="val 12500"/>
              </a:avLst>
            </a:prstGeom>
            <a:gradFill rotWithShape="1">
              <a:gsLst>
                <a:gs pos="0">
                  <a:srgbClr val="297FD5">
                    <a:tint val="90000"/>
                  </a:srgbClr>
                </a:gs>
                <a:gs pos="48000">
                  <a:srgbClr val="297FD5">
                    <a:tint val="54000"/>
                    <a:satMod val="140000"/>
                  </a:srgbClr>
                </a:gs>
                <a:gs pos="100000">
                  <a:srgbClr val="297FD5">
                    <a:tint val="24000"/>
                    <a:satMod val="260000"/>
                  </a:srgbClr>
                </a:gs>
              </a:gsLst>
              <a:lin ang="16200000" scaled="1"/>
            </a:gradFill>
            <a:ln w="12700" cap="flat" cmpd="sng" algn="ctr">
              <a:solidFill>
                <a:srgbClr val="297FD5"/>
              </a:solidFill>
              <a:prstDash val="solid"/>
            </a:ln>
            <a:effectLst/>
          </p:spPr>
          <p:txBody>
            <a:bodyPr rtlCol="0" anchor="ctr"/>
            <a:lstStyle/>
            <a:p>
              <a:pPr algn="ctr" defTabSz="914400">
                <a:defRPr/>
              </a:pPr>
              <a:endParaRPr lang="en-US" sz="1400" kern="0" dirty="0">
                <a:solidFill>
                  <a:srgbClr val="FFFFFF"/>
                </a:solidFill>
                <a:latin typeface="Palatino Linotype"/>
              </a:endParaRPr>
            </a:p>
          </p:txBody>
        </p:sp>
      </p:grpSp>
    </p:spTree>
    <p:extLst>
      <p:ext uri="{BB962C8B-B14F-4D97-AF65-F5344CB8AC3E}">
        <p14:creationId xmlns:p14="http://schemas.microsoft.com/office/powerpoint/2010/main" val="39029455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txStyles>
    <p:titleStyle>
      <a:lvl1pPr algn="l" defTabSz="914400" rtl="0" eaLnBrk="1" latinLnBrk="0" hangingPunct="1">
        <a:spcBef>
          <a:spcPct val="0"/>
        </a:spcBef>
        <a:buNone/>
        <a:defRPr lang="en-GB" sz="1600" b="1" kern="1200" noProof="0" dirty="0" smtClean="0">
          <a:solidFill>
            <a:srgbClr val="00338D"/>
          </a:solidFill>
          <a:latin typeface="Optima"/>
          <a:ea typeface="+mj-ea"/>
          <a:cs typeface="Optima"/>
        </a:defRPr>
      </a:lvl1pPr>
      <a:lvl2pPr eaLnBrk="1" hangingPunct="1">
        <a:defRPr sz="1600" b="1">
          <a:solidFill>
            <a:srgbClr val="00338D"/>
          </a:solidFill>
          <a:latin typeface="+mj-lt"/>
        </a:defRPr>
      </a:lvl2pPr>
      <a:lvl3pPr eaLnBrk="1" hangingPunct="1">
        <a:defRPr sz="1600" b="1">
          <a:solidFill>
            <a:srgbClr val="00338D"/>
          </a:solidFill>
          <a:latin typeface="+mj-lt"/>
        </a:defRPr>
      </a:lvl3pPr>
      <a:lvl4pPr eaLnBrk="1" hangingPunct="1">
        <a:defRPr sz="1600" b="1">
          <a:solidFill>
            <a:srgbClr val="00338D"/>
          </a:solidFill>
          <a:latin typeface="+mj-lt"/>
        </a:defRPr>
      </a:lvl4pPr>
      <a:lvl5pPr eaLnBrk="1" hangingPunct="1">
        <a:defRPr sz="1600" b="1">
          <a:solidFill>
            <a:srgbClr val="00338D"/>
          </a:solidFill>
          <a:latin typeface="+mj-lt"/>
        </a:defRPr>
      </a:lvl5pPr>
      <a:lvl6pPr eaLnBrk="1" hangingPunct="1">
        <a:defRPr sz="1600" b="1">
          <a:solidFill>
            <a:srgbClr val="00338D"/>
          </a:solidFill>
          <a:latin typeface="+mj-lt"/>
        </a:defRPr>
      </a:lvl6pPr>
      <a:lvl7pPr eaLnBrk="1" hangingPunct="1">
        <a:defRPr sz="1600" b="1">
          <a:solidFill>
            <a:srgbClr val="00338D"/>
          </a:solidFill>
          <a:latin typeface="+mj-lt"/>
        </a:defRPr>
      </a:lvl7pPr>
      <a:lvl8pPr eaLnBrk="1" hangingPunct="1">
        <a:defRPr sz="1600" b="1">
          <a:solidFill>
            <a:srgbClr val="00338D"/>
          </a:solidFill>
          <a:latin typeface="+mj-lt"/>
        </a:defRPr>
      </a:lvl8pPr>
      <a:lvl9pPr eaLnBrk="1" hangingPunct="1">
        <a:defRPr sz="1600" b="1">
          <a:solidFill>
            <a:srgbClr val="00338D"/>
          </a:solidFill>
          <a:latin typeface="+mj-lt"/>
        </a:defRPr>
      </a:lvl9pPr>
    </p:titleStyle>
    <p:bodyStyle>
      <a:lvl1pPr marL="0" indent="0" algn="l" defTabSz="914400" rtl="0" eaLnBrk="1" latinLnBrk="0" hangingPunct="1">
        <a:lnSpc>
          <a:spcPct val="100000"/>
        </a:lnSpc>
        <a:spcBef>
          <a:spcPts val="600"/>
        </a:spcBef>
        <a:buFont typeface="Arial" pitchFamily="34" charset="0"/>
        <a:buNone/>
        <a:defRPr lang="en-US" sz="900" b="1" kern="1200" noProof="0" dirty="0" smtClean="0">
          <a:solidFill>
            <a:srgbClr val="00338D"/>
          </a:solidFill>
          <a:latin typeface="Optima"/>
          <a:ea typeface="+mn-ea"/>
          <a:cs typeface="Optima"/>
        </a:defRPr>
      </a:lvl1pPr>
      <a:lvl2pPr marL="0" indent="0" algn="l" defTabSz="914400" rtl="0" eaLnBrk="1" latinLnBrk="0" hangingPunct="1">
        <a:lnSpc>
          <a:spcPct val="100000"/>
        </a:lnSpc>
        <a:spcBef>
          <a:spcPts val="600"/>
        </a:spcBef>
        <a:buFont typeface="Arial" pitchFamily="34" charset="0"/>
        <a:buNone/>
        <a:defRPr lang="en-US" sz="900" b="0" kern="1200" noProof="0" dirty="0" smtClean="0">
          <a:solidFill>
            <a:schemeClr val="tx1"/>
          </a:solidFill>
          <a:latin typeface="Optima"/>
          <a:ea typeface="+mn-ea"/>
          <a:cs typeface="Optima"/>
        </a:defRPr>
      </a:lvl2pPr>
      <a:lvl3pPr marL="177800" indent="-177800" algn="l" defTabSz="914400" rtl="0" eaLnBrk="1" latinLnBrk="0" hangingPunct="1">
        <a:lnSpc>
          <a:spcPct val="100000"/>
        </a:lnSpc>
        <a:spcBef>
          <a:spcPts val="600"/>
        </a:spcBef>
        <a:buClr>
          <a:srgbClr val="97989A"/>
        </a:buClr>
        <a:buFont typeface="Arial" pitchFamily="34" charset="0"/>
        <a:buChar char="■"/>
        <a:defRPr lang="en-US" sz="900" b="0" kern="1200" noProof="0" dirty="0" smtClean="0">
          <a:solidFill>
            <a:schemeClr val="tx1"/>
          </a:solidFill>
          <a:latin typeface="Optima"/>
          <a:ea typeface="+mn-ea"/>
          <a:cs typeface="Optima"/>
        </a:defRPr>
      </a:lvl3pPr>
      <a:lvl4pPr marL="355600" indent="-177800" algn="l" defTabSz="914400" rtl="0" eaLnBrk="1" latinLnBrk="0" hangingPunct="1">
        <a:lnSpc>
          <a:spcPct val="100000"/>
        </a:lnSpc>
        <a:spcBef>
          <a:spcPts val="600"/>
        </a:spcBef>
        <a:buClr>
          <a:srgbClr val="97989A"/>
        </a:buClr>
        <a:buFont typeface="Arial" pitchFamily="34" charset="0"/>
        <a:buChar char="–"/>
        <a:defRPr lang="en-US" sz="900" b="0" kern="1200" noProof="0" dirty="0" smtClean="0">
          <a:solidFill>
            <a:schemeClr val="tx1"/>
          </a:solidFill>
          <a:latin typeface="Optima"/>
          <a:ea typeface="+mn-ea"/>
          <a:cs typeface="Optima"/>
        </a:defRPr>
      </a:lvl4pPr>
      <a:lvl5pPr marL="534988" indent="-174625" algn="l" defTabSz="914400" rtl="0" eaLnBrk="1" latinLnBrk="0" hangingPunct="1">
        <a:lnSpc>
          <a:spcPct val="100000"/>
        </a:lnSpc>
        <a:spcBef>
          <a:spcPts val="600"/>
        </a:spcBef>
        <a:buClr>
          <a:srgbClr val="97989A"/>
        </a:buClr>
        <a:buFont typeface="Arial" pitchFamily="34" charset="0"/>
        <a:buChar char="■"/>
        <a:defRPr lang="en-GB" sz="900" b="0" kern="1200" baseline="0" noProof="0" dirty="0" smtClean="0">
          <a:solidFill>
            <a:schemeClr val="tx1"/>
          </a:solidFill>
          <a:latin typeface="Optima"/>
          <a:ea typeface="+mn-ea"/>
          <a:cs typeface="Optima"/>
        </a:defRPr>
      </a:lvl5pPr>
      <a:lvl6pPr marL="720725" indent="-185738" algn="l" defTabSz="914400" rtl="0" eaLnBrk="1" latinLnBrk="0" hangingPunct="1">
        <a:lnSpc>
          <a:spcPct val="110000"/>
        </a:lnSpc>
        <a:spcBef>
          <a:spcPts val="600"/>
        </a:spcBef>
        <a:buClr>
          <a:srgbClr val="97989A"/>
        </a:buClr>
        <a:buFont typeface="Arial" pitchFamily="34" charset="0"/>
        <a:buChar char="–"/>
        <a:defRPr lang="en-GB" sz="900" kern="1200" dirty="0" smtClean="0">
          <a:solidFill>
            <a:schemeClr val="tx1"/>
          </a:solidFill>
          <a:latin typeface="Arial" pitchFamily="34" charset="0"/>
          <a:ea typeface="+mn-ea"/>
          <a:cs typeface="Arial" pitchFamily="34" charset="0"/>
        </a:defRPr>
      </a:lvl6pPr>
      <a:lvl7pPr marL="895350" indent="-174625"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7pPr>
      <a:lvl8pPr marL="1081088" indent="-185738"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mn-cs"/>
        </a:defRPr>
      </a:lvl8pPr>
      <a:lvl9pPr marL="1255713" indent="-174625"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4/17/17</a:t>
            </a:fld>
            <a:endParaRPr lang="en-US" dirty="0"/>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594417698"/>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72" r:id="rId19"/>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9144000" cy="1441450"/>
          </a:xfrm>
          <a:prstGeom prst="rect">
            <a:avLst/>
          </a:prstGeom>
        </p:spPr>
      </p:pic>
      <p:sp>
        <p:nvSpPr>
          <p:cNvPr id="2" name="Title Placeholder 1"/>
          <p:cNvSpPr>
            <a:spLocks noGrp="1"/>
          </p:cNvSpPr>
          <p:nvPr>
            <p:ph type="title"/>
          </p:nvPr>
        </p:nvSpPr>
        <p:spPr>
          <a:xfrm>
            <a:off x="2171700" y="764373"/>
            <a:ext cx="645795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4350" y="2194561"/>
            <a:ext cx="81153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446520" y="6356351"/>
            <a:ext cx="2183130" cy="365125"/>
          </a:xfrm>
          <a:prstGeom prst="rect">
            <a:avLst/>
          </a:prstGeom>
        </p:spPr>
        <p:txBody>
          <a:bodyPr vert="horz" lIns="91440" tIns="45720" rIns="91440" bIns="45720" rtlCol="0" anchor="ctr"/>
          <a:lstStyle>
            <a:lvl1pPr algn="r">
              <a:defRPr sz="788">
                <a:solidFill>
                  <a:schemeClr val="tx1">
                    <a:tint val="75000"/>
                  </a:schemeClr>
                </a:solidFill>
              </a:defRPr>
            </a:lvl1pPr>
          </a:lstStyle>
          <a:p>
            <a:pPr defTabSz="685800"/>
            <a:fld id="{5C8A7E5C-F10F-144B-A041-64A80F09FA3F}" type="datetimeFigureOut">
              <a:rPr lang="en-US" smtClean="0">
                <a:solidFill>
                  <a:prstClr val="white">
                    <a:tint val="75000"/>
                  </a:prstClr>
                </a:solidFill>
              </a:rPr>
              <a:pPr defTabSz="685800"/>
              <a:t>4/17/17</a:t>
            </a:fld>
            <a:endParaRPr lang="en-US">
              <a:solidFill>
                <a:prstClr val="white">
                  <a:tint val="75000"/>
                </a:prstClr>
              </a:solidFill>
            </a:endParaRPr>
          </a:p>
        </p:txBody>
      </p:sp>
      <p:sp>
        <p:nvSpPr>
          <p:cNvPr id="5" name="Footer Placeholder 4"/>
          <p:cNvSpPr>
            <a:spLocks noGrp="1"/>
          </p:cNvSpPr>
          <p:nvPr>
            <p:ph type="ftr" sz="quarter" idx="3"/>
          </p:nvPr>
        </p:nvSpPr>
        <p:spPr>
          <a:xfrm>
            <a:off x="514350" y="6355846"/>
            <a:ext cx="5829300" cy="365125"/>
          </a:xfrm>
          <a:prstGeom prst="rect">
            <a:avLst/>
          </a:prstGeom>
        </p:spPr>
        <p:txBody>
          <a:bodyPr vert="horz" lIns="91440" tIns="45720" rIns="91440" bIns="45720" rtlCol="0" anchor="ctr"/>
          <a:lstStyle>
            <a:lvl1pPr algn="l">
              <a:defRPr sz="788">
                <a:solidFill>
                  <a:schemeClr val="tx1">
                    <a:tint val="75000"/>
                  </a:schemeClr>
                </a:solidFill>
              </a:defRPr>
            </a:lvl1pPr>
          </a:lstStyle>
          <a:p>
            <a:pPr defTabSz="685800"/>
            <a:endParaRPr lang="en-US">
              <a:solidFill>
                <a:prstClr val="white">
                  <a:tint val="75000"/>
                </a:prstClr>
              </a:solidFill>
            </a:endParaRPr>
          </a:p>
        </p:txBody>
      </p:sp>
      <p:sp>
        <p:nvSpPr>
          <p:cNvPr id="6" name="Slide Number Placeholder 5"/>
          <p:cNvSpPr>
            <a:spLocks noGrp="1"/>
          </p:cNvSpPr>
          <p:nvPr>
            <p:ph type="sldNum" sz="quarter" idx="4"/>
          </p:nvPr>
        </p:nvSpPr>
        <p:spPr>
          <a:xfrm>
            <a:off x="6572250" y="381001"/>
            <a:ext cx="2057400" cy="365125"/>
          </a:xfrm>
          <a:prstGeom prst="rect">
            <a:avLst/>
          </a:prstGeom>
        </p:spPr>
        <p:txBody>
          <a:bodyPr vert="horz" lIns="91440" tIns="45720" rIns="91440" bIns="45720" rtlCol="0" anchor="ctr"/>
          <a:lstStyle>
            <a:lvl1pPr algn="r">
              <a:defRPr sz="788">
                <a:solidFill>
                  <a:schemeClr val="tx1">
                    <a:tint val="75000"/>
                  </a:schemeClr>
                </a:solidFill>
              </a:defRPr>
            </a:lvl1pPr>
          </a:lstStyle>
          <a:p>
            <a:pPr defTabSz="685800"/>
            <a:fld id="{F2E5FF3F-E6AE-E64F-A6DA-A096789B4E7A}" type="slidenum">
              <a:rPr lang="en-US" smtClean="0">
                <a:solidFill>
                  <a:prstClr val="white">
                    <a:tint val="75000"/>
                  </a:prstClr>
                </a:solidFill>
              </a:rPr>
              <a:pPr defTabSz="685800"/>
              <a:t>‹#›</a:t>
            </a:fld>
            <a:endParaRPr lang="en-US">
              <a:solidFill>
                <a:prstClr val="white">
                  <a:tint val="75000"/>
                </a:prstClr>
              </a:solidFill>
            </a:endParaRPr>
          </a:p>
        </p:txBody>
      </p:sp>
    </p:spTree>
    <p:extLst>
      <p:ext uri="{BB962C8B-B14F-4D97-AF65-F5344CB8AC3E}">
        <p14:creationId xmlns:p14="http://schemas.microsoft.com/office/powerpoint/2010/main" val="251018213"/>
      </p:ext>
    </p:extLst>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Lst>
  <p:txStyles>
    <p:title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AU"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519016-4934-5148-BEA2-2DF97C695A8F}" type="datetimeFigureOut">
              <a:rPr lang="en-US" smtClean="0">
                <a:solidFill>
                  <a:prstClr val="black">
                    <a:tint val="75000"/>
                  </a:prstClr>
                </a:solidFill>
              </a:rPr>
              <a:pPr/>
              <a:t>4/17/17</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4626440"/>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9.png"/><Relationship Id="rId3" Type="http://schemas.microsoft.com/office/2007/relationships/hdphoto" Target="../media/hdphoto2.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6.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9.png"/><Relationship Id="rId3" Type="http://schemas.microsoft.com/office/2007/relationships/hdphoto" Target="../media/hdphoto2.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17.png"/><Relationship Id="rId3" Type="http://schemas.microsoft.com/office/2007/relationships/hdphoto" Target="../media/hdphoto3.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9.png"/><Relationship Id="rId3"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tiff"/><Relationship Id="rId1" Type="http://schemas.openxmlformats.org/officeDocument/2006/relationships/slideLayout" Target="../slideLayouts/slideLayout70.xml"/><Relationship Id="rId2" Type="http://schemas.openxmlformats.org/officeDocument/2006/relationships/notesSlide" Target="../notesSlides/notesSlid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xml"/><Relationship Id="rId3" Type="http://schemas.openxmlformats.org/officeDocument/2006/relationships/image" Target="../media/image2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4.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3.emf"/><Relationship Id="rId5" Type="http://schemas.openxmlformats.org/officeDocument/2006/relationships/image" Target="../media/image24.emf"/><Relationship Id="rId1" Type="http://schemas.openxmlformats.org/officeDocument/2006/relationships/slideLayout" Target="../slideLayouts/slideLayout70.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6.xml"/><Relationship Id="rId3" Type="http://schemas.openxmlformats.org/officeDocument/2006/relationships/image" Target="../media/image2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hyperlink" Target="http://xscale.simpletix.com/SimpleTixExpress/Events/EventSectionDetail.aspx?ShowId=28987&amp;EventTimeId=63581" TargetMode="External"/><Relationship Id="rId3" Type="http://schemas.openxmlformats.org/officeDocument/2006/relationships/hyperlink" Target="http://xscale.simpletix.com/Event/29028/XBA/"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hyperlink" Target="http://manifesto.softwarecraftsmanship.or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19.emf"/><Relationship Id="rId1" Type="http://schemas.openxmlformats.org/officeDocument/2006/relationships/slideLayout" Target="../slideLayouts/slideLayout70.xml"/><Relationship Id="rId2"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8.xml"/><Relationship Id="rId3" Type="http://schemas.openxmlformats.org/officeDocument/2006/relationships/image" Target="../media/image2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0.tiff"/></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8.png"/><Relationship Id="rId5" Type="http://schemas.microsoft.com/office/2007/relationships/hdphoto" Target="../media/hdphoto4.wdp"/><Relationship Id="rId6" Type="http://schemas.openxmlformats.org/officeDocument/2006/relationships/image" Target="../media/image23.emf"/><Relationship Id="rId7" Type="http://schemas.openxmlformats.org/officeDocument/2006/relationships/image" Target="../media/image24.emf"/><Relationship Id="rId1" Type="http://schemas.openxmlformats.org/officeDocument/2006/relationships/slideLayout" Target="../slideLayouts/slideLayout70.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0.xml"/><Relationship Id="rId3" Type="http://schemas.openxmlformats.org/officeDocument/2006/relationships/image" Target="../media/image29.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9.png"/><Relationship Id="rId3" Type="http://schemas.microsoft.com/office/2007/relationships/hdphoto" Target="../media/hdphoto2.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9.png"/><Relationship Id="rId3"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pple.png"/>
          <p:cNvPicPr>
            <a:picLocks noChangeAspect="1"/>
          </p:cNvPicPr>
          <p:nvPr/>
        </p:nvPicPr>
        <p:blipFill rotWithShape="1">
          <a:blip r:embed="rId2">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3">
                    <a14:imgEffect>
                      <a14:backgroundRemoval t="0" b="94889" l="5909" r="100000">
                        <a14:foregroundMark x1="71212" y1="51556" x2="79242" y2="44000"/>
                      </a14:backgroundRemoval>
                    </a14:imgEffect>
                    <a14:imgEffect>
                      <a14:artisticCement/>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8590" t="13469" r="15115" b="7727"/>
          <a:stretch/>
        </p:blipFill>
        <p:spPr>
          <a:xfrm>
            <a:off x="0" y="1154686"/>
            <a:ext cx="9144000" cy="5703314"/>
          </a:xfrm>
          <a:prstGeom prst="rect">
            <a:avLst/>
          </a:prstGeom>
          <a:ln>
            <a:noFill/>
          </a:ln>
          <a:effectLst>
            <a:innerShdw dist="406400" dir="16200000">
              <a:srgbClr val="F2B734"/>
            </a:innerShdw>
          </a:effectLst>
        </p:spPr>
      </p:pic>
      <p:sp>
        <p:nvSpPr>
          <p:cNvPr id="2" name="Title 1"/>
          <p:cNvSpPr>
            <a:spLocks noGrp="1"/>
          </p:cNvSpPr>
          <p:nvPr>
            <p:ph type="ctrTitle"/>
          </p:nvPr>
        </p:nvSpPr>
        <p:spPr>
          <a:xfrm>
            <a:off x="509827" y="540159"/>
            <a:ext cx="8796219" cy="1470025"/>
          </a:xfrm>
        </p:spPr>
        <p:txBody>
          <a:bodyPr>
            <a:noAutofit/>
          </a:bodyPr>
          <a:lstStyle/>
          <a:p>
            <a:pPr algn="l"/>
            <a:r>
              <a:rPr lang="en-AU" sz="2400" cap="none" dirty="0" smtClean="0">
                <a:latin typeface="Optima"/>
                <a:cs typeface="Optima"/>
              </a:rPr>
              <a:t/>
            </a:r>
            <a:br>
              <a:rPr lang="en-AU" sz="2400" cap="none" dirty="0" smtClean="0">
                <a:latin typeface="Optima"/>
                <a:cs typeface="Optima"/>
              </a:rPr>
            </a:br>
            <a:r>
              <a:rPr lang="en-AU" sz="4800" cap="none" noProof="0" dirty="0" smtClean="0">
                <a:latin typeface="Optima"/>
                <a:cs typeface="Optima"/>
              </a:rPr>
              <a:t/>
            </a:r>
            <a:br>
              <a:rPr lang="en-AU" sz="4800" cap="none" noProof="0" dirty="0" smtClean="0">
                <a:latin typeface="Optima"/>
                <a:cs typeface="Optima"/>
              </a:rPr>
            </a:br>
            <a:r>
              <a:rPr lang="en-AU" sz="4800" cap="none" noProof="0" dirty="0" smtClean="0">
                <a:latin typeface="Optima"/>
                <a:cs typeface="Optima"/>
              </a:rPr>
              <a:t>Agility</a:t>
            </a:r>
            <a:r>
              <a:rPr lang="en-AU" sz="4800" cap="none" dirty="0">
                <a:latin typeface="Optima"/>
                <a:cs typeface="Optima"/>
              </a:rPr>
              <a:t> </a:t>
            </a:r>
            <a:r>
              <a:rPr lang="en-AU" sz="4800" cap="none" dirty="0" smtClean="0">
                <a:latin typeface="Optima"/>
                <a:cs typeface="Optima"/>
              </a:rPr>
              <a:t>and</a:t>
            </a:r>
            <a:r>
              <a:rPr lang="en-AU" sz="4800" cap="none" noProof="0" dirty="0" smtClean="0">
                <a:latin typeface="Optima"/>
                <a:cs typeface="Optima"/>
              </a:rPr>
              <a:t> Rigor</a:t>
            </a:r>
            <a:endParaRPr lang="en-AU" sz="4800" cap="none" noProof="0" dirty="0">
              <a:latin typeface="Optima"/>
              <a:cs typeface="Optima"/>
            </a:endParaRPr>
          </a:p>
        </p:txBody>
      </p:sp>
      <p:sp>
        <p:nvSpPr>
          <p:cNvPr id="4" name="TextBox 3"/>
          <p:cNvSpPr txBox="1"/>
          <p:nvPr/>
        </p:nvSpPr>
        <p:spPr>
          <a:xfrm>
            <a:off x="3563005" y="6526926"/>
            <a:ext cx="5549463" cy="307777"/>
          </a:xfrm>
          <a:prstGeom prst="rect">
            <a:avLst/>
          </a:prstGeom>
          <a:noFill/>
        </p:spPr>
        <p:txBody>
          <a:bodyPr wrap="square" rtlCol="0">
            <a:spAutoFit/>
          </a:bodyPr>
          <a:lstStyle/>
          <a:p>
            <a:pPr algn="ctr"/>
            <a:r>
              <a:rPr lang="en-US" sz="1400" dirty="0" smtClean="0">
                <a:solidFill>
                  <a:schemeClr val="bg1">
                    <a:lumMod val="75000"/>
                  </a:schemeClr>
                </a:solidFill>
              </a:rPr>
              <a:t>Copyright © 2017 by Peter Merel   Confidential and Proprietary</a:t>
            </a:r>
          </a:p>
        </p:txBody>
      </p:sp>
    </p:spTree>
    <p:extLst>
      <p:ext uri="{BB962C8B-B14F-4D97-AF65-F5344CB8AC3E}">
        <p14:creationId xmlns:p14="http://schemas.microsoft.com/office/powerpoint/2010/main" val="38960595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279400"/>
            <a:ext cx="6499346" cy="930684"/>
          </a:xfrm>
        </p:spPr>
        <p:txBody>
          <a:bodyPr>
            <a:noAutofit/>
          </a:bodyPr>
          <a:lstStyle/>
          <a:p>
            <a:pPr algn="l"/>
            <a:r>
              <a:rPr lang="en-AU" sz="4800" cap="none" noProof="0" dirty="0" smtClean="0">
                <a:latin typeface="Optima"/>
                <a:cs typeface="Optima"/>
              </a:rPr>
              <a:t>Triple-Loop Learning</a:t>
            </a:r>
            <a:endParaRPr lang="en-AU" sz="4800" cap="none" noProof="0" dirty="0">
              <a:latin typeface="Optima"/>
              <a:cs typeface="Optima"/>
            </a:endParaRPr>
          </a:p>
        </p:txBody>
      </p:sp>
      <p:pic>
        <p:nvPicPr>
          <p:cNvPr id="8" name="Picture 7"/>
          <p:cNvPicPr>
            <a:picLocks noChangeAspect="1"/>
          </p:cNvPicPr>
          <p:nvPr/>
        </p:nvPicPr>
        <p:blipFill>
          <a:blip r:embed="rId2"/>
          <a:stretch>
            <a:fillRect/>
          </a:stretch>
        </p:blipFill>
        <p:spPr>
          <a:xfrm>
            <a:off x="-228600" y="1384300"/>
            <a:ext cx="9601200" cy="5651500"/>
          </a:xfrm>
          <a:prstGeom prst="rect">
            <a:avLst/>
          </a:prstGeom>
        </p:spPr>
      </p:pic>
      <p:sp>
        <p:nvSpPr>
          <p:cNvPr id="9" name="TextBox 8"/>
          <p:cNvSpPr txBox="1"/>
          <p:nvPr/>
        </p:nvSpPr>
        <p:spPr>
          <a:xfrm>
            <a:off x="1027430" y="1141968"/>
            <a:ext cx="7998343" cy="369332"/>
          </a:xfrm>
          <a:prstGeom prst="rect">
            <a:avLst/>
          </a:prstGeom>
          <a:noFill/>
        </p:spPr>
        <p:txBody>
          <a:bodyPr wrap="none" rtlCol="0">
            <a:spAutoFit/>
          </a:bodyPr>
          <a:lstStyle/>
          <a:p>
            <a:r>
              <a:rPr lang="en-US" dirty="0" smtClean="0">
                <a:latin typeface="Optima" charset="0"/>
                <a:ea typeface="Optima" charset="0"/>
                <a:cs typeface="Optima" charset="0"/>
              </a:rPr>
              <a:t>Learning flow accelerates workflow, which accelerates flow </a:t>
            </a:r>
            <a:r>
              <a:rPr lang="en-US" smtClean="0">
                <a:latin typeface="Optima" charset="0"/>
                <a:ea typeface="Optima" charset="0"/>
                <a:cs typeface="Optima" charset="0"/>
              </a:rPr>
              <a:t>of value to market.</a:t>
            </a:r>
            <a:endParaRPr lang="en-US" dirty="0">
              <a:latin typeface="Optima" charset="0"/>
              <a:ea typeface="Optima" charset="0"/>
              <a:cs typeface="Optima" charset="0"/>
            </a:endParaRPr>
          </a:p>
        </p:txBody>
      </p:sp>
    </p:spTree>
    <p:extLst>
      <p:ext uri="{BB962C8B-B14F-4D97-AF65-F5344CB8AC3E}">
        <p14:creationId xmlns:p14="http://schemas.microsoft.com/office/powerpoint/2010/main" val="192823766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
          <p:cNvSpPr>
            <a:spLocks noGrp="1"/>
          </p:cNvSpPr>
          <p:nvPr>
            <p:ph idx="1"/>
          </p:nvPr>
        </p:nvSpPr>
        <p:spPr>
          <a:xfrm>
            <a:off x="3788345" y="1771563"/>
            <a:ext cx="5165434" cy="4103945"/>
          </a:xfrm>
        </p:spPr>
        <p:txBody>
          <a:bodyPr>
            <a:noAutofit/>
          </a:bodyPr>
          <a:lstStyle/>
          <a:p>
            <a:endParaRPr lang="en-AU" dirty="0">
              <a:latin typeface="Optima" charset="0"/>
              <a:ea typeface="Optima" charset="0"/>
              <a:cs typeface="Optima" charset="0"/>
            </a:endParaRPr>
          </a:p>
          <a:p>
            <a:pPr lvl="1"/>
            <a:r>
              <a:rPr lang="en-AU" sz="2400" dirty="0" smtClean="0"/>
              <a:t>All missions relate to Throughput.</a:t>
            </a:r>
            <a:endParaRPr lang="en-AU" sz="2400" dirty="0">
              <a:solidFill>
                <a:srgbClr val="E5652D"/>
              </a:solidFill>
            </a:endParaRPr>
          </a:p>
          <a:p>
            <a:pPr lvl="1"/>
            <a:r>
              <a:rPr lang="en-AU" sz="2400" dirty="0"/>
              <a:t>Collaboration Loop Limit = </a:t>
            </a:r>
            <a:r>
              <a:rPr lang="en-AU" sz="2400" dirty="0">
                <a:solidFill>
                  <a:srgbClr val="3DACFF"/>
                </a:solidFill>
              </a:rPr>
              <a:t>4</a:t>
            </a:r>
          </a:p>
          <a:p>
            <a:pPr lvl="1"/>
            <a:r>
              <a:rPr lang="en-AU" sz="2400" dirty="0"/>
              <a:t>Maximum Meeting Size   = </a:t>
            </a:r>
            <a:r>
              <a:rPr lang="en-AU" sz="2400" dirty="0">
                <a:solidFill>
                  <a:srgbClr val="3DACFF"/>
                </a:solidFill>
              </a:rPr>
              <a:t>8</a:t>
            </a:r>
            <a:endParaRPr lang="en-AU" sz="2400" dirty="0">
              <a:solidFill>
                <a:srgbClr val="3DACFF"/>
              </a:solidFill>
            </a:endParaRPr>
          </a:p>
          <a:p>
            <a:pPr lvl="1"/>
            <a:endParaRPr lang="en-AU" sz="2400" dirty="0">
              <a:solidFill>
                <a:srgbClr val="3DACFF"/>
              </a:solidFill>
            </a:endParaRPr>
          </a:p>
          <a:p>
            <a:pPr marL="342883" lvl="1" indent="0">
              <a:buNone/>
            </a:pPr>
            <a:r>
              <a:rPr lang="en-AU" sz="1800" dirty="0"/>
              <a:t>A </a:t>
            </a:r>
            <a:r>
              <a:rPr lang="en-AU" sz="1800" dirty="0">
                <a:solidFill>
                  <a:srgbClr val="38D6FF"/>
                </a:solidFill>
              </a:rPr>
              <a:t>Collaboration Loop </a:t>
            </a:r>
            <a:r>
              <a:rPr lang="en-AU" sz="1800" dirty="0"/>
              <a:t>is a number of conversations that have to happen for two people to work on something together.</a:t>
            </a:r>
          </a:p>
          <a:p>
            <a:pPr marL="342883" lvl="1" indent="0">
              <a:buNone/>
            </a:pPr>
            <a:endParaRPr lang="en-AU" sz="1800" dirty="0"/>
          </a:p>
          <a:p>
            <a:pPr marL="342883" lvl="1" indent="0">
              <a:buNone/>
            </a:pPr>
            <a:r>
              <a:rPr lang="en-AU" sz="1800" dirty="0"/>
              <a:t>The </a:t>
            </a:r>
            <a:r>
              <a:rPr lang="en-AU" sz="1800" dirty="0">
                <a:solidFill>
                  <a:srgbClr val="38D6FF"/>
                </a:solidFill>
              </a:rPr>
              <a:t>Collaboration Loop Limit</a:t>
            </a:r>
            <a:r>
              <a:rPr lang="en-AU" sz="1800" dirty="0"/>
              <a:t> is the maximum length Collaboration Loop in </a:t>
            </a:r>
            <a:r>
              <a:rPr lang="en-AU" sz="1800" dirty="0" smtClean="0"/>
              <a:t>a group </a:t>
            </a:r>
            <a:r>
              <a:rPr lang="en-AU" sz="1800" dirty="0"/>
              <a:t>of people working </a:t>
            </a:r>
            <a:r>
              <a:rPr lang="en-AU" sz="1800" dirty="0" smtClean="0"/>
              <a:t>in the same Portfolio.</a:t>
            </a:r>
            <a:endParaRPr lang="en-AU" sz="1800" dirty="0"/>
          </a:p>
        </p:txBody>
      </p:sp>
      <p:sp>
        <p:nvSpPr>
          <p:cNvPr id="5" name="Title 2"/>
          <p:cNvSpPr>
            <a:spLocks noGrp="1"/>
          </p:cNvSpPr>
          <p:nvPr>
            <p:ph type="title"/>
          </p:nvPr>
        </p:nvSpPr>
        <p:spPr>
          <a:xfrm>
            <a:off x="294913" y="2606133"/>
            <a:ext cx="3697817" cy="2627012"/>
          </a:xfrm>
        </p:spPr>
        <p:txBody>
          <a:bodyPr>
            <a:normAutofit/>
          </a:bodyPr>
          <a:lstStyle/>
          <a:p>
            <a:pPr algn="ctr"/>
            <a:r>
              <a:rPr lang="en-US" sz="2800" dirty="0">
                <a:solidFill>
                  <a:srgbClr val="38D6FF"/>
                </a:solidFill>
              </a:rPr>
              <a:t>Shorter</a:t>
            </a:r>
            <a:r>
              <a:rPr lang="en-US" sz="4000" dirty="0" smtClean="0">
                <a:solidFill>
                  <a:schemeClr val="accent5"/>
                </a:solidFill>
              </a:rPr>
              <a:t> </a:t>
            </a:r>
            <a:r>
              <a:rPr lang="en-US" dirty="0" smtClean="0">
                <a:solidFill>
                  <a:schemeClr val="accent5"/>
                </a:solidFill>
              </a:rPr>
              <a:t>Loops</a:t>
            </a:r>
            <a:br>
              <a:rPr lang="en-US" dirty="0" smtClean="0">
                <a:solidFill>
                  <a:schemeClr val="accent5"/>
                </a:solidFill>
              </a:rPr>
            </a:br>
            <a:r>
              <a:rPr lang="en-US" sz="2800" dirty="0">
                <a:solidFill>
                  <a:srgbClr val="38D6FF"/>
                </a:solidFill>
              </a:rPr>
              <a:t>Smaller</a:t>
            </a:r>
            <a:r>
              <a:rPr lang="en-US" sz="4000" dirty="0" smtClean="0">
                <a:solidFill>
                  <a:schemeClr val="accent5"/>
                </a:solidFill>
              </a:rPr>
              <a:t> </a:t>
            </a:r>
            <a:r>
              <a:rPr lang="en-US" dirty="0" smtClean="0">
                <a:solidFill>
                  <a:schemeClr val="accent5"/>
                </a:solidFill>
              </a:rPr>
              <a:t>Meetings</a:t>
            </a:r>
            <a:br>
              <a:rPr lang="en-US" dirty="0" smtClean="0">
                <a:solidFill>
                  <a:schemeClr val="accent5"/>
                </a:solidFill>
              </a:rPr>
            </a:br>
            <a:r>
              <a:rPr lang="en-US" sz="2800" dirty="0">
                <a:solidFill>
                  <a:srgbClr val="38D6FF"/>
                </a:solidFill>
              </a:rPr>
              <a:t>Numerical</a:t>
            </a:r>
            <a:r>
              <a:rPr lang="en-US" sz="4000" dirty="0" smtClean="0">
                <a:solidFill>
                  <a:schemeClr val="accent5"/>
                </a:solidFill>
              </a:rPr>
              <a:t> </a:t>
            </a:r>
            <a:r>
              <a:rPr lang="en-US" dirty="0" smtClean="0">
                <a:solidFill>
                  <a:schemeClr val="accent5"/>
                </a:solidFill>
              </a:rPr>
              <a:t>Objectives</a:t>
            </a:r>
            <a:endParaRPr lang="en-US" dirty="0">
              <a:solidFill>
                <a:schemeClr val="accent5"/>
              </a:solidFill>
              <a:latin typeface="Optima" charset="0"/>
              <a:ea typeface="Optima" charset="0"/>
              <a:cs typeface="Optima" charset="0"/>
            </a:endParaRPr>
          </a:p>
        </p:txBody>
      </p:sp>
      <p:sp>
        <p:nvSpPr>
          <p:cNvPr id="6" name="Title 1"/>
          <p:cNvSpPr txBox="1">
            <a:spLocks/>
          </p:cNvSpPr>
          <p:nvPr/>
        </p:nvSpPr>
        <p:spPr>
          <a:xfrm>
            <a:off x="94337" y="1850575"/>
            <a:ext cx="8329386" cy="93068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r>
              <a:rPr lang="en-AU" sz="4800" cap="none" dirty="0" smtClean="0">
                <a:latin typeface="Optima"/>
                <a:cs typeface="Optima"/>
              </a:rPr>
              <a:t>How does triple-loop learning improve Rigor?</a:t>
            </a:r>
            <a:endParaRPr lang="en-AU" sz="4800" cap="none" dirty="0">
              <a:latin typeface="Optima"/>
              <a:cs typeface="Optima"/>
            </a:endParaRPr>
          </a:p>
        </p:txBody>
      </p:sp>
    </p:spTree>
    <p:extLst>
      <p:ext uri="{BB962C8B-B14F-4D97-AF65-F5344CB8AC3E}">
        <p14:creationId xmlns:p14="http://schemas.microsoft.com/office/powerpoint/2010/main" val="120522318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pple.png"/>
          <p:cNvPicPr>
            <a:picLocks noChangeAspect="1"/>
          </p:cNvPicPr>
          <p:nvPr/>
        </p:nvPicPr>
        <p:blipFill rotWithShape="1">
          <a:blip r:embed="rId2">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3">
                    <a14:imgEffect>
                      <a14:backgroundRemoval t="0" b="94889" l="5909" r="100000">
                        <a14:foregroundMark x1="71212" y1="51556" x2="79242" y2="44000"/>
                      </a14:backgroundRemoval>
                    </a14:imgEffect>
                    <a14:imgEffect>
                      <a14:artisticCement/>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8590" t="13469" r="15115" b="7727"/>
          <a:stretch/>
        </p:blipFill>
        <p:spPr>
          <a:xfrm>
            <a:off x="0" y="1154686"/>
            <a:ext cx="9144000" cy="5703314"/>
          </a:xfrm>
          <a:prstGeom prst="rect">
            <a:avLst/>
          </a:prstGeom>
          <a:ln>
            <a:noFill/>
          </a:ln>
          <a:effectLst>
            <a:innerShdw dist="406400" dir="16200000">
              <a:srgbClr val="F2B734"/>
            </a:innerShdw>
          </a:effectLst>
        </p:spPr>
      </p:pic>
      <p:sp>
        <p:nvSpPr>
          <p:cNvPr id="2" name="Title 1"/>
          <p:cNvSpPr>
            <a:spLocks noGrp="1"/>
          </p:cNvSpPr>
          <p:nvPr>
            <p:ph type="ctrTitle"/>
          </p:nvPr>
        </p:nvSpPr>
        <p:spPr>
          <a:xfrm>
            <a:off x="509827" y="540159"/>
            <a:ext cx="8796219" cy="1470025"/>
          </a:xfrm>
        </p:spPr>
        <p:txBody>
          <a:bodyPr>
            <a:noAutofit/>
          </a:bodyPr>
          <a:lstStyle/>
          <a:p>
            <a:pPr algn="l"/>
            <a:r>
              <a:rPr lang="en-AU" sz="4800" cap="none" noProof="0" dirty="0" smtClean="0">
                <a:latin typeface="Optima"/>
                <a:cs typeface="Optima"/>
              </a:rPr>
              <a:t>How do we get there?</a:t>
            </a:r>
            <a:endParaRPr lang="en-AU" sz="4800" cap="none" noProof="0" dirty="0">
              <a:latin typeface="Optima"/>
              <a:cs typeface="Optima"/>
            </a:endParaRPr>
          </a:p>
        </p:txBody>
      </p:sp>
    </p:spTree>
    <p:extLst>
      <p:ext uri="{BB962C8B-B14F-4D97-AF65-F5344CB8AC3E}">
        <p14:creationId xmlns:p14="http://schemas.microsoft.com/office/powerpoint/2010/main" val="14947766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3527" y="2621940"/>
            <a:ext cx="1858818" cy="2631490"/>
          </a:xfrm>
          <a:prstGeom prst="rect">
            <a:avLst/>
          </a:prstGeom>
          <a:noFill/>
        </p:spPr>
        <p:txBody>
          <a:bodyPr wrap="square" rtlCol="0">
            <a:spAutoFit/>
          </a:bodyPr>
          <a:lstStyle/>
          <a:p>
            <a:r>
              <a:rPr lang="en-AU" sz="1500" dirty="0" smtClean="0">
                <a:latin typeface="Optima"/>
                <a:cs typeface="Optima"/>
              </a:rPr>
              <a:t>Each iteration’s change recipients become the next iteration’s change agents.</a:t>
            </a:r>
          </a:p>
          <a:p>
            <a:endParaRPr lang="en-AU" sz="1500" dirty="0">
              <a:latin typeface="Optima"/>
              <a:cs typeface="Optima"/>
            </a:endParaRPr>
          </a:p>
          <a:p>
            <a:r>
              <a:rPr lang="en-AU" sz="1500" dirty="0" smtClean="0">
                <a:latin typeface="Optima"/>
                <a:cs typeface="Optima"/>
              </a:rPr>
              <a:t>Using </a:t>
            </a:r>
            <a:r>
              <a:rPr lang="en-AU" sz="1500" dirty="0">
                <a:latin typeface="Optima"/>
                <a:cs typeface="Optima"/>
              </a:rPr>
              <a:t>Agile to </a:t>
            </a:r>
            <a:r>
              <a:rPr lang="en-AU" sz="1500" dirty="0" smtClean="0">
                <a:latin typeface="Optima"/>
                <a:cs typeface="Optima"/>
              </a:rPr>
              <a:t> make </a:t>
            </a:r>
            <a:r>
              <a:rPr lang="en-AU" sz="1500" dirty="0">
                <a:latin typeface="Optima"/>
                <a:cs typeface="Optima"/>
              </a:rPr>
              <a:t>Agile. </a:t>
            </a:r>
            <a:endParaRPr lang="en-AU" sz="1500" dirty="0" smtClean="0">
              <a:latin typeface="Optima"/>
              <a:cs typeface="Optima"/>
            </a:endParaRPr>
          </a:p>
          <a:p>
            <a:endParaRPr lang="en-AU" sz="1500" dirty="0" smtClean="0">
              <a:latin typeface="Optima"/>
              <a:cs typeface="Optima"/>
            </a:endParaRPr>
          </a:p>
          <a:p>
            <a:r>
              <a:rPr lang="en-AU" sz="1500" dirty="0" smtClean="0">
                <a:latin typeface="Optima"/>
                <a:cs typeface="Optima"/>
              </a:rPr>
              <a:t>No </a:t>
            </a:r>
            <a:r>
              <a:rPr lang="en-AU" sz="1500" dirty="0">
                <a:latin typeface="Optima"/>
                <a:cs typeface="Optima"/>
              </a:rPr>
              <a:t>compromise. No confusion.</a:t>
            </a:r>
            <a:endParaRPr lang="en-AU" sz="1500" dirty="0"/>
          </a:p>
        </p:txBody>
      </p:sp>
      <p:pic>
        <p:nvPicPr>
          <p:cNvPr id="8" name="Content Placeholder 4" descr="1865-66_cable_cross-sections_1024G.gif"/>
          <p:cNvPicPr>
            <a:picLocks noChangeAspect="1"/>
          </p:cNvPicPr>
          <p:nvPr/>
        </p:nvPicPr>
        <p:blipFill rotWithShape="1">
          <a:blip r:embed="rId2" cstate="print">
            <a:duotone>
              <a:prstClr val="black"/>
              <a:schemeClr val="accent6">
                <a:tint val="45000"/>
                <a:satMod val="400000"/>
              </a:schemeClr>
            </a:duotone>
            <a:extLst>
              <a:ext uri="{BEBA8EAE-BF5A-486C-A8C5-ECC9F3942E4B}">
                <a14:imgProps xmlns:a14="http://schemas.microsoft.com/office/drawing/2010/main">
                  <a14:imgLayer r:embed="rId3">
                    <a14:imgEffect>
                      <a14:backgroundRemoval t="6222" b="97420" l="21973" r="97949">
                        <a14:foregroundMark x1="82813" y1="66768" x2="82813" y2="79211"/>
                        <a14:foregroundMark x1="84668" y1="16085" x2="83008" y2="17147"/>
                        <a14:foregroundMark x1="85938" y1="8953" x2="85059" y2="10926"/>
                        <a14:foregroundMark x1="85254" y1="12898" x2="84570" y2="14719"/>
                        <a14:foregroundMark x1="82031" y1="12747" x2="82129" y2="15630"/>
                      </a14:backgroundRemoval>
                    </a14:imgEffect>
                    <a14:imgEffect>
                      <a14:sharpenSoften amount="50000"/>
                    </a14:imgEffect>
                    <a14:imgEffect>
                      <a14:colorTemperature colorTemp="11200"/>
                    </a14:imgEffect>
                    <a14:imgEffect>
                      <a14:saturation sat="0"/>
                    </a14:imgEffect>
                    <a14:imgEffect>
                      <a14:brightnessContrast bright="40000" contrast="40000"/>
                    </a14:imgEffect>
                  </a14:imgLayer>
                </a14:imgProps>
              </a:ext>
            </a:extLst>
          </a:blip>
          <a:srcRect l="22838" t="8388" r="6033" b="9463"/>
          <a:stretch/>
        </p:blipFill>
        <p:spPr>
          <a:xfrm flipH="1">
            <a:off x="2709438" y="2274780"/>
            <a:ext cx="5315774" cy="3891241"/>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4454583" y="5980997"/>
            <a:ext cx="3467616" cy="276999"/>
          </a:xfrm>
          <a:prstGeom prst="rect">
            <a:avLst/>
          </a:prstGeom>
          <a:noFill/>
        </p:spPr>
        <p:txBody>
          <a:bodyPr wrap="none" rtlCol="0">
            <a:spAutoFit/>
          </a:bodyPr>
          <a:lstStyle/>
          <a:p>
            <a:r>
              <a:rPr lang="en-US" sz="1200" dirty="0" smtClean="0"/>
              <a:t>Cross-Section of the First Transatlantic Cable</a:t>
            </a:r>
            <a:endParaRPr lang="en-US" sz="1200" dirty="0"/>
          </a:p>
        </p:txBody>
      </p:sp>
      <p:sp>
        <p:nvSpPr>
          <p:cNvPr id="10" name="Title 9"/>
          <p:cNvSpPr>
            <a:spLocks noGrp="1"/>
          </p:cNvSpPr>
          <p:nvPr>
            <p:ph type="title"/>
          </p:nvPr>
        </p:nvSpPr>
        <p:spPr>
          <a:xfrm>
            <a:off x="1714500" y="383121"/>
            <a:ext cx="7366000" cy="533400"/>
          </a:xfrm>
        </p:spPr>
        <p:txBody>
          <a:bodyPr>
            <a:normAutofit/>
          </a:bodyPr>
          <a:lstStyle/>
          <a:p>
            <a:r>
              <a:rPr lang="en-AU" sz="2400" dirty="0" smtClean="0">
                <a:cs typeface="Optima"/>
              </a:rPr>
              <a:t>We p</a:t>
            </a:r>
            <a:r>
              <a:rPr lang="en-AU" sz="2400" dirty="0" smtClean="0">
                <a:cs typeface="Optima"/>
              </a:rPr>
              <a:t>rove </a:t>
            </a:r>
            <a:r>
              <a:rPr lang="en-AU" sz="2400" dirty="0" smtClean="0">
                <a:cs typeface="Optima"/>
              </a:rPr>
              <a:t>the </a:t>
            </a:r>
            <a:r>
              <a:rPr lang="en-AU" sz="2400" dirty="0" smtClean="0">
                <a:cs typeface="Optima"/>
              </a:rPr>
              <a:t>pudding </a:t>
            </a:r>
            <a:r>
              <a:rPr lang="en-AU" sz="2400" dirty="0" smtClean="0">
                <a:cs typeface="Optima"/>
              </a:rPr>
              <a:t>iteratively</a:t>
            </a:r>
            <a:endParaRPr lang="en-US" dirty="0"/>
          </a:p>
        </p:txBody>
      </p:sp>
      <p:sp>
        <p:nvSpPr>
          <p:cNvPr id="11" name="Rectangle 10"/>
          <p:cNvSpPr/>
          <p:nvPr/>
        </p:nvSpPr>
        <p:spPr>
          <a:xfrm>
            <a:off x="1523339" y="1094571"/>
            <a:ext cx="7649691" cy="1323439"/>
          </a:xfrm>
          <a:prstGeom prst="rect">
            <a:avLst/>
          </a:prstGeom>
        </p:spPr>
        <p:txBody>
          <a:bodyPr wrap="square">
            <a:spAutoFit/>
          </a:bodyPr>
          <a:lstStyle/>
          <a:p>
            <a:pPr algn="ctr"/>
            <a:r>
              <a:rPr lang="en-US" sz="2000" dirty="0" smtClean="0">
                <a:latin typeface="Optima"/>
                <a:cs typeface="Optima"/>
              </a:rPr>
              <a:t>Uncompromised “steel </a:t>
            </a:r>
            <a:r>
              <a:rPr lang="en-US" sz="2000" dirty="0">
                <a:latin typeface="Optima"/>
                <a:cs typeface="Optima"/>
              </a:rPr>
              <a:t>thread </a:t>
            </a:r>
            <a:r>
              <a:rPr lang="en-US" sz="2000" dirty="0" smtClean="0">
                <a:latin typeface="Optima"/>
                <a:cs typeface="Optima"/>
              </a:rPr>
              <a:t>streams” continuously prove </a:t>
            </a:r>
            <a:r>
              <a:rPr lang="en-US" sz="2000" dirty="0">
                <a:latin typeface="Optima"/>
                <a:cs typeface="Optima"/>
              </a:rPr>
              <a:t>and </a:t>
            </a:r>
            <a:r>
              <a:rPr lang="en-US" sz="2000" dirty="0" smtClean="0">
                <a:latin typeface="Optima"/>
                <a:cs typeface="Optima"/>
              </a:rPr>
              <a:t>improve </a:t>
            </a:r>
            <a:r>
              <a:rPr lang="en-US" sz="2000" dirty="0" smtClean="0">
                <a:latin typeface="Optima"/>
                <a:cs typeface="Optima"/>
              </a:rPr>
              <a:t>the</a:t>
            </a:r>
            <a:r>
              <a:rPr lang="en-US" sz="2000" dirty="0" smtClean="0">
                <a:latin typeface="Optima"/>
                <a:cs typeface="Optima"/>
              </a:rPr>
              <a:t> kernel of new capability. Split and backfill the streams iteratively</a:t>
            </a:r>
            <a:r>
              <a:rPr lang="en-US" sz="2000" dirty="0" smtClean="0">
                <a:latin typeface="Optima"/>
                <a:cs typeface="Optima"/>
              </a:rPr>
              <a:t>, </a:t>
            </a:r>
            <a:r>
              <a:rPr lang="en-US" sz="2000" dirty="0">
                <a:latin typeface="Optima"/>
                <a:cs typeface="Optima"/>
              </a:rPr>
              <a:t>never </a:t>
            </a:r>
            <a:r>
              <a:rPr lang="en-US" sz="2000" dirty="0" smtClean="0">
                <a:latin typeface="Optima"/>
                <a:cs typeface="Optima"/>
              </a:rPr>
              <a:t>pushing change into existing streams </a:t>
            </a:r>
            <a:r>
              <a:rPr lang="en-US" sz="2000" dirty="0" smtClean="0">
                <a:latin typeface="Optima"/>
                <a:cs typeface="Optima"/>
              </a:rPr>
              <a:t>/ teams</a:t>
            </a:r>
            <a:r>
              <a:rPr lang="en-US" sz="2000" dirty="0">
                <a:latin typeface="Optima"/>
                <a:cs typeface="Optima"/>
              </a:rPr>
              <a:t>.</a:t>
            </a:r>
            <a:br>
              <a:rPr lang="en-US" sz="2000" dirty="0">
                <a:latin typeface="Optima"/>
                <a:cs typeface="Optima"/>
              </a:rPr>
            </a:br>
            <a:endParaRPr lang="en-US" sz="2000" dirty="0"/>
          </a:p>
        </p:txBody>
      </p:sp>
    </p:spTree>
    <p:extLst>
      <p:ext uri="{BB962C8B-B14F-4D97-AF65-F5344CB8AC3E}">
        <p14:creationId xmlns:p14="http://schemas.microsoft.com/office/powerpoint/2010/main" val="170430435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517670"/>
            <a:ext cx="7366000" cy="533400"/>
          </a:xfrm>
        </p:spPr>
        <p:txBody>
          <a:bodyPr>
            <a:noAutofit/>
          </a:bodyPr>
          <a:lstStyle/>
          <a:p>
            <a:r>
              <a:rPr lang="en-AU" sz="3600" b="0" cap="none" noProof="0" dirty="0" smtClean="0"/>
              <a:t>Understanding The Journey</a:t>
            </a:r>
            <a:endParaRPr lang="en-AU" sz="3600" b="0" cap="none" noProof="0" dirty="0"/>
          </a:p>
        </p:txBody>
      </p:sp>
      <p:sp>
        <p:nvSpPr>
          <p:cNvPr id="3" name="Content Placeholder 2"/>
          <p:cNvSpPr>
            <a:spLocks noGrp="1"/>
          </p:cNvSpPr>
          <p:nvPr>
            <p:ph idx="1"/>
          </p:nvPr>
        </p:nvSpPr>
        <p:spPr>
          <a:xfrm>
            <a:off x="1873058" y="1795939"/>
            <a:ext cx="3327247" cy="4247146"/>
          </a:xfrm>
        </p:spPr>
        <p:txBody>
          <a:bodyPr>
            <a:normAutofit/>
          </a:bodyPr>
          <a:lstStyle/>
          <a:p>
            <a:pPr marL="0" indent="0">
              <a:buNone/>
            </a:pPr>
            <a:r>
              <a:rPr lang="en-AU" sz="1800" dirty="0" smtClean="0"/>
              <a:t>Capability Uplift </a:t>
            </a:r>
            <a:r>
              <a:rPr lang="en-AU" sz="1800" noProof="0" dirty="0" smtClean="0"/>
              <a:t>is </a:t>
            </a:r>
            <a:r>
              <a:rPr lang="en-AU" sz="1800" noProof="0" dirty="0" smtClean="0"/>
              <a:t>a complex, very human activity.</a:t>
            </a:r>
          </a:p>
          <a:p>
            <a:pPr marL="0" indent="0">
              <a:buNone/>
            </a:pPr>
            <a:r>
              <a:rPr lang="en-AU" sz="1800" dirty="0" smtClean="0"/>
              <a:t>Multi</a:t>
            </a:r>
            <a:r>
              <a:rPr lang="en-AU" sz="1800" noProof="0" dirty="0" smtClean="0"/>
              <a:t>-dimensional, inherently conflicted, </a:t>
            </a:r>
            <a:r>
              <a:rPr lang="en-AU" sz="1800" dirty="0" smtClean="0"/>
              <a:t>intrinsically</a:t>
            </a:r>
            <a:r>
              <a:rPr lang="en-AU" sz="1800" noProof="0" dirty="0" smtClean="0"/>
              <a:t> dynamic.</a:t>
            </a:r>
          </a:p>
          <a:p>
            <a:endParaRPr lang="en-AU" sz="1800" noProof="0" dirty="0" smtClean="0"/>
          </a:p>
          <a:p>
            <a:r>
              <a:rPr lang="en-AU" sz="1800" noProof="0" dirty="0" smtClean="0">
                <a:solidFill>
                  <a:schemeClr val="accent2">
                    <a:lumMod val="60000"/>
                    <a:lumOff val="40000"/>
                  </a:schemeClr>
                </a:solidFill>
              </a:rPr>
              <a:t>We cannot </a:t>
            </a:r>
            <a:r>
              <a:rPr lang="en-AU" sz="1800" noProof="0" dirty="0" smtClean="0">
                <a:solidFill>
                  <a:schemeClr val="accent2">
                    <a:lumMod val="60000"/>
                    <a:lumOff val="40000"/>
                  </a:schemeClr>
                </a:solidFill>
              </a:rPr>
              <a:t>plan </a:t>
            </a:r>
            <a:r>
              <a:rPr lang="en-AU" sz="1800" dirty="0" smtClean="0">
                <a:solidFill>
                  <a:schemeClr val="accent2">
                    <a:lumMod val="60000"/>
                    <a:lumOff val="40000"/>
                  </a:schemeClr>
                </a:solidFill>
              </a:rPr>
              <a:t>an uplift </a:t>
            </a:r>
            <a:r>
              <a:rPr lang="en-AU" sz="1800" noProof="0" dirty="0" smtClean="0">
                <a:solidFill>
                  <a:schemeClr val="accent2">
                    <a:lumMod val="60000"/>
                    <a:lumOff val="40000"/>
                  </a:schemeClr>
                </a:solidFill>
              </a:rPr>
              <a:t>in </a:t>
            </a:r>
            <a:r>
              <a:rPr lang="en-AU" sz="1800" noProof="0" dirty="0" smtClean="0">
                <a:solidFill>
                  <a:schemeClr val="accent2">
                    <a:lumMod val="60000"/>
                    <a:lumOff val="40000"/>
                  </a:schemeClr>
                </a:solidFill>
              </a:rPr>
              <a:t>MS Project!</a:t>
            </a:r>
          </a:p>
          <a:p>
            <a:endParaRPr lang="en-AU" sz="1800" noProof="0" dirty="0" smtClean="0">
              <a:solidFill>
                <a:schemeClr val="accent2"/>
              </a:solidFill>
            </a:endParaRPr>
          </a:p>
          <a:p>
            <a:r>
              <a:rPr lang="en-AU" sz="1800" noProof="0" dirty="0" smtClean="0">
                <a:solidFill>
                  <a:schemeClr val="accent5">
                    <a:lumMod val="60000"/>
                    <a:lumOff val="40000"/>
                  </a:schemeClr>
                </a:solidFill>
              </a:rPr>
              <a:t>We </a:t>
            </a:r>
            <a:r>
              <a:rPr lang="en-AU" sz="1800" i="1" noProof="0" dirty="0" smtClean="0">
                <a:solidFill>
                  <a:schemeClr val="accent5">
                    <a:lumMod val="60000"/>
                    <a:lumOff val="40000"/>
                  </a:schemeClr>
                </a:solidFill>
              </a:rPr>
              <a:t>must</a:t>
            </a:r>
            <a:r>
              <a:rPr lang="en-AU" sz="1800" noProof="0" dirty="0" smtClean="0">
                <a:solidFill>
                  <a:schemeClr val="accent5">
                    <a:lumMod val="60000"/>
                    <a:lumOff val="40000"/>
                  </a:schemeClr>
                </a:solidFill>
              </a:rPr>
              <a:t> </a:t>
            </a:r>
            <a:r>
              <a:rPr lang="en-AU" sz="1800" noProof="0" dirty="0" smtClean="0">
                <a:solidFill>
                  <a:schemeClr val="accent5">
                    <a:lumMod val="60000"/>
                    <a:lumOff val="40000"/>
                  </a:schemeClr>
                </a:solidFill>
              </a:rPr>
              <a:t>take an Agile-Lean approach, using a Transformation Kanban and iterative planning with adaptive prioritization.</a:t>
            </a:r>
            <a:endParaRPr lang="en-AU" sz="1800" noProof="0" dirty="0">
              <a:solidFill>
                <a:schemeClr val="accent5">
                  <a:lumMod val="60000"/>
                  <a:lumOff val="40000"/>
                </a:schemeClr>
              </a:solidFill>
            </a:endParaRPr>
          </a:p>
        </p:txBody>
      </p:sp>
      <p:sp>
        <p:nvSpPr>
          <p:cNvPr id="4" name="Content Placeholder 3"/>
          <p:cNvSpPr>
            <a:spLocks noGrp="1"/>
          </p:cNvSpPr>
          <p:nvPr>
            <p:ph idx="11"/>
          </p:nvPr>
        </p:nvSpPr>
        <p:spPr>
          <a:xfrm>
            <a:off x="5200305" y="1795939"/>
            <a:ext cx="3793535" cy="4247146"/>
          </a:xfrm>
        </p:spPr>
        <p:txBody>
          <a:bodyPr/>
          <a:lstStyle/>
          <a:p>
            <a:pPr marL="0" indent="0">
              <a:buNone/>
            </a:pPr>
            <a:r>
              <a:rPr lang="en-AU" sz="1800" dirty="0" smtClean="0"/>
              <a:t>Capability Uplift </a:t>
            </a:r>
            <a:r>
              <a:rPr lang="en-AU" sz="1800" noProof="0" dirty="0" smtClean="0"/>
              <a:t>is </a:t>
            </a:r>
            <a:r>
              <a:rPr lang="en-AU" sz="1800" noProof="0" dirty="0" smtClean="0"/>
              <a:t>time-sensitive:  </a:t>
            </a:r>
            <a:r>
              <a:rPr lang="en-AU" sz="1800" noProof="0" dirty="0" smtClean="0"/>
              <a:t>we have </a:t>
            </a:r>
            <a:r>
              <a:rPr lang="en-AU" sz="1800" noProof="0" dirty="0" smtClean="0"/>
              <a:t>to be very aware of when – how quickly or slowly – things need to be done.</a:t>
            </a:r>
          </a:p>
          <a:p>
            <a:pPr marL="0" indent="0">
              <a:buNone/>
            </a:pPr>
            <a:endParaRPr lang="en-AU" sz="1800" noProof="0" dirty="0" smtClean="0"/>
          </a:p>
          <a:p>
            <a:pPr marL="187847" indent="-187847"/>
            <a:r>
              <a:rPr lang="en-AU" sz="1800" noProof="0" dirty="0" smtClean="0">
                <a:solidFill>
                  <a:schemeClr val="accent2">
                    <a:lumMod val="60000"/>
                    <a:lumOff val="40000"/>
                  </a:schemeClr>
                </a:solidFill>
              </a:rPr>
              <a:t>Faster is not always better.</a:t>
            </a:r>
            <a:r>
              <a:rPr lang="en-AU" sz="1800" dirty="0">
                <a:solidFill>
                  <a:schemeClr val="accent2">
                    <a:lumMod val="60000"/>
                    <a:lumOff val="40000"/>
                  </a:schemeClr>
                </a:solidFill>
              </a:rPr>
              <a:t> </a:t>
            </a:r>
            <a:r>
              <a:rPr lang="en-AU" sz="1800" dirty="0" smtClean="0">
                <a:solidFill>
                  <a:schemeClr val="accent2">
                    <a:lumMod val="60000"/>
                    <a:lumOff val="40000"/>
                  </a:schemeClr>
                </a:solidFill>
              </a:rPr>
              <a:t>But too</a:t>
            </a:r>
            <a:r>
              <a:rPr lang="en-AU" sz="1800" noProof="0" dirty="0" smtClean="0">
                <a:solidFill>
                  <a:schemeClr val="accent2">
                    <a:lumMod val="60000"/>
                    <a:lumOff val="40000"/>
                  </a:schemeClr>
                </a:solidFill>
              </a:rPr>
              <a:t> much delay squanders momentum.</a:t>
            </a:r>
          </a:p>
          <a:p>
            <a:pPr marL="187847" indent="-187847"/>
            <a:endParaRPr lang="en-AU" sz="1800" noProof="0" dirty="0" smtClean="0"/>
          </a:p>
          <a:p>
            <a:pPr marL="187847" indent="-187847"/>
            <a:r>
              <a:rPr lang="en-AU" sz="1800" noProof="0" dirty="0">
                <a:solidFill>
                  <a:schemeClr val="accent5">
                    <a:lumMod val="60000"/>
                    <a:lumOff val="40000"/>
                  </a:schemeClr>
                </a:solidFill>
              </a:rPr>
              <a:t>H</a:t>
            </a:r>
            <a:r>
              <a:rPr lang="en-AU" sz="1800" noProof="0" dirty="0" smtClean="0">
                <a:solidFill>
                  <a:schemeClr val="accent5">
                    <a:lumMod val="60000"/>
                    <a:lumOff val="40000"/>
                  </a:schemeClr>
                </a:solidFill>
              </a:rPr>
              <a:t>ierarchic phased strategies are </a:t>
            </a:r>
            <a:r>
              <a:rPr lang="en-AU" sz="1800" dirty="0" smtClean="0">
                <a:solidFill>
                  <a:schemeClr val="accent5">
                    <a:lumMod val="60000"/>
                    <a:lumOff val="40000"/>
                  </a:schemeClr>
                </a:solidFill>
              </a:rPr>
              <a:t>riskier, slower and less effective than</a:t>
            </a:r>
            <a:r>
              <a:rPr lang="en-AU" sz="1800" noProof="0" dirty="0" smtClean="0">
                <a:solidFill>
                  <a:schemeClr val="accent5">
                    <a:lumMod val="60000"/>
                    <a:lumOff val="40000"/>
                  </a:schemeClr>
                </a:solidFill>
              </a:rPr>
              <a:t> holarchic, metric-driven, T-shaped, event-triggered strategies.</a:t>
            </a:r>
            <a:endParaRPr lang="en-AU" sz="1800" noProof="0" dirty="0">
              <a:solidFill>
                <a:schemeClr val="accent5">
                  <a:lumMod val="60000"/>
                  <a:lumOff val="40000"/>
                </a:schemeClr>
              </a:solidFill>
            </a:endParaRPr>
          </a:p>
        </p:txBody>
      </p:sp>
    </p:spTree>
    <p:extLst>
      <p:ext uri="{BB962C8B-B14F-4D97-AF65-F5344CB8AC3E}">
        <p14:creationId xmlns:p14="http://schemas.microsoft.com/office/powerpoint/2010/main" val="12792680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383120"/>
            <a:ext cx="7366000" cy="533400"/>
          </a:xfrm>
        </p:spPr>
        <p:txBody>
          <a:bodyPr/>
          <a:lstStyle/>
          <a:p>
            <a:r>
              <a:rPr lang="en-AU" dirty="0" smtClean="0">
                <a:cs typeface="Optima"/>
              </a:rPr>
              <a:t>Systematic Change </a:t>
            </a:r>
            <a:r>
              <a:rPr lang="en-AU" cap="none" dirty="0" smtClean="0">
                <a:cs typeface="Optima"/>
              </a:rPr>
              <a:t>Workflow</a:t>
            </a:r>
            <a:endParaRPr lang="en-AU" cap="none" dirty="0">
              <a:cs typeface="Optima"/>
            </a:endParaRPr>
          </a:p>
        </p:txBody>
      </p:sp>
      <p:sp>
        <p:nvSpPr>
          <p:cNvPr id="22" name="TextBox 21"/>
          <p:cNvSpPr txBox="1"/>
          <p:nvPr/>
        </p:nvSpPr>
        <p:spPr>
          <a:xfrm>
            <a:off x="-57724" y="2151709"/>
            <a:ext cx="1714499" cy="3308594"/>
          </a:xfrm>
          <a:prstGeom prst="rect">
            <a:avLst/>
          </a:prstGeom>
          <a:noFill/>
        </p:spPr>
        <p:txBody>
          <a:bodyPr wrap="square" lIns="76197" tIns="38098" rIns="76197" bIns="38098" rtlCol="0">
            <a:spAutoFit/>
          </a:bodyPr>
          <a:lstStyle/>
          <a:p>
            <a:pPr algn="ctr"/>
            <a:r>
              <a:rPr lang="en-AU" sz="1400" b="1" dirty="0" smtClean="0">
                <a:solidFill>
                  <a:prstClr val="white"/>
                </a:solidFill>
                <a:effectLst>
                  <a:outerShdw blurRad="50800" dist="38100" dir="2700000" algn="tl" rotWithShape="0">
                    <a:srgbClr val="000000">
                      <a:alpha val="43000"/>
                    </a:srgbClr>
                  </a:outerShdw>
                </a:effectLst>
                <a:latin typeface="Optima"/>
                <a:cs typeface="Optima"/>
              </a:rPr>
              <a:t>Change stories </a:t>
            </a:r>
            <a:r>
              <a:rPr lang="en-AU" sz="1400" b="1" dirty="0" smtClean="0">
                <a:solidFill>
                  <a:prstClr val="white"/>
                </a:solidFill>
                <a:effectLst>
                  <a:outerShdw blurRad="50800" dist="38100" dir="2700000" algn="tl" rotWithShape="0">
                    <a:srgbClr val="000000">
                      <a:alpha val="43000"/>
                    </a:srgbClr>
                  </a:outerShdw>
                </a:effectLst>
                <a:latin typeface="Optima"/>
                <a:cs typeface="Optima"/>
              </a:rPr>
              <a:t>are </a:t>
            </a:r>
            <a:r>
              <a:rPr lang="en-AU" sz="1400" b="1" dirty="0" smtClean="0">
                <a:solidFill>
                  <a:prstClr val="white"/>
                </a:solidFill>
                <a:effectLst>
                  <a:outerShdw blurRad="50800" dist="38100" dir="2700000" algn="tl" rotWithShape="0">
                    <a:srgbClr val="000000">
                      <a:alpha val="43000"/>
                    </a:srgbClr>
                  </a:outerShdw>
                </a:effectLst>
                <a:latin typeface="Optima"/>
                <a:cs typeface="Optima"/>
              </a:rPr>
              <a:t>prioritized breadth-first to </a:t>
            </a:r>
            <a:r>
              <a:rPr lang="en-AU" sz="1400" b="1" dirty="0" smtClean="0">
                <a:solidFill>
                  <a:prstClr val="white"/>
                </a:solidFill>
                <a:effectLst>
                  <a:outerShdw blurRad="50800" dist="38100" dir="2700000" algn="tl" rotWithShape="0">
                    <a:srgbClr val="000000">
                      <a:alpha val="43000"/>
                    </a:srgbClr>
                  </a:outerShdw>
                </a:effectLst>
                <a:latin typeface="Optima"/>
                <a:cs typeface="Optima"/>
              </a:rPr>
              <a:t>maximize impact and minimize WIP.</a:t>
            </a:r>
          </a:p>
          <a:p>
            <a:pPr algn="ctr"/>
            <a:endParaRPr lang="en-AU" sz="1400" b="1" dirty="0">
              <a:solidFill>
                <a:prstClr val="white"/>
              </a:solidFill>
              <a:effectLst>
                <a:outerShdw blurRad="50800" dist="38100" dir="2700000" algn="tl" rotWithShape="0">
                  <a:srgbClr val="000000">
                    <a:alpha val="43000"/>
                  </a:srgbClr>
                </a:outerShdw>
              </a:effectLst>
              <a:latin typeface="Optima"/>
              <a:cs typeface="Optima"/>
            </a:endParaRPr>
          </a:p>
          <a:p>
            <a:pPr algn="ctr"/>
            <a:r>
              <a:rPr lang="en-AU" sz="1400" b="1" dirty="0" smtClean="0">
                <a:solidFill>
                  <a:prstClr val="white"/>
                </a:solidFill>
                <a:effectLst>
                  <a:outerShdw blurRad="50800" dist="38100" dir="2700000" algn="tl" rotWithShape="0">
                    <a:srgbClr val="000000">
                      <a:alpha val="43000"/>
                    </a:srgbClr>
                  </a:outerShdw>
                </a:effectLst>
                <a:latin typeface="Optima"/>
                <a:cs typeface="Optima"/>
              </a:rPr>
              <a:t>We represent</a:t>
            </a:r>
            <a:br>
              <a:rPr lang="en-AU" sz="1400" b="1" dirty="0" smtClean="0">
                <a:solidFill>
                  <a:prstClr val="white"/>
                </a:solidFill>
                <a:effectLst>
                  <a:outerShdw blurRad="50800" dist="38100" dir="2700000" algn="tl" rotWithShape="0">
                    <a:srgbClr val="000000">
                      <a:alpha val="43000"/>
                    </a:srgbClr>
                  </a:outerShdw>
                </a:effectLst>
                <a:latin typeface="Optima"/>
                <a:cs typeface="Optima"/>
              </a:rPr>
            </a:br>
            <a:r>
              <a:rPr lang="en-AU" sz="1400" b="1" dirty="0" smtClean="0">
                <a:solidFill>
                  <a:prstClr val="white"/>
                </a:solidFill>
                <a:effectLst>
                  <a:outerShdw blurRad="50800" dist="38100" dir="2700000" algn="tl" rotWithShape="0">
                    <a:srgbClr val="000000">
                      <a:alpha val="43000"/>
                    </a:srgbClr>
                  </a:outerShdw>
                </a:effectLst>
                <a:latin typeface="Optima"/>
                <a:cs typeface="Optima"/>
              </a:rPr>
              <a:t>change </a:t>
            </a:r>
            <a:r>
              <a:rPr lang="en-AU" sz="1400" b="1" dirty="0" smtClean="0">
                <a:solidFill>
                  <a:prstClr val="white"/>
                </a:solidFill>
                <a:effectLst>
                  <a:outerShdw blurRad="50800" dist="38100" dir="2700000" algn="tl" rotWithShape="0">
                    <a:srgbClr val="000000">
                      <a:alpha val="43000"/>
                    </a:srgbClr>
                  </a:outerShdw>
                </a:effectLst>
                <a:latin typeface="Optima"/>
                <a:cs typeface="Optima"/>
              </a:rPr>
              <a:t>progress using Agile-Lean techniques including </a:t>
            </a:r>
            <a:br>
              <a:rPr lang="en-AU" sz="1400" b="1" dirty="0" smtClean="0">
                <a:solidFill>
                  <a:prstClr val="white"/>
                </a:solidFill>
                <a:effectLst>
                  <a:outerShdw blurRad="50800" dist="38100" dir="2700000" algn="tl" rotWithShape="0">
                    <a:srgbClr val="000000">
                      <a:alpha val="43000"/>
                    </a:srgbClr>
                  </a:outerShdw>
                </a:effectLst>
                <a:latin typeface="Optima"/>
                <a:cs typeface="Optima"/>
              </a:rPr>
            </a:br>
            <a:r>
              <a:rPr lang="en-AU" sz="1400" b="1" dirty="0" smtClean="0">
                <a:solidFill>
                  <a:prstClr val="white"/>
                </a:solidFill>
                <a:effectLst>
                  <a:outerShdw blurRad="50800" dist="38100" dir="2700000" algn="tl" rotWithShape="0">
                    <a:srgbClr val="000000">
                      <a:alpha val="43000"/>
                    </a:srgbClr>
                  </a:outerShdw>
                </a:effectLst>
                <a:latin typeface="Optima"/>
                <a:cs typeface="Optima"/>
              </a:rPr>
              <a:t>Transformation Kanban  and Cumulative Flow Diagrams</a:t>
            </a:r>
            <a:endParaRPr lang="en-AU" sz="1400" b="1" dirty="0">
              <a:solidFill>
                <a:prstClr val="white"/>
              </a:solidFill>
              <a:effectLst>
                <a:outerShdw blurRad="50800" dist="38100" dir="2700000" algn="tl" rotWithShape="0">
                  <a:srgbClr val="000000">
                    <a:alpha val="43000"/>
                  </a:srgbClr>
                </a:outerShdw>
              </a:effectLst>
              <a:latin typeface="Optima"/>
              <a:cs typeface="Optima"/>
            </a:endParaRPr>
          </a:p>
        </p:txBody>
      </p:sp>
      <p:sp>
        <p:nvSpPr>
          <p:cNvPr id="4" name="TextBox 3"/>
          <p:cNvSpPr txBox="1"/>
          <p:nvPr/>
        </p:nvSpPr>
        <p:spPr>
          <a:xfrm>
            <a:off x="1580639" y="1434997"/>
            <a:ext cx="999007" cy="276995"/>
          </a:xfrm>
          <a:prstGeom prst="rect">
            <a:avLst/>
          </a:prstGeom>
          <a:noFill/>
        </p:spPr>
        <p:txBody>
          <a:bodyPr wrap="square" lIns="76197" tIns="38098" rIns="76197" bIns="38098" rtlCol="0">
            <a:spAutoFit/>
          </a:bodyPr>
          <a:lstStyle/>
          <a:p>
            <a:pPr algn="ctr"/>
            <a:r>
              <a:rPr lang="en-AU" sz="1300" b="1" dirty="0" smtClean="0">
                <a:latin typeface="Optima"/>
                <a:cs typeface="Optima"/>
              </a:rPr>
              <a:t>Discovery</a:t>
            </a:r>
            <a:endParaRPr lang="en-AU" sz="1300" b="1" dirty="0">
              <a:latin typeface="Optima"/>
              <a:cs typeface="Optima"/>
            </a:endParaRPr>
          </a:p>
        </p:txBody>
      </p:sp>
      <p:sp>
        <p:nvSpPr>
          <p:cNvPr id="19" name="TextBox 18"/>
          <p:cNvSpPr txBox="1"/>
          <p:nvPr/>
        </p:nvSpPr>
        <p:spPr>
          <a:xfrm>
            <a:off x="1580638" y="2273512"/>
            <a:ext cx="980933" cy="276995"/>
          </a:xfrm>
          <a:prstGeom prst="rect">
            <a:avLst/>
          </a:prstGeom>
          <a:noFill/>
        </p:spPr>
        <p:txBody>
          <a:bodyPr wrap="square" lIns="76197" tIns="38098" rIns="76197" bIns="38098" rtlCol="0">
            <a:spAutoFit/>
          </a:bodyPr>
          <a:lstStyle/>
          <a:p>
            <a:pPr algn="ctr"/>
            <a:r>
              <a:rPr lang="en-AU" sz="1300" b="1" dirty="0" smtClean="0">
                <a:latin typeface="Optima"/>
                <a:cs typeface="Optima"/>
              </a:rPr>
              <a:t>Inception</a:t>
            </a:r>
            <a:endParaRPr lang="en-AU" sz="1300" b="1" dirty="0">
              <a:latin typeface="Optima"/>
              <a:cs typeface="Optima"/>
            </a:endParaRPr>
          </a:p>
        </p:txBody>
      </p:sp>
      <p:sp>
        <p:nvSpPr>
          <p:cNvPr id="20" name="TextBox 19"/>
          <p:cNvSpPr txBox="1"/>
          <p:nvPr/>
        </p:nvSpPr>
        <p:spPr>
          <a:xfrm>
            <a:off x="1584634" y="3607370"/>
            <a:ext cx="1110284" cy="276995"/>
          </a:xfrm>
          <a:prstGeom prst="rect">
            <a:avLst/>
          </a:prstGeom>
          <a:noFill/>
        </p:spPr>
        <p:txBody>
          <a:bodyPr wrap="square" lIns="76197" tIns="38098" rIns="76197" bIns="38098" rtlCol="0">
            <a:spAutoFit/>
          </a:bodyPr>
          <a:lstStyle/>
          <a:p>
            <a:pPr algn="ctr"/>
            <a:r>
              <a:rPr lang="en-AU" sz="1300" b="1" dirty="0" smtClean="0">
                <a:latin typeface="Optima"/>
                <a:cs typeface="Optima"/>
              </a:rPr>
              <a:t>Mobilisation</a:t>
            </a:r>
            <a:endParaRPr lang="en-AU" sz="1300" b="1" dirty="0">
              <a:latin typeface="Optima"/>
              <a:cs typeface="Optima"/>
            </a:endParaRPr>
          </a:p>
        </p:txBody>
      </p:sp>
      <p:sp>
        <p:nvSpPr>
          <p:cNvPr id="21" name="TextBox 20"/>
          <p:cNvSpPr txBox="1"/>
          <p:nvPr/>
        </p:nvSpPr>
        <p:spPr>
          <a:xfrm>
            <a:off x="1592396" y="5270065"/>
            <a:ext cx="1068708" cy="276995"/>
          </a:xfrm>
          <a:prstGeom prst="rect">
            <a:avLst/>
          </a:prstGeom>
          <a:noFill/>
        </p:spPr>
        <p:txBody>
          <a:bodyPr wrap="square" lIns="76197" tIns="38098" rIns="76197" bIns="38098" rtlCol="0">
            <a:spAutoFit/>
          </a:bodyPr>
          <a:lstStyle/>
          <a:p>
            <a:pPr algn="ctr"/>
            <a:r>
              <a:rPr lang="en-AU" sz="1300" b="1" dirty="0" smtClean="0">
                <a:latin typeface="Optima"/>
                <a:cs typeface="Optima"/>
              </a:rPr>
              <a:t>Refactoring</a:t>
            </a:r>
            <a:endParaRPr lang="en-AU" sz="1300" b="1" dirty="0">
              <a:latin typeface="Optima"/>
              <a:cs typeface="Optima"/>
            </a:endParaRPr>
          </a:p>
        </p:txBody>
      </p:sp>
      <p:sp>
        <p:nvSpPr>
          <p:cNvPr id="36" name="Pentagon 35"/>
          <p:cNvSpPr/>
          <p:nvPr/>
        </p:nvSpPr>
        <p:spPr>
          <a:xfrm>
            <a:off x="2699413" y="2133730"/>
            <a:ext cx="5649196" cy="696907"/>
          </a:xfrm>
          <a:prstGeom prst="homePlate">
            <a:avLst>
              <a:gd name="adj" fmla="val 26190"/>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lIns="76197" tIns="38098" rIns="76197" bIns="38098"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prstClr val="black"/>
                </a:solidFill>
                <a:effectLst/>
                <a:uLnTx/>
                <a:uFillTx/>
                <a:latin typeface="Optima"/>
                <a:ea typeface=""/>
                <a:cs typeface="Optima"/>
              </a:rPr>
              <a:t>Alignment &amp;</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prstClr val="black"/>
                </a:solidFill>
                <a:effectLst/>
                <a:uLnTx/>
                <a:uFillTx/>
                <a:latin typeface="Optima"/>
                <a:ea typeface=""/>
                <a:cs typeface="Optima"/>
              </a:rPr>
              <a:t>Awareness</a:t>
            </a:r>
          </a:p>
        </p:txBody>
      </p:sp>
      <p:sp>
        <p:nvSpPr>
          <p:cNvPr id="37" name="Pentagon 36"/>
          <p:cNvSpPr/>
          <p:nvPr/>
        </p:nvSpPr>
        <p:spPr>
          <a:xfrm>
            <a:off x="2699414" y="1272093"/>
            <a:ext cx="5382529" cy="686062"/>
          </a:xfrm>
          <a:prstGeom prst="homePlate">
            <a:avLst>
              <a:gd name="adj" fmla="val 26190"/>
            </a:avLst>
          </a:prstGeom>
          <a:solidFill>
            <a:sysClr val="window" lastClr="FFFFFF"/>
          </a:solidFill>
          <a:ln w="25400" cap="flat" cmpd="sng" algn="ctr">
            <a:solidFill>
              <a:srgbClr val="4BACC6"/>
            </a:solidFill>
            <a:prstDash val="solid"/>
          </a:ln>
          <a:effectLst/>
        </p:spPr>
        <p:txBody>
          <a:bodyPr lIns="76197" tIns="38098" rIns="76197" bIns="38098"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prstClr val="black"/>
                </a:solidFill>
                <a:effectLst/>
                <a:uLnTx/>
                <a:uFillTx/>
                <a:latin typeface="Optima"/>
                <a:ea typeface=""/>
                <a:cs typeface="Optima"/>
              </a:rPr>
              <a:t>Assessment &amp;</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prstClr val="black"/>
                </a:solidFill>
                <a:effectLst/>
                <a:uLnTx/>
                <a:uFillTx/>
                <a:latin typeface="Optima"/>
                <a:ea typeface=""/>
                <a:cs typeface="Optima"/>
              </a:rPr>
              <a:t>Allocation</a:t>
            </a:r>
          </a:p>
        </p:txBody>
      </p:sp>
      <p:sp>
        <p:nvSpPr>
          <p:cNvPr id="38" name="Pentagon 37"/>
          <p:cNvSpPr/>
          <p:nvPr/>
        </p:nvSpPr>
        <p:spPr>
          <a:xfrm>
            <a:off x="2690921" y="3035632"/>
            <a:ext cx="5924842" cy="1647239"/>
          </a:xfrm>
          <a:prstGeom prst="homePlate">
            <a:avLst>
              <a:gd name="adj" fmla="val 13661"/>
            </a:avLst>
          </a:prstGeom>
          <a:gradFill rotWithShape="1">
            <a:gsLst>
              <a:gs pos="0">
                <a:srgbClr val="4BACC6">
                  <a:tint val="100000"/>
                  <a:shade val="100000"/>
                  <a:satMod val="130000"/>
                </a:srgbClr>
              </a:gs>
              <a:gs pos="100000">
                <a:srgbClr val="4BACC6">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76197" tIns="38098" rIns="76197" bIns="38098"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rgbClr val="000000"/>
                </a:solidFill>
                <a:effectLst>
                  <a:outerShdw blurRad="63500" dir="13500000" kx="2700000" rotWithShape="0">
                    <a:prstClr val="white">
                      <a:alpha val="15000"/>
                    </a:prstClr>
                  </a:outerShdw>
                </a:effectLst>
                <a:uLnTx/>
                <a:uFillTx/>
                <a:latin typeface="Optima"/>
                <a:ea typeface=""/>
                <a:cs typeface="Optima"/>
              </a:rPr>
              <a:t>Architecture &amp;</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rgbClr val="000000"/>
                </a:solidFill>
                <a:effectLst>
                  <a:outerShdw blurRad="63500" dir="13500000" kx="2700000" rotWithShape="0">
                    <a:prstClr val="white">
                      <a:alpha val="15000"/>
                    </a:prstClr>
                  </a:outerShdw>
                </a:effectLst>
                <a:uLnTx/>
                <a:uFillTx/>
                <a:latin typeface="Optima"/>
                <a:ea typeface=""/>
                <a:cs typeface="Optima"/>
              </a:rPr>
              <a:t>Autonomy</a:t>
            </a:r>
            <a:endParaRPr kumimoji="0" lang="en-AU" sz="1100" b="0" i="0" u="none" strike="noStrike" kern="0" cap="none" spc="0" normalizeH="0" baseline="0" noProof="0" dirty="0" smtClean="0">
              <a:ln>
                <a:noFill/>
              </a:ln>
              <a:solidFill>
                <a:srgbClr val="000000"/>
              </a:solidFill>
              <a:effectLst>
                <a:outerShdw blurRad="63500" dir="13500000" kx="2700000" rotWithShape="0">
                  <a:prstClr val="white">
                    <a:alpha val="15000"/>
                  </a:prstClr>
                </a:outerShdw>
              </a:effectLst>
              <a:uLnTx/>
              <a:uFillTx/>
              <a:latin typeface="Optima"/>
              <a:ea typeface=""/>
              <a:cs typeface="Optima"/>
            </a:endParaRPr>
          </a:p>
        </p:txBody>
      </p:sp>
      <p:sp>
        <p:nvSpPr>
          <p:cNvPr id="39" name="Pentagon 38"/>
          <p:cNvSpPr/>
          <p:nvPr/>
        </p:nvSpPr>
        <p:spPr>
          <a:xfrm>
            <a:off x="2739170" y="3912293"/>
            <a:ext cx="5649196" cy="353047"/>
          </a:xfrm>
          <a:prstGeom prst="homePlate">
            <a:avLst>
              <a:gd name="adj" fmla="val 26190"/>
            </a:avLst>
          </a:prstGeom>
          <a:gradFill rotWithShape="1">
            <a:gsLst>
              <a:gs pos="0">
                <a:srgbClr val="4BACC6">
                  <a:tint val="100000"/>
                  <a:shade val="100000"/>
                  <a:satMod val="130000"/>
                </a:srgbClr>
              </a:gs>
              <a:gs pos="100000">
                <a:srgbClr val="4BACC6">
                  <a:tint val="50000"/>
                  <a:shade val="100000"/>
                  <a:satMod val="350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lIns="76197" tIns="38098" rIns="76197" bIns="38098"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rgbClr val="000000"/>
                </a:solidFill>
                <a:effectLst>
                  <a:outerShdw blurRad="63500" dir="13500000" kx="2700000" rotWithShape="0">
                    <a:prstClr val="white">
                      <a:alpha val="15000"/>
                    </a:prstClr>
                  </a:outerShdw>
                </a:effectLst>
                <a:uLnTx/>
                <a:uFillTx/>
                <a:latin typeface="Optima"/>
                <a:ea typeface=""/>
                <a:cs typeface="Optima"/>
              </a:rPr>
              <a:t>Coaching: </a:t>
            </a:r>
            <a:r>
              <a:rPr kumimoji="0" lang="en-AU" sz="1200" b="0" i="0" u="none" strike="noStrike" kern="0" cap="none" spc="0" normalizeH="0" baseline="0" noProof="0" dirty="0" smtClean="0">
                <a:ln>
                  <a:noFill/>
                </a:ln>
                <a:solidFill>
                  <a:srgbClr val="000000"/>
                </a:solidFill>
                <a:effectLst>
                  <a:outerShdw blurRad="63500" dir="13500000" kx="2700000" rotWithShape="0">
                    <a:prstClr val="white">
                      <a:alpha val="15000"/>
                    </a:prstClr>
                  </a:outerShdw>
                </a:effectLst>
                <a:uLnTx/>
                <a:uFillTx/>
                <a:latin typeface="Optima"/>
                <a:ea typeface=""/>
                <a:cs typeface="Optima"/>
              </a:rPr>
              <a:t>Role mentoring &amp; team guidance – learning from experience</a:t>
            </a:r>
          </a:p>
        </p:txBody>
      </p:sp>
      <p:sp>
        <p:nvSpPr>
          <p:cNvPr id="40" name="Pentagon 39"/>
          <p:cNvSpPr/>
          <p:nvPr/>
        </p:nvSpPr>
        <p:spPr>
          <a:xfrm>
            <a:off x="2739169" y="4266312"/>
            <a:ext cx="5649197" cy="344531"/>
          </a:xfrm>
          <a:prstGeom prst="homePlate">
            <a:avLst>
              <a:gd name="adj" fmla="val 26190"/>
            </a:avLst>
          </a:prstGeom>
          <a:gradFill rotWithShape="1">
            <a:gsLst>
              <a:gs pos="0">
                <a:srgbClr val="4BACC6">
                  <a:tint val="100000"/>
                  <a:shade val="100000"/>
                  <a:satMod val="130000"/>
                </a:srgbClr>
              </a:gs>
              <a:gs pos="100000">
                <a:srgbClr val="4BACC6">
                  <a:tint val="50000"/>
                  <a:shade val="100000"/>
                  <a:satMod val="350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lIns="76197" tIns="38098" rIns="76197" bIns="38098"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rgbClr val="000000"/>
                </a:solidFill>
                <a:effectLst>
                  <a:outerShdw blurRad="63500" dir="13500000" kx="2700000" rotWithShape="0">
                    <a:prstClr val="white">
                      <a:alpha val="15000"/>
                    </a:prstClr>
                  </a:outerShdw>
                </a:effectLst>
                <a:uLnTx/>
                <a:uFillTx/>
                <a:latin typeface="Optima"/>
                <a:ea typeface=""/>
                <a:cs typeface="Optima"/>
              </a:rPr>
              <a:t>Collaboration: </a:t>
            </a:r>
            <a:r>
              <a:rPr kumimoji="0" lang="en-AU" sz="1200" b="0" i="0" u="none" strike="noStrike" kern="0" cap="none" spc="0" normalizeH="0" baseline="0" noProof="0" dirty="0" smtClean="0">
                <a:ln>
                  <a:noFill/>
                </a:ln>
                <a:solidFill>
                  <a:srgbClr val="000000"/>
                </a:solidFill>
                <a:effectLst>
                  <a:outerShdw blurRad="63500" dir="13500000" kx="2700000" rotWithShape="0">
                    <a:prstClr val="white">
                      <a:alpha val="15000"/>
                    </a:prstClr>
                  </a:outerShdw>
                </a:effectLst>
                <a:uLnTx/>
                <a:uFillTx/>
                <a:latin typeface="Optima"/>
                <a:ea typeface=""/>
                <a:cs typeface="Optima"/>
              </a:rPr>
              <a:t>Split matured streams; add new resource  – learning by example</a:t>
            </a:r>
          </a:p>
        </p:txBody>
      </p:sp>
      <p:sp>
        <p:nvSpPr>
          <p:cNvPr id="41" name="TextBox 40"/>
          <p:cNvSpPr txBox="1"/>
          <p:nvPr/>
        </p:nvSpPr>
        <p:spPr>
          <a:xfrm>
            <a:off x="3875733" y="1300593"/>
            <a:ext cx="4051247" cy="630938"/>
          </a:xfrm>
          <a:prstGeom prst="rect">
            <a:avLst/>
          </a:prstGeom>
          <a:noFill/>
        </p:spPr>
        <p:txBody>
          <a:bodyPr wrap="square" lIns="76197" tIns="38098" rIns="76197" bIns="38098" rtlCol="0">
            <a:spAutoFit/>
          </a:bodyPr>
          <a:lstStyle/>
          <a:p>
            <a:r>
              <a:rPr lang="en-AU" sz="1200" dirty="0" smtClean="0">
                <a:solidFill>
                  <a:prstClr val="black"/>
                </a:solidFill>
                <a:latin typeface="Optima"/>
                <a:cs typeface="Optima"/>
              </a:rPr>
              <a:t>To open a new scope of </a:t>
            </a:r>
            <a:r>
              <a:rPr lang="en-AU" sz="1200" dirty="0" smtClean="0">
                <a:solidFill>
                  <a:prstClr val="black"/>
                </a:solidFill>
                <a:latin typeface="Optima"/>
                <a:cs typeface="Optima"/>
              </a:rPr>
              <a:t>improvement we </a:t>
            </a:r>
            <a:r>
              <a:rPr lang="en-AU" sz="1200" dirty="0" smtClean="0">
                <a:solidFill>
                  <a:prstClr val="black"/>
                </a:solidFill>
                <a:latin typeface="Optima"/>
                <a:cs typeface="Optima"/>
              </a:rPr>
              <a:t>create a whole-board view of maturity and </a:t>
            </a:r>
            <a:r>
              <a:rPr lang="en-AU" sz="1200" dirty="0" smtClean="0">
                <a:solidFill>
                  <a:prstClr val="black"/>
                </a:solidFill>
                <a:latin typeface="Optima"/>
                <a:cs typeface="Optima"/>
              </a:rPr>
              <a:t>readiness</a:t>
            </a:r>
            <a:r>
              <a:rPr lang="en-AU" sz="1200" dirty="0" smtClean="0">
                <a:solidFill>
                  <a:prstClr val="black"/>
                </a:solidFill>
                <a:latin typeface="Optima"/>
                <a:cs typeface="Optima"/>
              </a:rPr>
              <a:t>, allocating change agents to </a:t>
            </a:r>
            <a:r>
              <a:rPr lang="en-AU" sz="1200" dirty="0" smtClean="0">
                <a:solidFill>
                  <a:prstClr val="black"/>
                </a:solidFill>
                <a:latin typeface="Optima"/>
                <a:cs typeface="Optima"/>
              </a:rPr>
              <a:t>specific numerical business </a:t>
            </a:r>
            <a:r>
              <a:rPr lang="en-AU" sz="1200" dirty="0" smtClean="0">
                <a:solidFill>
                  <a:prstClr val="black"/>
                </a:solidFill>
                <a:latin typeface="Optima"/>
                <a:cs typeface="Optima"/>
              </a:rPr>
              <a:t>and </a:t>
            </a:r>
            <a:r>
              <a:rPr lang="en-AU" sz="1200" dirty="0" smtClean="0">
                <a:solidFill>
                  <a:prstClr val="black"/>
                </a:solidFill>
                <a:latin typeface="Optima"/>
                <a:cs typeface="Optima"/>
              </a:rPr>
              <a:t>tech objectives</a:t>
            </a:r>
            <a:r>
              <a:rPr lang="en-AU" sz="1200" dirty="0" smtClean="0">
                <a:solidFill>
                  <a:prstClr val="black"/>
                </a:solidFill>
                <a:latin typeface="Optima"/>
                <a:cs typeface="Optima"/>
              </a:rPr>
              <a:t>. </a:t>
            </a:r>
            <a:endParaRPr lang="en-AU" sz="1200" dirty="0">
              <a:solidFill>
                <a:prstClr val="black"/>
              </a:solidFill>
              <a:latin typeface="Optima"/>
              <a:cs typeface="Optima"/>
            </a:endParaRPr>
          </a:p>
        </p:txBody>
      </p:sp>
      <p:sp>
        <p:nvSpPr>
          <p:cNvPr id="42" name="TextBox 41"/>
          <p:cNvSpPr txBox="1"/>
          <p:nvPr/>
        </p:nvSpPr>
        <p:spPr>
          <a:xfrm>
            <a:off x="3988583" y="2136578"/>
            <a:ext cx="4306639" cy="630938"/>
          </a:xfrm>
          <a:prstGeom prst="rect">
            <a:avLst/>
          </a:prstGeom>
          <a:noFill/>
        </p:spPr>
        <p:txBody>
          <a:bodyPr wrap="square" lIns="76197" tIns="38098" rIns="76197" bIns="38098" rtlCol="0">
            <a:spAutoFit/>
          </a:bodyPr>
          <a:lstStyle/>
          <a:p>
            <a:r>
              <a:rPr lang="en-AU" sz="1200" dirty="0" smtClean="0">
                <a:solidFill>
                  <a:prstClr val="black"/>
                </a:solidFill>
                <a:latin typeface="Optima"/>
                <a:cs typeface="Optima"/>
              </a:rPr>
              <a:t>Identify and enrol </a:t>
            </a:r>
            <a:r>
              <a:rPr lang="en-AU" sz="1200" dirty="0" smtClean="0">
                <a:solidFill>
                  <a:prstClr val="black"/>
                </a:solidFill>
                <a:latin typeface="Optima"/>
                <a:cs typeface="Optima"/>
              </a:rPr>
              <a:t>objective leaders</a:t>
            </a:r>
            <a:r>
              <a:rPr lang="en-AU" sz="1200" dirty="0" smtClean="0">
                <a:solidFill>
                  <a:prstClr val="black"/>
                </a:solidFill>
                <a:latin typeface="Optima"/>
                <a:cs typeface="Optima"/>
              </a:rPr>
              <a:t>; pair them with change agents. </a:t>
            </a:r>
            <a:r>
              <a:rPr lang="en-AU" sz="1200" dirty="0" smtClean="0">
                <a:solidFill>
                  <a:prstClr val="black"/>
                </a:solidFill>
                <a:latin typeface="Optima"/>
                <a:cs typeface="Optima"/>
              </a:rPr>
              <a:t>Align recipients and leaders by </a:t>
            </a:r>
            <a:r>
              <a:rPr lang="en-AU" sz="1200" dirty="0" smtClean="0">
                <a:solidFill>
                  <a:prstClr val="black"/>
                </a:solidFill>
                <a:latin typeface="Optima"/>
                <a:cs typeface="Optima"/>
              </a:rPr>
              <a:t>training and </a:t>
            </a:r>
            <a:r>
              <a:rPr lang="en-AU" sz="1200" dirty="0" smtClean="0">
                <a:solidFill>
                  <a:prstClr val="black"/>
                </a:solidFill>
                <a:latin typeface="Optima"/>
                <a:cs typeface="Optima"/>
              </a:rPr>
              <a:t>mentoring</a:t>
            </a:r>
            <a:r>
              <a:rPr lang="en-AU" sz="1200" dirty="0" smtClean="0">
                <a:solidFill>
                  <a:prstClr val="black"/>
                </a:solidFill>
                <a:latin typeface="Optima"/>
                <a:cs typeface="Optima"/>
              </a:rPr>
              <a:t>. Establish </a:t>
            </a:r>
            <a:r>
              <a:rPr lang="en-AU" sz="1200" dirty="0" smtClean="0">
                <a:solidFill>
                  <a:prstClr val="black"/>
                </a:solidFill>
                <a:latin typeface="Optima"/>
                <a:cs typeface="Optima"/>
              </a:rPr>
              <a:t>new channels </a:t>
            </a:r>
            <a:r>
              <a:rPr lang="en-AU" sz="1200" dirty="0" smtClean="0">
                <a:solidFill>
                  <a:prstClr val="black"/>
                </a:solidFill>
                <a:latin typeface="Optima"/>
                <a:cs typeface="Optima"/>
              </a:rPr>
              <a:t>for </a:t>
            </a:r>
            <a:r>
              <a:rPr lang="en-AU" sz="1200" dirty="0" smtClean="0">
                <a:solidFill>
                  <a:prstClr val="black"/>
                </a:solidFill>
                <a:latin typeface="Optima"/>
                <a:cs typeface="Optima"/>
              </a:rPr>
              <a:t>direction &amp; support</a:t>
            </a:r>
            <a:r>
              <a:rPr lang="en-AU" sz="1200" dirty="0" smtClean="0">
                <a:solidFill>
                  <a:prstClr val="black"/>
                </a:solidFill>
                <a:latin typeface="Optima"/>
                <a:cs typeface="Optima"/>
              </a:rPr>
              <a:t>. </a:t>
            </a:r>
            <a:endParaRPr lang="en-AU" sz="1200" dirty="0">
              <a:solidFill>
                <a:prstClr val="black"/>
              </a:solidFill>
              <a:latin typeface="Optima"/>
              <a:cs typeface="Optima"/>
            </a:endParaRPr>
          </a:p>
        </p:txBody>
      </p:sp>
      <p:sp>
        <p:nvSpPr>
          <p:cNvPr id="43" name="TextBox 42"/>
          <p:cNvSpPr txBox="1"/>
          <p:nvPr/>
        </p:nvSpPr>
        <p:spPr>
          <a:xfrm>
            <a:off x="4140295" y="3040595"/>
            <a:ext cx="4345338" cy="630938"/>
          </a:xfrm>
          <a:prstGeom prst="rect">
            <a:avLst/>
          </a:prstGeom>
          <a:noFill/>
        </p:spPr>
        <p:txBody>
          <a:bodyPr wrap="square" lIns="76197" tIns="38098" rIns="76197" bIns="38098" rtlCol="0">
            <a:spAutoFit/>
          </a:bodyPr>
          <a:lstStyle/>
          <a:p>
            <a:r>
              <a:rPr lang="en-AU" sz="1200" dirty="0" smtClean="0">
                <a:solidFill>
                  <a:prstClr val="black"/>
                </a:solidFill>
                <a:effectLst>
                  <a:outerShdw blurRad="63500" dir="13500000" kx="2700000" rotWithShape="0">
                    <a:prstClr val="white">
                      <a:alpha val="15000"/>
                    </a:prstClr>
                  </a:outerShdw>
                </a:effectLst>
                <a:latin typeface="Optima"/>
                <a:cs typeface="Optima"/>
              </a:rPr>
              <a:t>Establish a deep but slender “steel thread” </a:t>
            </a:r>
            <a:r>
              <a:rPr lang="en-AU" sz="1200" dirty="0" smtClean="0">
                <a:solidFill>
                  <a:prstClr val="black"/>
                </a:solidFill>
                <a:effectLst>
                  <a:outerShdw blurRad="63500" dir="13500000" kx="2700000" rotWithShape="0">
                    <a:prstClr val="white">
                      <a:alpha val="15000"/>
                    </a:prstClr>
                  </a:outerShdw>
                </a:effectLst>
                <a:latin typeface="Optima"/>
                <a:cs typeface="Optima"/>
              </a:rPr>
              <a:t>enterprise architecture </a:t>
            </a:r>
            <a:r>
              <a:rPr lang="en-AU" sz="1200" dirty="0" smtClean="0">
                <a:solidFill>
                  <a:prstClr val="black"/>
                </a:solidFill>
                <a:effectLst>
                  <a:outerShdw blurRad="63500" dir="13500000" kx="2700000" rotWithShape="0">
                    <a:prstClr val="white">
                      <a:alpha val="15000"/>
                    </a:prstClr>
                  </a:outerShdw>
                </a:effectLst>
                <a:latin typeface="Optima"/>
                <a:cs typeface="Optima"/>
              </a:rPr>
              <a:t>for triple loop learning. </a:t>
            </a:r>
            <a:r>
              <a:rPr lang="en-AU" sz="1200" dirty="0" smtClean="0">
                <a:solidFill>
                  <a:prstClr val="black"/>
                </a:solidFill>
                <a:effectLst>
                  <a:outerShdw blurRad="63500" dir="13500000" kx="2700000" rotWithShape="0">
                    <a:prstClr val="white">
                      <a:alpha val="15000"/>
                    </a:prstClr>
                  </a:outerShdw>
                </a:effectLst>
                <a:latin typeface="Optima"/>
                <a:cs typeface="Optima"/>
              </a:rPr>
              <a:t>Assist in direct </a:t>
            </a:r>
            <a:r>
              <a:rPr lang="en-AU" sz="1200" dirty="0" smtClean="0">
                <a:solidFill>
                  <a:prstClr val="black"/>
                </a:solidFill>
                <a:effectLst>
                  <a:outerShdw blurRad="63500" dir="13500000" kx="2700000" rotWithShape="0">
                    <a:prstClr val="white">
                      <a:alpha val="15000"/>
                    </a:prstClr>
                  </a:outerShdw>
                </a:effectLst>
                <a:latin typeface="Optima"/>
                <a:cs typeface="Optima"/>
              </a:rPr>
              <a:t>interaction of </a:t>
            </a:r>
            <a:r>
              <a:rPr lang="en-AU" sz="1200" dirty="0" smtClean="0">
                <a:solidFill>
                  <a:prstClr val="black"/>
                </a:solidFill>
                <a:effectLst>
                  <a:outerShdw blurRad="63500" dir="13500000" kx="2700000" rotWithShape="0">
                    <a:prstClr val="white">
                      <a:alpha val="15000"/>
                    </a:prstClr>
                  </a:outerShdw>
                </a:effectLst>
                <a:latin typeface="Optima"/>
                <a:cs typeface="Optima"/>
              </a:rPr>
              <a:t>teams, streams </a:t>
            </a:r>
            <a:r>
              <a:rPr lang="en-AU" sz="1200" dirty="0" smtClean="0">
                <a:solidFill>
                  <a:prstClr val="black"/>
                </a:solidFill>
                <a:effectLst>
                  <a:outerShdw blurRad="63500" dir="13500000" kx="2700000" rotWithShape="0">
                    <a:prstClr val="white">
                      <a:alpha val="15000"/>
                    </a:prstClr>
                  </a:outerShdw>
                </a:effectLst>
                <a:latin typeface="Optima"/>
                <a:cs typeface="Optima"/>
              </a:rPr>
              <a:t>and </a:t>
            </a:r>
            <a:r>
              <a:rPr lang="en-AU" sz="1200" dirty="0" smtClean="0">
                <a:solidFill>
                  <a:prstClr val="black"/>
                </a:solidFill>
                <a:effectLst>
                  <a:outerShdw blurRad="63500" dir="13500000" kx="2700000" rotWithShape="0">
                    <a:prstClr val="white">
                      <a:alpha val="15000"/>
                    </a:prstClr>
                  </a:outerShdw>
                </a:effectLst>
                <a:latin typeface="Optima"/>
                <a:cs typeface="Optima"/>
              </a:rPr>
              <a:t>portfolios </a:t>
            </a:r>
            <a:r>
              <a:rPr lang="en-AU" sz="1200" dirty="0" smtClean="0">
                <a:solidFill>
                  <a:prstClr val="black"/>
                </a:solidFill>
                <a:effectLst>
                  <a:outerShdw blurRad="63500" dir="13500000" kx="2700000" rotWithShape="0">
                    <a:prstClr val="white">
                      <a:alpha val="15000"/>
                    </a:prstClr>
                  </a:outerShdw>
                </a:effectLst>
                <a:latin typeface="Optima"/>
                <a:cs typeface="Optima"/>
              </a:rPr>
              <a:t>in two </a:t>
            </a:r>
            <a:r>
              <a:rPr lang="en-AU" sz="1200" dirty="0" smtClean="0">
                <a:solidFill>
                  <a:prstClr val="black"/>
                </a:solidFill>
                <a:effectLst>
                  <a:outerShdw blurRad="63500" dir="13500000" kx="2700000" rotWithShape="0">
                    <a:prstClr val="white">
                      <a:alpha val="15000"/>
                    </a:prstClr>
                  </a:outerShdw>
                </a:effectLst>
                <a:latin typeface="Optima"/>
                <a:cs typeface="Optima"/>
              </a:rPr>
              <a:t>learning aspects. </a:t>
            </a:r>
            <a:endParaRPr lang="en-AU" sz="1200" dirty="0">
              <a:solidFill>
                <a:prstClr val="black"/>
              </a:solidFill>
              <a:effectLst>
                <a:outerShdw blurRad="63500" dir="13500000" kx="2700000" rotWithShape="0">
                  <a:prstClr val="white">
                    <a:alpha val="15000"/>
                  </a:prstClr>
                </a:outerShdw>
              </a:effectLst>
              <a:latin typeface="Optima"/>
              <a:cs typeface="Optima"/>
            </a:endParaRPr>
          </a:p>
        </p:txBody>
      </p:sp>
      <p:sp>
        <p:nvSpPr>
          <p:cNvPr id="44" name="Pentagon 43"/>
          <p:cNvSpPr/>
          <p:nvPr/>
        </p:nvSpPr>
        <p:spPr>
          <a:xfrm>
            <a:off x="2661104" y="4842800"/>
            <a:ext cx="6358193" cy="1050895"/>
          </a:xfrm>
          <a:prstGeom prst="homePlate">
            <a:avLst>
              <a:gd name="adj" fmla="val 26190"/>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lIns="76194" tIns="38097" rIns="76194" bIns="38097" anchor="ctr"/>
          <a:lstStyle/>
          <a:p>
            <a:pPr marL="0" marR="0" lvl="0" indent="0" defTabSz="457182"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smtClean="0">
              <a:ln>
                <a:noFill/>
              </a:ln>
              <a:solidFill>
                <a:prstClr val="white"/>
              </a:solidFill>
              <a:effectLst>
                <a:outerShdw blurRad="63500" dir="13500000" kx="2700000" rotWithShape="0">
                  <a:prstClr val="white">
                    <a:alpha val="15000"/>
                  </a:prstClr>
                </a:outerShdw>
              </a:effectLst>
              <a:uLnTx/>
              <a:uFillTx/>
              <a:latin typeface="Optima"/>
              <a:ea typeface=""/>
              <a:cs typeface="Optima"/>
            </a:endParaRPr>
          </a:p>
          <a:p>
            <a:pPr marL="0" marR="0" lvl="0" indent="0" defTabSz="457182"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prstClr val="white"/>
                </a:solidFill>
                <a:effectLst>
                  <a:outerShdw blurRad="63500" dir="13500000" kx="2700000" rotWithShape="0">
                    <a:prstClr val="white">
                      <a:alpha val="15000"/>
                    </a:prstClr>
                  </a:outerShdw>
                </a:effectLst>
                <a:uLnTx/>
                <a:uFillTx/>
                <a:latin typeface="Optima"/>
                <a:ea typeface=""/>
                <a:cs typeface="Optima"/>
              </a:rPr>
              <a:t>Analytics &amp;</a:t>
            </a:r>
          </a:p>
          <a:p>
            <a:pPr marL="0" marR="0" lvl="0" indent="0" defTabSz="457182"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prstClr val="white"/>
                </a:solidFill>
                <a:effectLst>
                  <a:outerShdw blurRad="63500" dir="13500000" kx="2700000" rotWithShape="0">
                    <a:prstClr val="white">
                      <a:alpha val="15000"/>
                    </a:prstClr>
                  </a:outerShdw>
                </a:effectLst>
                <a:uLnTx/>
                <a:uFillTx/>
                <a:latin typeface="Optima"/>
                <a:ea typeface=""/>
                <a:cs typeface="Optima"/>
              </a:rPr>
              <a:t>Acceleration</a:t>
            </a:r>
          </a:p>
          <a:p>
            <a:pPr marL="0" marR="0" lvl="0" indent="0" defTabSz="457182"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smtClean="0">
              <a:ln>
                <a:solidFill>
                  <a:srgbClr val="FFFFFF"/>
                </a:solidFill>
              </a:ln>
              <a:solidFill>
                <a:prstClr val="white"/>
              </a:solidFill>
              <a:effectLst>
                <a:outerShdw blurRad="50800" dist="38100" dir="2700000" algn="tl" rotWithShape="0">
                  <a:srgbClr val="000000">
                    <a:alpha val="43000"/>
                  </a:srgbClr>
                </a:outerShdw>
              </a:effectLst>
              <a:uLnTx/>
              <a:uFillTx/>
              <a:latin typeface="Optima"/>
              <a:ea typeface=""/>
              <a:cs typeface="Optima"/>
            </a:endParaRPr>
          </a:p>
        </p:txBody>
      </p:sp>
      <p:sp>
        <p:nvSpPr>
          <p:cNvPr id="45" name="TextBox 44"/>
          <p:cNvSpPr txBox="1"/>
          <p:nvPr/>
        </p:nvSpPr>
        <p:spPr>
          <a:xfrm>
            <a:off x="4330048" y="4871725"/>
            <a:ext cx="4456143" cy="1184940"/>
          </a:xfrm>
          <a:prstGeom prst="rect">
            <a:avLst/>
          </a:prstGeom>
          <a:noFill/>
        </p:spPr>
        <p:txBody>
          <a:bodyPr wrap="square" lIns="76197" tIns="38098" rIns="76197" bIns="38098" rtlCol="0">
            <a:spAutoFit/>
          </a:bodyPr>
          <a:lstStyle/>
          <a:p>
            <a:r>
              <a:rPr lang="en-AU" sz="1200" dirty="0" smtClean="0">
                <a:solidFill>
                  <a:prstClr val="white"/>
                </a:solidFill>
                <a:effectLst>
                  <a:outerShdw blurRad="63500" dir="13500000" kx="2700000" rotWithShape="0">
                    <a:prstClr val="white">
                      <a:alpha val="15000"/>
                    </a:prstClr>
                  </a:outerShdw>
                </a:effectLst>
                <a:latin typeface="Optima"/>
                <a:cs typeface="Optima"/>
              </a:rPr>
              <a:t>Establish DRIs. </a:t>
            </a:r>
            <a:r>
              <a:rPr lang="en-AU" sz="1200" dirty="0" smtClean="0">
                <a:solidFill>
                  <a:prstClr val="white"/>
                </a:solidFill>
                <a:effectLst>
                  <a:outerShdw blurRad="63500" dir="13500000" kx="2700000" rotWithShape="0">
                    <a:prstClr val="white">
                      <a:alpha val="15000"/>
                    </a:prstClr>
                  </a:outerShdw>
                </a:effectLst>
                <a:latin typeface="Optima"/>
                <a:cs typeface="Optima"/>
              </a:rPr>
              <a:t>Openly share </a:t>
            </a:r>
            <a:r>
              <a:rPr lang="en-AU" sz="1200" dirty="0" smtClean="0">
                <a:solidFill>
                  <a:prstClr val="white"/>
                </a:solidFill>
                <a:effectLst>
                  <a:outerShdw blurRad="63500" dir="13500000" kx="2700000" rotWithShape="0">
                    <a:prstClr val="white">
                      <a:alpha val="15000"/>
                    </a:prstClr>
                  </a:outerShdw>
                </a:effectLst>
                <a:latin typeface="Optima"/>
                <a:cs typeface="Optima"/>
              </a:rPr>
              <a:t>actionable </a:t>
            </a:r>
            <a:r>
              <a:rPr lang="en-AU" sz="1200" dirty="0" smtClean="0">
                <a:solidFill>
                  <a:prstClr val="white"/>
                </a:solidFill>
                <a:effectLst>
                  <a:outerShdw blurRad="63500" dir="13500000" kx="2700000" rotWithShape="0">
                    <a:prstClr val="white">
                      <a:alpha val="15000"/>
                    </a:prstClr>
                  </a:outerShdw>
                </a:effectLst>
                <a:latin typeface="Optima"/>
                <a:cs typeface="Optima"/>
              </a:rPr>
              <a:t>financial and service performance analytics. Rebase individual KPIs on </a:t>
            </a:r>
            <a:r>
              <a:rPr lang="en-AU" sz="1200" dirty="0" smtClean="0">
                <a:solidFill>
                  <a:prstClr val="white"/>
                </a:solidFill>
                <a:effectLst>
                  <a:outerShdw blurRad="63500" dir="13500000" kx="2700000" rotWithShape="0">
                    <a:prstClr val="white">
                      <a:alpha val="15000"/>
                    </a:prstClr>
                  </a:outerShdw>
                </a:effectLst>
                <a:latin typeface="Optima"/>
                <a:cs typeface="Optima"/>
              </a:rPr>
              <a:t>team and </a:t>
            </a:r>
            <a:r>
              <a:rPr lang="en-AU" sz="1200" dirty="0" smtClean="0">
                <a:solidFill>
                  <a:prstClr val="white"/>
                </a:solidFill>
                <a:effectLst>
                  <a:outerShdw blurRad="63500" dir="13500000" kx="2700000" rotWithShape="0">
                    <a:prstClr val="white">
                      <a:alpha val="15000"/>
                    </a:prstClr>
                  </a:outerShdw>
                </a:effectLst>
                <a:latin typeface="Optima"/>
                <a:cs typeface="Optima"/>
              </a:rPr>
              <a:t>business throughput to motivate </a:t>
            </a:r>
            <a:r>
              <a:rPr lang="en-AU" sz="1200" dirty="0" smtClean="0">
                <a:solidFill>
                  <a:prstClr val="white"/>
                </a:solidFill>
                <a:effectLst>
                  <a:outerShdw blurRad="63500" dir="13500000" kx="2700000" rotWithShape="0">
                    <a:prstClr val="white">
                      <a:alpha val="15000"/>
                    </a:prstClr>
                  </a:outerShdw>
                </a:effectLst>
                <a:latin typeface="Optima"/>
                <a:cs typeface="Optima"/>
              </a:rPr>
              <a:t>collaboration</a:t>
            </a:r>
            <a:r>
              <a:rPr lang="en-AU" sz="1200" dirty="0" smtClean="0">
                <a:solidFill>
                  <a:prstClr val="white"/>
                </a:solidFill>
                <a:effectLst>
                  <a:outerShdw blurRad="63500" dir="13500000" kx="2700000" rotWithShape="0">
                    <a:prstClr val="white">
                      <a:alpha val="15000"/>
                    </a:prstClr>
                  </a:outerShdw>
                </a:effectLst>
                <a:latin typeface="Optima"/>
                <a:cs typeface="Optima"/>
              </a:rPr>
              <a:t>. </a:t>
            </a:r>
            <a:r>
              <a:rPr lang="en-AU" sz="1200" dirty="0" smtClean="0">
                <a:solidFill>
                  <a:prstClr val="white"/>
                </a:solidFill>
                <a:effectLst>
                  <a:outerShdw blurRad="63500" dir="13500000" kx="2700000" rotWithShape="0">
                    <a:prstClr val="white">
                      <a:alpha val="15000"/>
                    </a:prstClr>
                  </a:outerShdw>
                </a:effectLst>
                <a:latin typeface="Optima"/>
                <a:cs typeface="Optima"/>
              </a:rPr>
              <a:t>Facilitate high cadence retrospectives,  chapters, guilds and open spaces to accelerate the flow of learnings.</a:t>
            </a:r>
            <a:endParaRPr lang="en-AU" sz="1200" dirty="0">
              <a:solidFill>
                <a:prstClr val="white"/>
              </a:solidFill>
              <a:effectLst>
                <a:outerShdw blurRad="63500" dir="13500000" kx="2700000" rotWithShape="0">
                  <a:prstClr val="white">
                    <a:alpha val="15000"/>
                  </a:prstClr>
                </a:outerShdw>
              </a:effectLst>
              <a:latin typeface="Optima"/>
              <a:cs typeface="Optima"/>
            </a:endParaRPr>
          </a:p>
          <a:p>
            <a:endParaRPr lang="en-AU" sz="1200" dirty="0">
              <a:ln>
                <a:solidFill>
                  <a:srgbClr val="FFFFFF"/>
                </a:solidFill>
              </a:ln>
              <a:solidFill>
                <a:prstClr val="white"/>
              </a:solidFill>
              <a:effectLst>
                <a:outerShdw blurRad="50800" dist="38100" dir="2700000" algn="tl" rotWithShape="0">
                  <a:srgbClr val="000000">
                    <a:alpha val="43000"/>
                  </a:srgbClr>
                </a:outerShdw>
              </a:effectLst>
              <a:latin typeface="Optima"/>
              <a:cs typeface="Optima"/>
            </a:endParaRPr>
          </a:p>
        </p:txBody>
      </p:sp>
    </p:spTree>
    <p:extLst>
      <p:ext uri="{BB962C8B-B14F-4D97-AF65-F5344CB8AC3E}">
        <p14:creationId xmlns:p14="http://schemas.microsoft.com/office/powerpoint/2010/main" val="87170515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503155"/>
            <a:ext cx="7366000" cy="533400"/>
          </a:xfrm>
        </p:spPr>
        <p:txBody>
          <a:bodyPr/>
          <a:lstStyle/>
          <a:p>
            <a:r>
              <a:rPr lang="en-US" dirty="0" smtClean="0"/>
              <a:t>Example Uplift Kanban</a:t>
            </a:r>
            <a:endParaRPr lang="en-US" dirty="0"/>
          </a:p>
        </p:txBody>
      </p:sp>
      <p:sp>
        <p:nvSpPr>
          <p:cNvPr id="4" name="TextBox 3"/>
          <p:cNvSpPr txBox="1"/>
          <p:nvPr/>
        </p:nvSpPr>
        <p:spPr>
          <a:xfrm>
            <a:off x="-33046" y="2099115"/>
            <a:ext cx="1679429" cy="3524038"/>
          </a:xfrm>
          <a:prstGeom prst="rect">
            <a:avLst/>
          </a:prstGeom>
          <a:noFill/>
        </p:spPr>
        <p:txBody>
          <a:bodyPr wrap="square" lIns="76197" tIns="38098" rIns="76197" bIns="38098" rtlCol="0">
            <a:spAutoFit/>
          </a:bodyPr>
          <a:lstStyle/>
          <a:p>
            <a:pPr algn="ctr"/>
            <a:r>
              <a:rPr lang="en-US" sz="1400" b="1" dirty="0" smtClean="0">
                <a:latin typeface="Optima"/>
                <a:cs typeface="Optima"/>
              </a:rPr>
              <a:t>Sample capability uplift Kanban with </a:t>
            </a:r>
            <a:r>
              <a:rPr lang="en-US" sz="1400" b="1" dirty="0" smtClean="0">
                <a:latin typeface="Optima"/>
                <a:cs typeface="Optima"/>
              </a:rPr>
              <a:t>a population of Change </a:t>
            </a:r>
            <a:r>
              <a:rPr lang="en-US" sz="1400" b="1" dirty="0" smtClean="0">
                <a:latin typeface="Optima"/>
                <a:cs typeface="Optima"/>
              </a:rPr>
              <a:t>Stories</a:t>
            </a:r>
            <a:r>
              <a:rPr lang="en-US" sz="1400" b="1" dirty="0" smtClean="0">
                <a:latin typeface="Optima"/>
                <a:cs typeface="Optima"/>
              </a:rPr>
              <a:t>.</a:t>
            </a:r>
            <a:endParaRPr lang="en-US" sz="1400" b="1" dirty="0" smtClean="0">
              <a:latin typeface="Optima"/>
              <a:cs typeface="Optima"/>
            </a:endParaRPr>
          </a:p>
          <a:p>
            <a:pPr algn="ctr"/>
            <a:endParaRPr lang="en-US" sz="1400" b="1" dirty="0">
              <a:latin typeface="Optima"/>
              <a:cs typeface="Optima"/>
            </a:endParaRPr>
          </a:p>
          <a:p>
            <a:pPr algn="ctr"/>
            <a:r>
              <a:rPr lang="en-US" sz="1400" b="1" dirty="0" smtClean="0">
                <a:latin typeface="Optima"/>
                <a:cs typeface="Optima"/>
              </a:rPr>
              <a:t>The </a:t>
            </a:r>
            <a:r>
              <a:rPr lang="en-US" sz="1400" b="1" dirty="0" smtClean="0">
                <a:latin typeface="Optima"/>
                <a:cs typeface="Optima"/>
              </a:rPr>
              <a:t>coloured labels are Change </a:t>
            </a:r>
            <a:r>
              <a:rPr lang="en-US" sz="1400" b="1" dirty="0" smtClean="0">
                <a:latin typeface="Optima"/>
                <a:cs typeface="Optima"/>
              </a:rPr>
              <a:t>Epics.</a:t>
            </a:r>
            <a:endParaRPr lang="en-US" sz="1400" b="1" dirty="0" smtClean="0">
              <a:latin typeface="Optima"/>
              <a:cs typeface="Optima"/>
            </a:endParaRPr>
          </a:p>
          <a:p>
            <a:pPr algn="ctr"/>
            <a:endParaRPr lang="en-US" sz="1400" b="1" dirty="0">
              <a:latin typeface="Optima"/>
              <a:cs typeface="Optima"/>
            </a:endParaRPr>
          </a:p>
          <a:p>
            <a:pPr algn="ctr"/>
            <a:r>
              <a:rPr lang="en-US" sz="1400" b="1" dirty="0" smtClean="0">
                <a:latin typeface="Optima"/>
                <a:cs typeface="Optima"/>
              </a:rPr>
              <a:t>This change workflow is </a:t>
            </a:r>
            <a:r>
              <a:rPr lang="en-US" sz="1400" b="1" dirty="0" smtClean="0">
                <a:latin typeface="Optima"/>
                <a:cs typeface="Optima"/>
              </a:rPr>
              <a:t>not prescriptive, but ensures we </a:t>
            </a:r>
            <a:r>
              <a:rPr lang="en-US" sz="1400" b="1" dirty="0" smtClean="0">
                <a:latin typeface="Optima"/>
                <a:cs typeface="Optima"/>
              </a:rPr>
              <a:t>consider all essential </a:t>
            </a:r>
            <a:r>
              <a:rPr lang="en-US" sz="1400" b="1" dirty="0" smtClean="0">
                <a:latin typeface="Optima"/>
                <a:cs typeface="Optima"/>
              </a:rPr>
              <a:t>steps in completing change stories.</a:t>
            </a:r>
            <a:endParaRPr lang="en-US" sz="1400" b="1" dirty="0">
              <a:latin typeface="Optima"/>
              <a:cs typeface="Optima"/>
            </a:endParaRPr>
          </a:p>
        </p:txBody>
      </p:sp>
      <p:pic>
        <p:nvPicPr>
          <p:cNvPr id="9" name="Picture 8" descr="Screen Shot 2015-10-08 at 1.50.54 pm.png"/>
          <p:cNvPicPr>
            <a:picLocks noChangeAspect="1"/>
          </p:cNvPicPr>
          <p:nvPr/>
        </p:nvPicPr>
        <p:blipFill rotWithShape="1">
          <a:blip r:embed="rId2">
            <a:extLst>
              <a:ext uri="{28A0092B-C50C-407E-A947-70E740481C1C}">
                <a14:useLocalDpi xmlns:a14="http://schemas.microsoft.com/office/drawing/2010/main" val="0"/>
              </a:ext>
            </a:extLst>
          </a:blip>
          <a:srcRect r="37753"/>
          <a:stretch/>
        </p:blipFill>
        <p:spPr>
          <a:xfrm>
            <a:off x="1900373" y="1016001"/>
            <a:ext cx="6898431" cy="5217489"/>
          </a:xfrm>
          <a:prstGeom prst="rect">
            <a:avLst/>
          </a:prstGeom>
        </p:spPr>
      </p:pic>
    </p:spTree>
    <p:extLst>
      <p:ext uri="{BB962C8B-B14F-4D97-AF65-F5344CB8AC3E}">
        <p14:creationId xmlns:p14="http://schemas.microsoft.com/office/powerpoint/2010/main" val="206297432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pple.png"/>
          <p:cNvPicPr>
            <a:picLocks noChangeAspect="1"/>
          </p:cNvPicPr>
          <p:nvPr/>
        </p:nvPicPr>
        <p:blipFill rotWithShape="1">
          <a:blip r:embed="rId2">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3">
                    <a14:imgEffect>
                      <a14:backgroundRemoval t="0" b="94889" l="5909" r="100000">
                        <a14:foregroundMark x1="71212" y1="51556" x2="79242" y2="44000"/>
                      </a14:backgroundRemoval>
                    </a14:imgEffect>
                    <a14:imgEffect>
                      <a14:artisticCement/>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8590" t="13469" r="15115" b="7727"/>
          <a:stretch/>
        </p:blipFill>
        <p:spPr>
          <a:xfrm>
            <a:off x="0" y="1154686"/>
            <a:ext cx="9144000" cy="5703314"/>
          </a:xfrm>
          <a:prstGeom prst="rect">
            <a:avLst/>
          </a:prstGeom>
          <a:ln>
            <a:noFill/>
          </a:ln>
          <a:effectLst>
            <a:innerShdw dist="406400" dir="16200000">
              <a:srgbClr val="F2B734"/>
            </a:innerShdw>
          </a:effectLst>
        </p:spPr>
      </p:pic>
      <p:sp>
        <p:nvSpPr>
          <p:cNvPr id="2" name="Title 1"/>
          <p:cNvSpPr>
            <a:spLocks noGrp="1"/>
          </p:cNvSpPr>
          <p:nvPr>
            <p:ph type="ctrTitle"/>
          </p:nvPr>
        </p:nvSpPr>
        <p:spPr>
          <a:xfrm>
            <a:off x="509827" y="540159"/>
            <a:ext cx="8796219" cy="1470025"/>
          </a:xfrm>
        </p:spPr>
        <p:txBody>
          <a:bodyPr>
            <a:noAutofit/>
          </a:bodyPr>
          <a:lstStyle/>
          <a:p>
            <a:pPr algn="l"/>
            <a:r>
              <a:rPr lang="en-AU" sz="4800" cap="none" noProof="0" dirty="0" smtClean="0">
                <a:latin typeface="Optima"/>
                <a:cs typeface="Optima"/>
              </a:rPr>
              <a:t>XSCALE Course Outlines</a:t>
            </a:r>
            <a:endParaRPr lang="en-AU" sz="4800" cap="none" noProof="0" dirty="0">
              <a:latin typeface="Optima"/>
              <a:cs typeface="Optima"/>
            </a:endParaRPr>
          </a:p>
        </p:txBody>
      </p:sp>
      <p:sp>
        <p:nvSpPr>
          <p:cNvPr id="4" name="TextBox 3"/>
          <p:cNvSpPr txBox="1"/>
          <p:nvPr/>
        </p:nvSpPr>
        <p:spPr>
          <a:xfrm>
            <a:off x="3563005" y="6526926"/>
            <a:ext cx="5549463" cy="307777"/>
          </a:xfrm>
          <a:prstGeom prst="rect">
            <a:avLst/>
          </a:prstGeom>
          <a:noFill/>
        </p:spPr>
        <p:txBody>
          <a:bodyPr wrap="square" rtlCol="0">
            <a:spAutoFit/>
          </a:bodyPr>
          <a:lstStyle/>
          <a:p>
            <a:pPr algn="ctr"/>
            <a:r>
              <a:rPr lang="en-US" sz="1400" dirty="0" smtClean="0">
                <a:solidFill>
                  <a:schemeClr val="bg1">
                    <a:lumMod val="75000"/>
                  </a:schemeClr>
                </a:solidFill>
              </a:rPr>
              <a:t>Copyright © 2017 by Peter Merel   Confidential and Proprietary</a:t>
            </a:r>
          </a:p>
        </p:txBody>
      </p:sp>
    </p:spTree>
    <p:extLst>
      <p:ext uri="{BB962C8B-B14F-4D97-AF65-F5344CB8AC3E}">
        <p14:creationId xmlns:p14="http://schemas.microsoft.com/office/powerpoint/2010/main" val="12720399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19456" y="-182880"/>
            <a:ext cx="9521952" cy="71810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defTabSz="457189">
              <a:lnSpc>
                <a:spcPct val="250000"/>
              </a:lnSpc>
            </a:pPr>
            <a:endParaRPr lang="en-US" sz="3600" b="1" dirty="0">
              <a:solidFill>
                <a:prstClr val="white"/>
              </a:solidFill>
              <a:latin typeface="Optima" charset="0"/>
              <a:ea typeface="Optima" charset="0"/>
              <a:cs typeface="Optima" charset="0"/>
            </a:endParaRPr>
          </a:p>
        </p:txBody>
      </p:sp>
      <p:pic>
        <p:nvPicPr>
          <p:cNvPr id="12" name="Picture 11"/>
          <p:cNvPicPr>
            <a:picLocks noChangeAspect="1"/>
          </p:cNvPicPr>
          <p:nvPr/>
        </p:nvPicPr>
        <p:blipFill>
          <a:blip r:embed="rId3"/>
          <a:stretch>
            <a:fillRect/>
          </a:stretch>
        </p:blipFill>
        <p:spPr>
          <a:xfrm>
            <a:off x="188956" y="737539"/>
            <a:ext cx="6110251" cy="2329769"/>
          </a:xfrm>
          <a:prstGeom prst="rect">
            <a:avLst/>
          </a:prstGeom>
        </p:spPr>
      </p:pic>
      <p:pic>
        <p:nvPicPr>
          <p:cNvPr id="6" name="Picture 5"/>
          <p:cNvPicPr>
            <a:picLocks noChangeAspect="1"/>
          </p:cNvPicPr>
          <p:nvPr/>
        </p:nvPicPr>
        <p:blipFill>
          <a:blip r:embed="rId4"/>
          <a:stretch>
            <a:fillRect/>
          </a:stretch>
        </p:blipFill>
        <p:spPr>
          <a:xfrm>
            <a:off x="2619889" y="3229223"/>
            <a:ext cx="3203444" cy="2702948"/>
          </a:xfrm>
          <a:prstGeom prst="rect">
            <a:avLst/>
          </a:prstGeom>
        </p:spPr>
      </p:pic>
      <p:grpSp>
        <p:nvGrpSpPr>
          <p:cNvPr id="15" name="Group 14"/>
          <p:cNvGrpSpPr/>
          <p:nvPr/>
        </p:nvGrpSpPr>
        <p:grpSpPr>
          <a:xfrm>
            <a:off x="1959194" y="2705909"/>
            <a:ext cx="2593664" cy="3586417"/>
            <a:chOff x="2535149" y="-199732"/>
            <a:chExt cx="4090009" cy="5655506"/>
          </a:xfrm>
        </p:grpSpPr>
        <p:grpSp>
          <p:nvGrpSpPr>
            <p:cNvPr id="16" name="Group 15"/>
            <p:cNvGrpSpPr/>
            <p:nvPr/>
          </p:nvGrpSpPr>
          <p:grpSpPr>
            <a:xfrm>
              <a:off x="2535149" y="-199732"/>
              <a:ext cx="4090009" cy="5655506"/>
              <a:chOff x="2394703" y="194222"/>
              <a:chExt cx="4343443" cy="6005941"/>
            </a:xfrm>
          </p:grpSpPr>
          <p:pic>
            <p:nvPicPr>
              <p:cNvPr id="18" name="Picture 17"/>
              <p:cNvPicPr>
                <a:picLocks noChangeAspect="1"/>
              </p:cNvPicPr>
              <p:nvPr/>
            </p:nvPicPr>
            <p:blipFill>
              <a:blip r:embed="rId5"/>
              <a:stretch>
                <a:fillRect/>
              </a:stretch>
            </p:blipFill>
            <p:spPr>
              <a:xfrm>
                <a:off x="2394703" y="194222"/>
                <a:ext cx="4343443" cy="6005941"/>
              </a:xfrm>
              <a:prstGeom prst="rect">
                <a:avLst/>
              </a:prstGeom>
            </p:spPr>
          </p:pic>
          <p:sp>
            <p:nvSpPr>
              <p:cNvPr id="19" name="Oval 18"/>
              <p:cNvSpPr/>
              <p:nvPr/>
            </p:nvSpPr>
            <p:spPr>
              <a:xfrm>
                <a:off x="5059282" y="1441429"/>
                <a:ext cx="669848" cy="681130"/>
              </a:xfrm>
              <a:prstGeom prst="ellipse">
                <a:avLst/>
              </a:prstGeom>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AU" sz="675" b="1" dirty="0">
                    <a:solidFill>
                      <a:prstClr val="white"/>
                    </a:solidFill>
                    <a:latin typeface="Optima" charset="0"/>
                    <a:ea typeface="Optima" charset="0"/>
                    <a:cs typeface="Optima" charset="0"/>
                  </a:rPr>
                  <a:t>BUILD</a:t>
                </a:r>
              </a:p>
            </p:txBody>
          </p:sp>
          <p:sp>
            <p:nvSpPr>
              <p:cNvPr id="20" name="Oval 19"/>
              <p:cNvSpPr/>
              <p:nvPr/>
            </p:nvSpPr>
            <p:spPr>
              <a:xfrm>
                <a:off x="3316424" y="1431025"/>
                <a:ext cx="691535" cy="691535"/>
              </a:xfrm>
              <a:prstGeom prst="ellipse">
                <a:avLst/>
              </a:prstGeom>
              <a:solidFill>
                <a:srgbClr val="57CCD4"/>
              </a:solidFill>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a:r>
                  <a:rPr lang="en-AU" sz="675" b="1" dirty="0">
                    <a:solidFill>
                      <a:prstClr val="white"/>
                    </a:solidFill>
                    <a:latin typeface="Optima" charset="0"/>
                    <a:ea typeface="Optima" charset="0"/>
                    <a:cs typeface="Optima" charset="0"/>
                  </a:rPr>
                  <a:t>LEARN</a:t>
                </a:r>
              </a:p>
            </p:txBody>
          </p:sp>
          <p:grpSp>
            <p:nvGrpSpPr>
              <p:cNvPr id="21" name="Group 20"/>
              <p:cNvGrpSpPr/>
              <p:nvPr/>
            </p:nvGrpSpPr>
            <p:grpSpPr>
              <a:xfrm>
                <a:off x="4087778" y="2821083"/>
                <a:ext cx="953517" cy="717927"/>
                <a:chOff x="2328418" y="4029877"/>
                <a:chExt cx="1567456" cy="1180177"/>
              </a:xfrm>
            </p:grpSpPr>
            <p:sp>
              <p:nvSpPr>
                <p:cNvPr id="26" name="Oval 25"/>
                <p:cNvSpPr/>
                <p:nvPr/>
              </p:nvSpPr>
              <p:spPr>
                <a:xfrm>
                  <a:off x="2506001" y="4029877"/>
                  <a:ext cx="1180178" cy="1180177"/>
                </a:xfrm>
                <a:prstGeom prst="ellipse">
                  <a:avLst/>
                </a:prstGeom>
                <a:solidFill>
                  <a:srgbClr val="64CE0D"/>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AU" sz="900" b="1" dirty="0">
                    <a:solidFill>
                      <a:prstClr val="white"/>
                    </a:solidFill>
                    <a:latin typeface="Optima" charset="0"/>
                    <a:ea typeface="Optima" charset="0"/>
                    <a:cs typeface="Optima" charset="0"/>
                  </a:endParaRPr>
                </a:p>
              </p:txBody>
            </p:sp>
            <p:sp>
              <p:nvSpPr>
                <p:cNvPr id="27" name="TextBox 26"/>
                <p:cNvSpPr txBox="1"/>
                <p:nvPr/>
              </p:nvSpPr>
              <p:spPr>
                <a:xfrm>
                  <a:off x="2328418" y="4427963"/>
                  <a:ext cx="1567456" cy="540137"/>
                </a:xfrm>
                <a:prstGeom prst="rect">
                  <a:avLst/>
                </a:prstGeom>
                <a:noFill/>
              </p:spPr>
              <p:txBody>
                <a:bodyPr wrap="none" rtlCol="0">
                  <a:spAutoFit/>
                </a:bodyPr>
                <a:lstStyle/>
                <a:p>
                  <a:pPr algn="ctr"/>
                  <a:r>
                    <a:rPr lang="en-AU" sz="675" b="1" dirty="0">
                      <a:solidFill>
                        <a:prstClr val="white"/>
                      </a:solidFill>
                      <a:latin typeface="Optima" charset="0"/>
                      <a:ea typeface="Optima" charset="0"/>
                      <a:cs typeface="Optima" charset="0"/>
                    </a:rPr>
                    <a:t>MEASURE</a:t>
                  </a:r>
                  <a:endParaRPr lang="en-AU" sz="375" b="1" dirty="0">
                    <a:solidFill>
                      <a:prstClr val="white"/>
                    </a:solidFill>
                    <a:latin typeface="Optima" charset="0"/>
                    <a:ea typeface="Optima" charset="0"/>
                    <a:cs typeface="Optima" charset="0"/>
                  </a:endParaRPr>
                </a:p>
              </p:txBody>
            </p:sp>
          </p:grpSp>
          <p:sp>
            <p:nvSpPr>
              <p:cNvPr id="22" name="Oval 21"/>
              <p:cNvSpPr/>
              <p:nvPr/>
            </p:nvSpPr>
            <p:spPr>
              <a:xfrm>
                <a:off x="4303459" y="1058202"/>
                <a:ext cx="528811" cy="549596"/>
              </a:xfrm>
              <a:prstGeom prst="ellipse">
                <a:avLst/>
              </a:prstGeom>
              <a:solidFill>
                <a:srgbClr val="809A98"/>
              </a:solidFill>
            </p:spPr>
            <p:style>
              <a:lnRef idx="3">
                <a:schemeClr val="lt1"/>
              </a:lnRef>
              <a:fillRef idx="1">
                <a:schemeClr val="accent1"/>
              </a:fillRef>
              <a:effectRef idx="1">
                <a:schemeClr val="accent1"/>
              </a:effectRef>
              <a:fontRef idx="minor">
                <a:schemeClr val="lt1"/>
              </a:fontRef>
            </p:style>
            <p:txBody>
              <a:bodyPr wrap="none" lIns="0" tIns="0" rIns="0" bIns="0" rtlCol="0" anchor="ctr"/>
              <a:lstStyle/>
              <a:p>
                <a:pPr algn="ctr"/>
                <a:r>
                  <a:rPr lang="en-US" sz="788" b="1" dirty="0">
                    <a:solidFill>
                      <a:prstClr val="white"/>
                    </a:solidFill>
                    <a:latin typeface="Optima" charset="0"/>
                    <a:ea typeface="Optima" charset="0"/>
                    <a:cs typeface="Optima" charset="0"/>
                  </a:rPr>
                  <a:t>TESTS</a:t>
                </a:r>
              </a:p>
            </p:txBody>
          </p:sp>
          <p:sp>
            <p:nvSpPr>
              <p:cNvPr id="23" name="Oval 22"/>
              <p:cNvSpPr/>
              <p:nvPr/>
            </p:nvSpPr>
            <p:spPr>
              <a:xfrm>
                <a:off x="3760689" y="2308705"/>
                <a:ext cx="512373" cy="526808"/>
              </a:xfrm>
              <a:prstGeom prst="ellipse">
                <a:avLst/>
              </a:prstGeom>
              <a:solidFill>
                <a:srgbClr val="809A98"/>
              </a:solidFill>
            </p:spPr>
            <p:style>
              <a:lnRef idx="3">
                <a:schemeClr val="lt1"/>
              </a:lnRef>
              <a:fillRef idx="1">
                <a:schemeClr val="accent1"/>
              </a:fillRef>
              <a:effectRef idx="1">
                <a:schemeClr val="accent1"/>
              </a:effectRef>
              <a:fontRef idx="minor">
                <a:schemeClr val="lt1"/>
              </a:fontRef>
            </p:style>
            <p:txBody>
              <a:bodyPr wrap="none" lIns="0" tIns="0" rIns="0" bIns="0" rtlCol="0" anchor="ctr"/>
              <a:lstStyle/>
              <a:p>
                <a:pPr algn="ctr"/>
                <a:r>
                  <a:rPr lang="en-US" sz="788" b="1" dirty="0">
                    <a:solidFill>
                      <a:prstClr val="white"/>
                    </a:solidFill>
                    <a:latin typeface="Optima" charset="0"/>
                    <a:ea typeface="Optima" charset="0"/>
                    <a:cs typeface="Optima" charset="0"/>
                  </a:rPr>
                  <a:t>DATA</a:t>
                </a:r>
              </a:p>
            </p:txBody>
          </p:sp>
          <p:sp>
            <p:nvSpPr>
              <p:cNvPr id="24" name="Oval 23"/>
              <p:cNvSpPr/>
              <p:nvPr/>
            </p:nvSpPr>
            <p:spPr>
              <a:xfrm>
                <a:off x="4873887" y="2312469"/>
                <a:ext cx="515412" cy="512638"/>
              </a:xfrm>
              <a:prstGeom prst="ellipse">
                <a:avLst/>
              </a:prstGeom>
              <a:solidFill>
                <a:srgbClr val="809A98"/>
              </a:solidFill>
            </p:spPr>
            <p:style>
              <a:lnRef idx="3">
                <a:schemeClr val="lt1"/>
              </a:lnRef>
              <a:fillRef idx="1">
                <a:schemeClr val="accent1"/>
              </a:fillRef>
              <a:effectRef idx="1">
                <a:schemeClr val="accent1"/>
              </a:effectRef>
              <a:fontRef idx="minor">
                <a:schemeClr val="lt1"/>
              </a:fontRef>
            </p:style>
            <p:txBody>
              <a:bodyPr wrap="none" lIns="0" tIns="0" rIns="0" bIns="0" rtlCol="0" anchor="ctr"/>
              <a:lstStyle/>
              <a:p>
                <a:pPr algn="ctr"/>
                <a:r>
                  <a:rPr lang="en-US" sz="788" b="1" dirty="0">
                    <a:solidFill>
                      <a:prstClr val="white"/>
                    </a:solidFill>
                    <a:latin typeface="Optima" charset="0"/>
                    <a:ea typeface="Optima" charset="0"/>
                    <a:cs typeface="Optima" charset="0"/>
                  </a:rPr>
                  <a:t>CODE</a:t>
                </a:r>
              </a:p>
            </p:txBody>
          </p:sp>
          <p:sp>
            <p:nvSpPr>
              <p:cNvPr id="25" name="Oval 24"/>
              <p:cNvSpPr/>
              <p:nvPr/>
            </p:nvSpPr>
            <p:spPr>
              <a:xfrm>
                <a:off x="4147088" y="1667729"/>
                <a:ext cx="829658" cy="818049"/>
              </a:xfrm>
              <a:prstGeom prst="ellipse">
                <a:avLst/>
              </a:prstGeom>
              <a:ln w="38100">
                <a:solidFill>
                  <a:schemeClr val="bg1"/>
                </a:solidFill>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endParaRPr lang="en-AU" sz="525" b="1" dirty="0">
                  <a:solidFill>
                    <a:prstClr val="black"/>
                  </a:solidFill>
                  <a:latin typeface="Optima" charset="0"/>
                  <a:ea typeface="Optima" charset="0"/>
                  <a:cs typeface="Optima" charset="0"/>
                </a:endParaRPr>
              </a:p>
            </p:txBody>
          </p:sp>
        </p:grpSp>
        <p:sp>
          <p:nvSpPr>
            <p:cNvPr id="17" name="TextBox 16"/>
            <p:cNvSpPr txBox="1"/>
            <p:nvPr/>
          </p:nvSpPr>
          <p:spPr>
            <a:xfrm>
              <a:off x="4095314" y="1434004"/>
              <a:ext cx="966130" cy="309405"/>
            </a:xfrm>
            <a:prstGeom prst="rect">
              <a:avLst/>
            </a:prstGeom>
            <a:noFill/>
          </p:spPr>
          <p:txBody>
            <a:bodyPr wrap="none" rtlCol="0">
              <a:spAutoFit/>
            </a:bodyPr>
            <a:lstStyle/>
            <a:p>
              <a:pPr algn="ctr"/>
              <a:r>
                <a:rPr lang="en-AU" sz="675" b="1" dirty="0">
                  <a:solidFill>
                    <a:prstClr val="black"/>
                  </a:solidFill>
                  <a:latin typeface="Optima" charset="0"/>
                  <a:ea typeface="Optima" charset="0"/>
                  <a:cs typeface="Optima" charset="0"/>
                </a:rPr>
                <a:t>REFACTOR</a:t>
              </a:r>
              <a:endParaRPr lang="en-AU" sz="375" b="1" dirty="0">
                <a:solidFill>
                  <a:prstClr val="black"/>
                </a:solidFill>
                <a:latin typeface="Optima" charset="0"/>
                <a:ea typeface="Optima" charset="0"/>
                <a:cs typeface="Optima" charset="0"/>
              </a:endParaRPr>
            </a:p>
          </p:txBody>
        </p:sp>
      </p:grpSp>
      <p:grpSp>
        <p:nvGrpSpPr>
          <p:cNvPr id="28" name="Group 27"/>
          <p:cNvGrpSpPr/>
          <p:nvPr/>
        </p:nvGrpSpPr>
        <p:grpSpPr>
          <a:xfrm>
            <a:off x="5981619" y="2217016"/>
            <a:ext cx="2940892" cy="3458906"/>
            <a:chOff x="8172168" y="1559800"/>
            <a:chExt cx="3921189" cy="4898319"/>
          </a:xfrm>
        </p:grpSpPr>
        <p:sp>
          <p:nvSpPr>
            <p:cNvPr id="29" name="TextBox 28"/>
            <p:cNvSpPr txBox="1"/>
            <p:nvPr/>
          </p:nvSpPr>
          <p:spPr>
            <a:xfrm>
              <a:off x="8501476" y="3290106"/>
              <a:ext cx="2298065" cy="1699842"/>
            </a:xfrm>
            <a:prstGeom prst="rect">
              <a:avLst/>
            </a:prstGeom>
            <a:noFill/>
          </p:spPr>
          <p:txBody>
            <a:bodyPr wrap="none" rtlCol="0">
              <a:spAutoFit/>
            </a:bodyPr>
            <a:lstStyle/>
            <a:p>
              <a:pPr defTabSz="457189">
                <a:lnSpc>
                  <a:spcPct val="200000"/>
                </a:lnSpc>
              </a:pPr>
              <a:r>
                <a:rPr lang="en-US" sz="3600" b="1" dirty="0">
                  <a:solidFill>
                    <a:srgbClr val="FF0000"/>
                  </a:solidFill>
                  <a:latin typeface="Optima" charset="0"/>
                  <a:ea typeface="Optima" charset="0"/>
                  <a:cs typeface="Optima" charset="0"/>
                </a:rPr>
                <a:t>P</a:t>
              </a:r>
              <a:r>
                <a:rPr lang="en-US" sz="3600" dirty="0">
                  <a:solidFill>
                    <a:prstClr val="white"/>
                  </a:solidFill>
                  <a:latin typeface="Optima" charset="0"/>
                  <a:ea typeface="Optima" charset="0"/>
                  <a:cs typeface="Optima" charset="0"/>
                </a:rPr>
                <a:t>roduct</a:t>
              </a:r>
            </a:p>
          </p:txBody>
        </p:sp>
        <p:sp>
          <p:nvSpPr>
            <p:cNvPr id="30" name="Rectangle 29"/>
            <p:cNvSpPr/>
            <p:nvPr/>
          </p:nvSpPr>
          <p:spPr>
            <a:xfrm>
              <a:off x="8172168" y="1559800"/>
              <a:ext cx="3426578" cy="2092114"/>
            </a:xfrm>
            <a:prstGeom prst="rect">
              <a:avLst/>
            </a:prstGeom>
          </p:spPr>
          <p:txBody>
            <a:bodyPr wrap="none">
              <a:spAutoFit/>
            </a:bodyPr>
            <a:lstStyle/>
            <a:p>
              <a:pPr defTabSz="457189">
                <a:lnSpc>
                  <a:spcPct val="250000"/>
                </a:lnSpc>
              </a:pPr>
              <a:r>
                <a:rPr lang="en-US" sz="3600" dirty="0">
                  <a:solidFill>
                    <a:prstClr val="white"/>
                  </a:solidFill>
                  <a:latin typeface="Optima" charset="0"/>
                  <a:ea typeface="Optima" charset="0"/>
                  <a:cs typeface="Optima" charset="0"/>
                </a:rPr>
                <a:t>e</a:t>
              </a:r>
              <a:r>
                <a:rPr lang="en-US" sz="3600" b="1" dirty="0">
                  <a:solidFill>
                    <a:srgbClr val="FF0000"/>
                  </a:solidFill>
                  <a:latin typeface="Optima" charset="0"/>
                  <a:ea typeface="Optima" charset="0"/>
                  <a:cs typeface="Optima" charset="0"/>
                </a:rPr>
                <a:t>X</a:t>
              </a:r>
              <a:r>
                <a:rPr lang="en-US" sz="3600" dirty="0">
                  <a:solidFill>
                    <a:prstClr val="white"/>
                  </a:solidFill>
                  <a:latin typeface="Optima" charset="0"/>
                  <a:ea typeface="Optima" charset="0"/>
                  <a:cs typeface="Optima" charset="0"/>
                </a:rPr>
                <a:t>ponential</a:t>
              </a:r>
            </a:p>
          </p:txBody>
        </p:sp>
        <p:sp>
          <p:nvSpPr>
            <p:cNvPr id="31" name="TextBox 30"/>
            <p:cNvSpPr txBox="1"/>
            <p:nvPr/>
          </p:nvSpPr>
          <p:spPr>
            <a:xfrm>
              <a:off x="8393199" y="4758277"/>
              <a:ext cx="3700158" cy="1699842"/>
            </a:xfrm>
            <a:prstGeom prst="rect">
              <a:avLst/>
            </a:prstGeom>
            <a:noFill/>
          </p:spPr>
          <p:txBody>
            <a:bodyPr wrap="none" rtlCol="0">
              <a:spAutoFit/>
            </a:bodyPr>
            <a:lstStyle/>
            <a:p>
              <a:pPr defTabSz="457189">
                <a:lnSpc>
                  <a:spcPct val="200000"/>
                </a:lnSpc>
              </a:pPr>
              <a:r>
                <a:rPr lang="en-US" sz="3600" b="1" dirty="0">
                  <a:solidFill>
                    <a:srgbClr val="FF0000"/>
                  </a:solidFill>
                  <a:latin typeface="Optima" charset="0"/>
                  <a:ea typeface="Optima" charset="0"/>
                  <a:cs typeface="Optima" charset="0"/>
                </a:rPr>
                <a:t>M</a:t>
              </a:r>
              <a:r>
                <a:rPr lang="en-US" sz="3600" dirty="0">
                  <a:solidFill>
                    <a:prstClr val="white"/>
                  </a:solidFill>
                  <a:latin typeface="Optima" charset="0"/>
                  <a:ea typeface="Optima" charset="0"/>
                  <a:cs typeface="Optima" charset="0"/>
                </a:rPr>
                <a:t>anagement</a:t>
              </a:r>
            </a:p>
          </p:txBody>
        </p:sp>
      </p:grpSp>
    </p:spTree>
    <p:extLst>
      <p:ext uri="{BB962C8B-B14F-4D97-AF65-F5344CB8AC3E}">
        <p14:creationId xmlns:p14="http://schemas.microsoft.com/office/powerpoint/2010/main" val="91763974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99590" y="698500"/>
            <a:ext cx="7251700" cy="5461000"/>
          </a:xfrm>
          <a:prstGeom prst="rect">
            <a:avLst/>
          </a:prstGeom>
        </p:spPr>
      </p:pic>
      <p:grpSp>
        <p:nvGrpSpPr>
          <p:cNvPr id="56" name="Group 55"/>
          <p:cNvGrpSpPr/>
          <p:nvPr/>
        </p:nvGrpSpPr>
        <p:grpSpPr>
          <a:xfrm>
            <a:off x="7171703" y="314852"/>
            <a:ext cx="1834458" cy="927165"/>
            <a:chOff x="4716018" y="116634"/>
            <a:chExt cx="1872207" cy="927165"/>
          </a:xfrm>
        </p:grpSpPr>
        <p:sp>
          <p:nvSpPr>
            <p:cNvPr id="57" name="Rectangle 56"/>
            <p:cNvSpPr/>
            <p:nvPr/>
          </p:nvSpPr>
          <p:spPr>
            <a:xfrm>
              <a:off x="4788027" y="118767"/>
              <a:ext cx="1800198" cy="925032"/>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prstClr val="black">
                    <a:lumMod val="85000"/>
                    <a:lumOff val="15000"/>
                  </a:prstClr>
                </a:solidFill>
                <a:latin typeface="Optima"/>
                <a:cs typeface="Optima"/>
              </a:endParaRPr>
            </a:p>
          </p:txBody>
        </p:sp>
        <p:sp>
          <p:nvSpPr>
            <p:cNvPr id="58" name="Rectangle 57"/>
            <p:cNvSpPr/>
            <p:nvPr/>
          </p:nvSpPr>
          <p:spPr>
            <a:xfrm>
              <a:off x="4716018" y="116634"/>
              <a:ext cx="389573" cy="307744"/>
            </a:xfrm>
            <a:prstGeom prst="rect">
              <a:avLst/>
            </a:prstGeom>
          </p:spPr>
          <p:txBody>
            <a:bodyPr wrap="none" lIns="91408" tIns="45704" rIns="91408" bIns="45704">
              <a:spAutoFit/>
            </a:bodyPr>
            <a:lstStyle/>
            <a:p>
              <a:pPr marL="68376"/>
              <a:r>
                <a:rPr lang="en-US" sz="1400" u="sng" dirty="0">
                  <a:solidFill>
                    <a:prstClr val="black"/>
                  </a:solidFill>
                  <a:latin typeface="Optima"/>
                  <a:cs typeface="Optima"/>
                </a:rPr>
                <a:t>Key</a:t>
              </a:r>
            </a:p>
          </p:txBody>
        </p:sp>
        <p:sp>
          <p:nvSpPr>
            <p:cNvPr id="59" name="Flowchart: Decision 90"/>
            <p:cNvSpPr/>
            <p:nvPr/>
          </p:nvSpPr>
          <p:spPr>
            <a:xfrm>
              <a:off x="4860032" y="721207"/>
              <a:ext cx="298698" cy="259523"/>
            </a:xfrm>
            <a:prstGeom prst="flowChartDecision">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prstClr val="black">
                    <a:lumMod val="85000"/>
                    <a:lumOff val="15000"/>
                  </a:prstClr>
                </a:solidFill>
                <a:latin typeface="Optima"/>
                <a:cs typeface="Optima"/>
              </a:endParaRPr>
            </a:p>
          </p:txBody>
        </p:sp>
        <p:sp>
          <p:nvSpPr>
            <p:cNvPr id="60" name="TextBox 59"/>
            <p:cNvSpPr txBox="1"/>
            <p:nvPr/>
          </p:nvSpPr>
          <p:spPr>
            <a:xfrm>
              <a:off x="5162578" y="706031"/>
              <a:ext cx="815611" cy="307744"/>
            </a:xfrm>
            <a:prstGeom prst="rect">
              <a:avLst/>
            </a:prstGeom>
            <a:noFill/>
          </p:spPr>
          <p:txBody>
            <a:bodyPr wrap="none" lIns="91408" tIns="45704" rIns="91408" bIns="45704" rtlCol="0">
              <a:spAutoFit/>
            </a:bodyPr>
            <a:lstStyle/>
            <a:p>
              <a:r>
                <a:rPr lang="en-AU" sz="1400" dirty="0" smtClean="0">
                  <a:solidFill>
                    <a:srgbClr val="3366FF"/>
                  </a:solidFill>
                  <a:latin typeface="Optima"/>
                  <a:cs typeface="Optima"/>
                </a:rPr>
                <a:t>In Context</a:t>
              </a:r>
              <a:endParaRPr lang="en-AU" sz="1400" dirty="0">
                <a:solidFill>
                  <a:srgbClr val="3366FF"/>
                </a:solidFill>
                <a:latin typeface="Optima"/>
                <a:cs typeface="Optima"/>
              </a:endParaRPr>
            </a:p>
          </p:txBody>
        </p:sp>
        <p:sp>
          <p:nvSpPr>
            <p:cNvPr id="61" name="Flowchart: Decision 41"/>
            <p:cNvSpPr/>
            <p:nvPr/>
          </p:nvSpPr>
          <p:spPr>
            <a:xfrm>
              <a:off x="4860032" y="404664"/>
              <a:ext cx="298698" cy="259523"/>
            </a:xfrm>
            <a:prstGeom prst="flowChartDecision">
              <a:avLst/>
            </a:prstGeom>
            <a:gradFill>
              <a:gsLst>
                <a:gs pos="0">
                  <a:srgbClr val="00B050"/>
                </a:gs>
                <a:gs pos="100000">
                  <a:schemeClr val="accent3">
                    <a:tint val="50000"/>
                    <a:shade val="100000"/>
                    <a:satMod val="350000"/>
                  </a:schemeClr>
                </a:gs>
              </a:gsLst>
            </a:gra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srgbClr val="EEECE1">
                    <a:lumMod val="75000"/>
                  </a:srgbClr>
                </a:solidFill>
                <a:latin typeface="Optima"/>
                <a:cs typeface="Optima"/>
              </a:endParaRPr>
            </a:p>
          </p:txBody>
        </p:sp>
        <p:sp>
          <p:nvSpPr>
            <p:cNvPr id="62" name="TextBox 61"/>
            <p:cNvSpPr txBox="1"/>
            <p:nvPr/>
          </p:nvSpPr>
          <p:spPr>
            <a:xfrm>
              <a:off x="5151971" y="404665"/>
              <a:ext cx="684672" cy="307744"/>
            </a:xfrm>
            <a:prstGeom prst="rect">
              <a:avLst/>
            </a:prstGeom>
            <a:noFill/>
          </p:spPr>
          <p:txBody>
            <a:bodyPr wrap="none" lIns="91408" tIns="45704" rIns="91408" bIns="45704" rtlCol="0">
              <a:spAutoFit/>
            </a:bodyPr>
            <a:lstStyle/>
            <a:p>
              <a:r>
                <a:rPr lang="en-AU" sz="1400" dirty="0" smtClean="0">
                  <a:solidFill>
                    <a:srgbClr val="008000"/>
                  </a:solidFill>
                  <a:latin typeface="Optima"/>
                  <a:cs typeface="Optima"/>
                </a:rPr>
                <a:t>In Focus</a:t>
              </a:r>
              <a:endParaRPr lang="en-AU" sz="1400" dirty="0">
                <a:solidFill>
                  <a:srgbClr val="008000"/>
                </a:solidFill>
                <a:latin typeface="Optima"/>
                <a:cs typeface="Optima"/>
              </a:endParaRPr>
            </a:p>
          </p:txBody>
        </p:sp>
      </p:grpSp>
      <p:sp>
        <p:nvSpPr>
          <p:cNvPr id="63" name="TextBox 62"/>
          <p:cNvSpPr txBox="1"/>
          <p:nvPr/>
        </p:nvSpPr>
        <p:spPr>
          <a:xfrm>
            <a:off x="-33046" y="2091553"/>
            <a:ext cx="1728554" cy="3524038"/>
          </a:xfrm>
          <a:prstGeom prst="rect">
            <a:avLst/>
          </a:prstGeom>
          <a:noFill/>
        </p:spPr>
        <p:txBody>
          <a:bodyPr wrap="square" lIns="76197" tIns="38098" rIns="76197" bIns="38098" rtlCol="0">
            <a:spAutoFit/>
          </a:bodyPr>
          <a:lstStyle/>
          <a:p>
            <a:r>
              <a:rPr lang="en-US" sz="1400" b="1" dirty="0">
                <a:solidFill>
                  <a:prstClr val="white"/>
                </a:solidFill>
                <a:effectLst>
                  <a:outerShdw blurRad="50800" dist="38100" dir="2700000" algn="tl" rotWithShape="0">
                    <a:srgbClr val="000000">
                      <a:alpha val="43000"/>
                    </a:srgbClr>
                  </a:outerShdw>
                </a:effectLst>
                <a:latin typeface="Optima"/>
                <a:cs typeface="Optima"/>
              </a:rPr>
              <a:t>How</a:t>
            </a:r>
            <a:r>
              <a:rPr lang="en-US" sz="1400" dirty="0">
                <a:solidFill>
                  <a:prstClr val="white"/>
                </a:solidFill>
                <a:effectLst>
                  <a:outerShdw blurRad="50800" dist="38100" dir="2700000" algn="tl" rotWithShape="0">
                    <a:srgbClr val="000000">
                      <a:alpha val="43000"/>
                    </a:srgbClr>
                  </a:outerShdw>
                </a:effectLst>
                <a:latin typeface="Optima"/>
                <a:cs typeface="Optima"/>
              </a:rPr>
              <a:t> </a:t>
            </a:r>
            <a:r>
              <a:rPr lang="en-US" sz="1400" dirty="0" smtClean="0">
                <a:solidFill>
                  <a:prstClr val="white"/>
                </a:solidFill>
                <a:effectLst>
                  <a:outerShdw blurRad="50800" dist="38100" dir="2700000" algn="tl" rotWithShape="0">
                    <a:srgbClr val="000000">
                      <a:alpha val="43000"/>
                    </a:srgbClr>
                  </a:outerShdw>
                </a:effectLst>
                <a:latin typeface="Optima"/>
                <a:cs typeface="Optima"/>
              </a:rPr>
              <a:t>do you design </a:t>
            </a:r>
            <a:r>
              <a:rPr lang="en-US" sz="1400" dirty="0">
                <a:solidFill>
                  <a:prstClr val="white"/>
                </a:solidFill>
                <a:effectLst>
                  <a:outerShdw blurRad="50800" dist="38100" dir="2700000" algn="tl" rotWithShape="0">
                    <a:srgbClr val="000000">
                      <a:alpha val="43000"/>
                    </a:srgbClr>
                  </a:outerShdw>
                </a:effectLst>
                <a:latin typeface="Optima"/>
                <a:cs typeface="Optima"/>
              </a:rPr>
              <a:t>an ecosystem for exponential </a:t>
            </a:r>
            <a:r>
              <a:rPr lang="en-US" sz="1400" dirty="0" smtClean="0">
                <a:solidFill>
                  <a:prstClr val="white"/>
                </a:solidFill>
                <a:effectLst>
                  <a:outerShdw blurRad="50800" dist="38100" dir="2700000" algn="tl" rotWithShape="0">
                    <a:srgbClr val="000000">
                      <a:alpha val="43000"/>
                    </a:srgbClr>
                  </a:outerShdw>
                </a:effectLst>
                <a:latin typeface="Optima"/>
                <a:cs typeface="Optima"/>
              </a:rPr>
              <a:t>growth</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do you open </a:t>
            </a:r>
            <a:r>
              <a:rPr lang="en-US" sz="1400" dirty="0">
                <a:solidFill>
                  <a:prstClr val="white"/>
                </a:solidFill>
                <a:effectLst>
                  <a:outerShdw blurRad="50800" dist="38100" dir="2700000" algn="tl" rotWithShape="0">
                    <a:srgbClr val="000000">
                      <a:alpha val="43000"/>
                    </a:srgbClr>
                  </a:outerShdw>
                </a:effectLst>
                <a:latin typeface="Optima"/>
                <a:cs typeface="Optima"/>
              </a:rPr>
              <a:t>a market bottleneck</a:t>
            </a:r>
            <a:r>
              <a:rPr lang="en-US" sz="1400" b="1" dirty="0">
                <a:solidFill>
                  <a:prstClr val="white"/>
                </a:solidFill>
                <a:effectLst>
                  <a:outerShdw blurRad="50800" dist="38100" dir="2700000" algn="tl" rotWithShape="0">
                    <a:srgbClr val="000000">
                      <a:alpha val="43000"/>
                    </a:srgbClr>
                  </a:outerShdw>
                </a:effectLst>
                <a:latin typeface="Optima"/>
                <a:cs typeface="Optima"/>
              </a:rPr>
              <a:t>?</a:t>
            </a:r>
            <a:r>
              <a:rPr lang="en-US" sz="1400" dirty="0">
                <a:solidFill>
                  <a:prstClr val="white"/>
                </a:solidFill>
                <a:effectLst>
                  <a:outerShdw blurRad="50800" dist="38100" dir="2700000" algn="tl" rotWithShape="0">
                    <a:srgbClr val="000000">
                      <a:alpha val="43000"/>
                    </a:srgbClr>
                  </a:outerShdw>
                </a:effectLst>
                <a:latin typeface="Optima"/>
                <a:cs typeface="Optima"/>
              </a:rPr>
              <a:t> </a:t>
            </a:r>
            <a:endParaRPr lang="en-US" sz="1400" dirty="0" smtClean="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r>
              <a:rPr lang="en-US" sz="1400" dirty="0">
                <a:solidFill>
                  <a:prstClr val="white"/>
                </a:solidFill>
                <a:effectLst>
                  <a:outerShdw blurRad="50800" dist="38100" dir="2700000" algn="tl" rotWithShape="0">
                    <a:srgbClr val="000000">
                      <a:alpha val="43000"/>
                    </a:srgbClr>
                  </a:outerShdw>
                </a:effectLst>
                <a:latin typeface="Optima"/>
                <a:cs typeface="Optima"/>
              </a:rPr>
              <a:t>do you measure &amp; maximise ROI</a:t>
            </a:r>
            <a:r>
              <a:rPr lang="en-US" sz="1400" b="1" dirty="0">
                <a:solidFill>
                  <a:prstClr val="white"/>
                </a:solidFill>
                <a:effectLst>
                  <a:outerShdw blurRad="50800" dist="38100" dir="2700000" algn="tl" rotWithShape="0">
                    <a:srgbClr val="000000">
                      <a:alpha val="43000"/>
                    </a:srgbClr>
                  </a:outerShdw>
                </a:effectLst>
                <a:latin typeface="Optima"/>
                <a:cs typeface="Optima"/>
              </a:rPr>
              <a:t>? </a:t>
            </a: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r>
              <a:rPr lang="en-US" sz="1400" dirty="0">
                <a:solidFill>
                  <a:prstClr val="white"/>
                </a:solidFill>
                <a:effectLst>
                  <a:outerShdw blurRad="50800" dist="38100" dir="2700000" algn="tl" rotWithShape="0">
                    <a:srgbClr val="000000">
                      <a:alpha val="43000"/>
                    </a:srgbClr>
                  </a:outerShdw>
                </a:effectLst>
                <a:latin typeface="Optima"/>
                <a:cs typeface="Optima"/>
              </a:rPr>
              <a:t>do you boil down business drivers for market impact</a:t>
            </a:r>
            <a:r>
              <a:rPr lang="en-US" sz="1400" b="1" dirty="0">
                <a:solidFill>
                  <a:prstClr val="white"/>
                </a:solidFill>
                <a:effectLst>
                  <a:outerShdw blurRad="50800" dist="38100" dir="2700000" algn="tl" rotWithShape="0">
                    <a:srgbClr val="000000">
                      <a:alpha val="43000"/>
                    </a:srgbClr>
                  </a:outerShdw>
                </a:effectLst>
                <a:latin typeface="Optima"/>
                <a:cs typeface="Optima"/>
              </a:rPr>
              <a:t>? </a:t>
            </a: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r>
              <a:rPr lang="en-US" sz="1400" dirty="0">
                <a:solidFill>
                  <a:prstClr val="white"/>
                </a:solidFill>
                <a:effectLst>
                  <a:outerShdw blurRad="50800" dist="38100" dir="2700000" algn="tl" rotWithShape="0">
                    <a:srgbClr val="000000">
                      <a:alpha val="43000"/>
                    </a:srgbClr>
                  </a:outerShdw>
                </a:effectLst>
                <a:latin typeface="Optima"/>
                <a:cs typeface="Optima"/>
              </a:rPr>
              <a:t>do you get business, design and tech authorities to align doing so</a:t>
            </a:r>
            <a:r>
              <a:rPr lang="en-US" sz="1400" b="1" dirty="0">
                <a:solidFill>
                  <a:prstClr val="white"/>
                </a:solidFill>
                <a:effectLst>
                  <a:outerShdw blurRad="50800" dist="38100" dir="2700000" algn="tl" rotWithShape="0">
                    <a:srgbClr val="000000">
                      <a:alpha val="43000"/>
                    </a:srgbClr>
                  </a:outerShdw>
                </a:effectLst>
                <a:latin typeface="Optima"/>
                <a:cs typeface="Optima"/>
              </a:rPr>
              <a:t>?</a:t>
            </a:r>
          </a:p>
        </p:txBody>
      </p:sp>
      <p:sp>
        <p:nvSpPr>
          <p:cNvPr id="64" name="Title 1"/>
          <p:cNvSpPr txBox="1">
            <a:spLocks/>
          </p:cNvSpPr>
          <p:nvPr/>
        </p:nvSpPr>
        <p:spPr>
          <a:xfrm>
            <a:off x="1854708" y="364746"/>
            <a:ext cx="5128593" cy="848968"/>
          </a:xfrm>
          <a:prstGeom prst="rect">
            <a:avLst/>
          </a:prstGeom>
        </p:spPr>
        <p:txBody>
          <a:bodyPr vert="horz" lIns="91408" tIns="45704" rIns="91408" bIns="45704"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10000"/>
              </a:lnSpc>
            </a:pPr>
            <a:r>
              <a:rPr lang="en-US" sz="1600" dirty="0" smtClean="0">
                <a:solidFill>
                  <a:prstClr val="black"/>
                </a:solidFill>
                <a:latin typeface="Optima"/>
                <a:cs typeface="Optima"/>
              </a:rPr>
              <a:t>XPM is a practice pattern language to </a:t>
            </a:r>
            <a:r>
              <a:rPr lang="en-US" sz="1600" dirty="0">
                <a:solidFill>
                  <a:prstClr val="black"/>
                </a:solidFill>
                <a:latin typeface="Optima"/>
                <a:cs typeface="Optima"/>
              </a:rPr>
              <a:t>continuously align </a:t>
            </a:r>
            <a:r>
              <a:rPr lang="en-US" sz="1600" dirty="0" smtClean="0">
                <a:solidFill>
                  <a:prstClr val="black"/>
                </a:solidFill>
                <a:latin typeface="Optima"/>
                <a:cs typeface="Optima"/>
              </a:rPr>
              <a:t>tech, business, and design leaders into a team of peers focused breadth-first on maximizing throughput for market impact, ecosystems growth and ROI.</a:t>
            </a:r>
            <a:endParaRPr lang="en-US" sz="1600" dirty="0">
              <a:solidFill>
                <a:prstClr val="black"/>
              </a:solidFill>
              <a:latin typeface="Optima"/>
              <a:cs typeface="Optima"/>
            </a:endParaRPr>
          </a:p>
        </p:txBody>
      </p:sp>
    </p:spTree>
    <p:extLst>
      <p:ext uri="{BB962C8B-B14F-4D97-AF65-F5344CB8AC3E}">
        <p14:creationId xmlns:p14="http://schemas.microsoft.com/office/powerpoint/2010/main" val="51114686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30997" y="92988"/>
            <a:ext cx="9144000" cy="5009364"/>
          </a:xfrm>
          <a:custGeom>
            <a:avLst/>
            <a:gdLst>
              <a:gd name="connsiteX0" fmla="*/ 92990 w 9144000"/>
              <a:gd name="connsiteY0" fmla="*/ 976393 h 5021451"/>
              <a:gd name="connsiteX1" fmla="*/ 4014061 w 9144000"/>
              <a:gd name="connsiteY1" fmla="*/ 185980 h 5021451"/>
              <a:gd name="connsiteX2" fmla="*/ 6726265 w 9144000"/>
              <a:gd name="connsiteY2" fmla="*/ 0 h 5021451"/>
              <a:gd name="connsiteX3" fmla="*/ 9144000 w 9144000"/>
              <a:gd name="connsiteY3" fmla="*/ 402956 h 5021451"/>
              <a:gd name="connsiteX4" fmla="*/ 9113004 w 9144000"/>
              <a:gd name="connsiteY4" fmla="*/ 5021451 h 5021451"/>
              <a:gd name="connsiteX5" fmla="*/ 0 w 9144000"/>
              <a:gd name="connsiteY5" fmla="*/ 4866468 h 5021451"/>
              <a:gd name="connsiteX6" fmla="*/ 92990 w 9144000"/>
              <a:gd name="connsiteY6" fmla="*/ 976393 h 5021451"/>
              <a:gd name="connsiteX0" fmla="*/ 92990 w 9144000"/>
              <a:gd name="connsiteY0" fmla="*/ 1007777 h 5052835"/>
              <a:gd name="connsiteX1" fmla="*/ 4014061 w 9144000"/>
              <a:gd name="connsiteY1" fmla="*/ 217364 h 5052835"/>
              <a:gd name="connsiteX2" fmla="*/ 6819255 w 9144000"/>
              <a:gd name="connsiteY2" fmla="*/ 0 h 5052835"/>
              <a:gd name="connsiteX3" fmla="*/ 9144000 w 9144000"/>
              <a:gd name="connsiteY3" fmla="*/ 434340 h 5052835"/>
              <a:gd name="connsiteX4" fmla="*/ 9113004 w 9144000"/>
              <a:gd name="connsiteY4" fmla="*/ 5052835 h 5052835"/>
              <a:gd name="connsiteX5" fmla="*/ 0 w 9144000"/>
              <a:gd name="connsiteY5" fmla="*/ 4897852 h 5052835"/>
              <a:gd name="connsiteX6" fmla="*/ 92990 w 9144000"/>
              <a:gd name="connsiteY6" fmla="*/ 1007777 h 5052835"/>
              <a:gd name="connsiteX0" fmla="*/ 92990 w 9144000"/>
              <a:gd name="connsiteY0" fmla="*/ 1007777 h 5052835"/>
              <a:gd name="connsiteX1" fmla="*/ 4014061 w 9144000"/>
              <a:gd name="connsiteY1" fmla="*/ 217364 h 5052835"/>
              <a:gd name="connsiteX2" fmla="*/ 6819255 w 9144000"/>
              <a:gd name="connsiteY2" fmla="*/ 0 h 5052835"/>
              <a:gd name="connsiteX3" fmla="*/ 8136611 w 9144000"/>
              <a:gd name="connsiteY3" fmla="*/ 235382 h 5052835"/>
              <a:gd name="connsiteX4" fmla="*/ 9144000 w 9144000"/>
              <a:gd name="connsiteY4" fmla="*/ 434340 h 5052835"/>
              <a:gd name="connsiteX5" fmla="*/ 9113004 w 9144000"/>
              <a:gd name="connsiteY5" fmla="*/ 5052835 h 5052835"/>
              <a:gd name="connsiteX6" fmla="*/ 0 w 9144000"/>
              <a:gd name="connsiteY6" fmla="*/ 4897852 h 5052835"/>
              <a:gd name="connsiteX7" fmla="*/ 92990 w 9144000"/>
              <a:gd name="connsiteY7" fmla="*/ 1007777 h 5052835"/>
              <a:gd name="connsiteX0" fmla="*/ 92990 w 9144000"/>
              <a:gd name="connsiteY0" fmla="*/ 1007777 h 5052835"/>
              <a:gd name="connsiteX1" fmla="*/ 4014061 w 9144000"/>
              <a:gd name="connsiteY1" fmla="*/ 217364 h 5052835"/>
              <a:gd name="connsiteX2" fmla="*/ 6819255 w 9144000"/>
              <a:gd name="connsiteY2" fmla="*/ 0 h 5052835"/>
              <a:gd name="connsiteX3" fmla="*/ 8276096 w 9144000"/>
              <a:gd name="connsiteY3" fmla="*/ 109846 h 5052835"/>
              <a:gd name="connsiteX4" fmla="*/ 9144000 w 9144000"/>
              <a:gd name="connsiteY4" fmla="*/ 434340 h 5052835"/>
              <a:gd name="connsiteX5" fmla="*/ 9113004 w 9144000"/>
              <a:gd name="connsiteY5" fmla="*/ 5052835 h 5052835"/>
              <a:gd name="connsiteX6" fmla="*/ 0 w 9144000"/>
              <a:gd name="connsiteY6" fmla="*/ 4897852 h 5052835"/>
              <a:gd name="connsiteX7" fmla="*/ 92990 w 9144000"/>
              <a:gd name="connsiteY7" fmla="*/ 1007777 h 5052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052835">
                <a:moveTo>
                  <a:pt x="92990" y="1007777"/>
                </a:moveTo>
                <a:lnTo>
                  <a:pt x="4014061" y="217364"/>
                </a:lnTo>
                <a:lnTo>
                  <a:pt x="6819255" y="0"/>
                </a:lnTo>
                <a:lnTo>
                  <a:pt x="8276096" y="109846"/>
                </a:lnTo>
                <a:lnTo>
                  <a:pt x="9144000" y="434340"/>
                </a:lnTo>
                <a:lnTo>
                  <a:pt x="9113004" y="5052835"/>
                </a:lnTo>
                <a:lnTo>
                  <a:pt x="0" y="4897852"/>
                </a:lnTo>
                <a:lnTo>
                  <a:pt x="92990" y="1007777"/>
                </a:lnTo>
                <a:close/>
              </a:path>
            </a:pathLst>
          </a:custGeom>
          <a:solidFill>
            <a:srgbClr val="080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563005" y="6526926"/>
            <a:ext cx="5549463" cy="307777"/>
          </a:xfrm>
          <a:prstGeom prst="rect">
            <a:avLst/>
          </a:prstGeom>
          <a:noFill/>
        </p:spPr>
        <p:txBody>
          <a:bodyPr wrap="square" rtlCol="0">
            <a:spAutoFit/>
          </a:bodyPr>
          <a:lstStyle/>
          <a:p>
            <a:pPr algn="ctr"/>
            <a:r>
              <a:rPr lang="en-US" sz="1400" dirty="0" smtClean="0">
                <a:solidFill>
                  <a:schemeClr val="bg1">
                    <a:lumMod val="75000"/>
                  </a:schemeClr>
                </a:solidFill>
              </a:rPr>
              <a:t>Copyright © 2017 by Peter Merel   Confidential and Proprietary</a:t>
            </a:r>
          </a:p>
        </p:txBody>
      </p:sp>
      <p:pic>
        <p:nvPicPr>
          <p:cNvPr id="5" name="Picture 4"/>
          <p:cNvPicPr>
            <a:picLocks noChangeAspect="1"/>
          </p:cNvPicPr>
          <p:nvPr/>
        </p:nvPicPr>
        <p:blipFill>
          <a:blip r:embed="rId2"/>
          <a:stretch>
            <a:fillRect/>
          </a:stretch>
        </p:blipFill>
        <p:spPr>
          <a:xfrm>
            <a:off x="-167095" y="1015368"/>
            <a:ext cx="4906190" cy="5959098"/>
          </a:xfrm>
          <a:prstGeom prst="rect">
            <a:avLst/>
          </a:prstGeom>
          <a:ln>
            <a:noFill/>
          </a:ln>
          <a:effectLst>
            <a:softEdge rad="112500"/>
          </a:effectLst>
        </p:spPr>
      </p:pic>
      <p:sp>
        <p:nvSpPr>
          <p:cNvPr id="8" name="Title 1"/>
          <p:cNvSpPr>
            <a:spLocks noGrp="1"/>
          </p:cNvSpPr>
          <p:nvPr>
            <p:ph type="ctrTitle"/>
          </p:nvPr>
        </p:nvSpPr>
        <p:spPr>
          <a:xfrm>
            <a:off x="3344333" y="3460433"/>
            <a:ext cx="5210121" cy="1470025"/>
          </a:xfrm>
        </p:spPr>
        <p:txBody>
          <a:bodyPr>
            <a:noAutofit/>
          </a:bodyPr>
          <a:lstStyle/>
          <a:p>
            <a:pPr algn="ctr"/>
            <a:r>
              <a:rPr lang="en-AU" sz="4800" cap="none" dirty="0" smtClean="0">
                <a:latin typeface="Optima"/>
                <a:cs typeface="Optima"/>
              </a:rPr>
              <a:t>Efficient teamwork requires both</a:t>
            </a:r>
            <a:br>
              <a:rPr lang="en-AU" sz="4800" cap="none" dirty="0" smtClean="0">
                <a:latin typeface="Optima"/>
                <a:cs typeface="Optima"/>
              </a:rPr>
            </a:br>
            <a:r>
              <a:rPr lang="en-AU" sz="4800" cap="none" dirty="0" smtClean="0">
                <a:latin typeface="Optima"/>
                <a:cs typeface="Optima"/>
              </a:rPr>
              <a:t>Agility and Rigor</a:t>
            </a:r>
            <a:endParaRPr lang="en-AU" sz="8800" cap="none" noProof="0" dirty="0">
              <a:latin typeface="Optima"/>
              <a:cs typeface="Optima"/>
            </a:endParaRPr>
          </a:p>
        </p:txBody>
      </p:sp>
    </p:spTree>
    <p:extLst>
      <p:ext uri="{BB962C8B-B14F-4D97-AF65-F5344CB8AC3E}">
        <p14:creationId xmlns:p14="http://schemas.microsoft.com/office/powerpoint/2010/main" val="162437914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50309"/>
            <a:ext cx="7366000" cy="533400"/>
          </a:xfrm>
        </p:spPr>
        <p:txBody>
          <a:bodyPr/>
          <a:lstStyle/>
          <a:p>
            <a:r>
              <a:rPr lang="en-US" dirty="0" smtClean="0"/>
              <a:t>Exponential Product Management Course Summary</a:t>
            </a:r>
            <a:endParaRPr lang="en-US" dirty="0"/>
          </a:p>
        </p:txBody>
      </p:sp>
      <p:sp>
        <p:nvSpPr>
          <p:cNvPr id="3" name="Content Placeholder 2"/>
          <p:cNvSpPr>
            <a:spLocks noGrp="1"/>
          </p:cNvSpPr>
          <p:nvPr>
            <p:ph idx="1"/>
          </p:nvPr>
        </p:nvSpPr>
        <p:spPr>
          <a:xfrm>
            <a:off x="1621536" y="541973"/>
            <a:ext cx="3564199" cy="5429250"/>
          </a:xfrm>
        </p:spPr>
        <p:txBody>
          <a:bodyPr>
            <a:noAutofit/>
          </a:bodyPr>
          <a:lstStyle/>
          <a:p>
            <a:pPr marL="0" indent="0">
              <a:buNone/>
            </a:pPr>
            <a:r>
              <a:rPr lang="en-US" sz="1100" dirty="0" smtClean="0"/>
              <a:t>Agile </a:t>
            </a:r>
            <a:r>
              <a:rPr lang="en-US" sz="1100" dirty="0"/>
              <a:t>Delivery is a hill-climbing method. It can deliver a minimum viable foothill of value when there’s a maximum market-impact mountain right next door. </a:t>
            </a:r>
            <a:endParaRPr lang="en-US" sz="1100" dirty="0" smtClean="0"/>
          </a:p>
          <a:p>
            <a:r>
              <a:rPr lang="en-US" sz="1100" dirty="0" smtClean="0"/>
              <a:t>Without </a:t>
            </a:r>
            <a:r>
              <a:rPr lang="en-US" sz="1100" dirty="0"/>
              <a:t>data-driven, breadth-first, high-impact product management, even the best Product Owner has no way to win. Turning business drivers and market bottlenecks into product backlogs is a problem Scrum, SAFe or LeSS were designed to create, not solve. Without the solution, an Agile team will efficiently deliver the wrong product.</a:t>
            </a:r>
          </a:p>
          <a:p>
            <a:r>
              <a:rPr lang="en-US" sz="1100" dirty="0"/>
              <a:t>XPM brings together business leaders, design experts and tech authorities into a team of peers called a Product Squad.  Product Squads apply simple, lightweight ceremonies that focus breadth-first on disruption of your market. As a traditional product manager/owner, you're often the scapegoat for someone else's confused business direction. This way XPM makes you a servant-leader for a team of peers rapidly sharing innovation and learnings in order to drive tangible digital disruption to </a:t>
            </a:r>
            <a:r>
              <a:rPr lang="en-US" sz="1100" dirty="0" smtClean="0"/>
              <a:t>market.</a:t>
            </a:r>
          </a:p>
          <a:p>
            <a:pPr marL="0" indent="0">
              <a:buNone/>
            </a:pPr>
            <a:endParaRPr lang="en-US" sz="1100" b="1" dirty="0" smtClean="0"/>
          </a:p>
          <a:p>
            <a:pPr marL="0" indent="0">
              <a:buNone/>
            </a:pPr>
            <a:r>
              <a:rPr lang="en-US" sz="1100" b="1" dirty="0" smtClean="0"/>
              <a:t>Case </a:t>
            </a:r>
            <a:r>
              <a:rPr lang="en-US" sz="1100" b="1" dirty="0"/>
              <a:t>Study: Kaching</a:t>
            </a:r>
            <a:endParaRPr lang="en-US" sz="1100" dirty="0"/>
          </a:p>
          <a:p>
            <a:pPr marL="0" indent="0">
              <a:buNone/>
            </a:pPr>
            <a:r>
              <a:rPr lang="en-US" sz="1100" dirty="0"/>
              <a:t>XSCALE was invented on CBA's “Kaching” program, an Agile experiment the bank began in 2012. Kaching was the  first practical person-to-person payments app in Australia. Winning a dozen external product awards and going green across the board in the bank's Program Steering Group, it won the CBA Group CIO award for Best Program in the Bank in 2012. A year later it was rebranded “The CBA Mobile App”, valued at $9 Billion. If you’re a CBA customer, Kaching is the secret name of the app in your pocket today</a:t>
            </a:r>
            <a:r>
              <a:rPr lang="en-US" sz="1100" dirty="0" smtClean="0"/>
              <a:t>.</a:t>
            </a:r>
            <a:endParaRPr lang="en-US" sz="1100" dirty="0"/>
          </a:p>
        </p:txBody>
      </p:sp>
      <p:sp>
        <p:nvSpPr>
          <p:cNvPr id="4" name="Content Placeholder 3"/>
          <p:cNvSpPr>
            <a:spLocks noGrp="1"/>
          </p:cNvSpPr>
          <p:nvPr>
            <p:ph idx="11"/>
          </p:nvPr>
        </p:nvSpPr>
        <p:spPr>
          <a:xfrm>
            <a:off x="5185736" y="541972"/>
            <a:ext cx="3894763" cy="5566219"/>
          </a:xfrm>
        </p:spPr>
        <p:txBody>
          <a:bodyPr>
            <a:noAutofit/>
          </a:bodyPr>
          <a:lstStyle/>
          <a:p>
            <a:pPr marL="0" indent="0">
              <a:buNone/>
            </a:pPr>
            <a:r>
              <a:rPr lang="en-US" sz="1100" dirty="0"/>
              <a:t>Kaching and the other programs in the big 4 banks in 2012 was the way it iteratively refined its product definition, release plan and feature priorities. Kaching applied an Agile process </a:t>
            </a:r>
            <a:r>
              <a:rPr lang="en-US" sz="1100" dirty="0" smtClean="0"/>
              <a:t>that used numbers to harness the best thinking of all team members and stakeholders - technical, business and design. </a:t>
            </a:r>
            <a:r>
              <a:rPr lang="en-US" sz="1100" dirty="0"/>
              <a:t>That's what XPM's about. </a:t>
            </a:r>
          </a:p>
          <a:p>
            <a:endParaRPr lang="en-US" sz="1100" b="1" dirty="0" smtClean="0"/>
          </a:p>
          <a:p>
            <a:pPr marL="0" indent="0">
              <a:buNone/>
            </a:pPr>
            <a:r>
              <a:rPr lang="en-US" sz="1100" b="1" dirty="0" smtClean="0"/>
              <a:t>XPM Practices</a:t>
            </a:r>
            <a:endParaRPr lang="en-US" sz="1100" dirty="0"/>
          </a:p>
          <a:p>
            <a:r>
              <a:rPr lang="en-US" sz="1100" b="1" dirty="0" smtClean="0"/>
              <a:t>Pirate </a:t>
            </a:r>
            <a:r>
              <a:rPr lang="en-US" sz="1100" b="1" dirty="0"/>
              <a:t>Canvas</a:t>
            </a:r>
            <a:r>
              <a:rPr lang="en-US" sz="1100" dirty="0"/>
              <a:t> shows you which market bottleneck your product has to attack next. It measures and maximises the market fit of your business case, quantifies the real business drivers and constraints, and generates an "Epic Landscape" that aligns all stakeholders to a common vision on a single sheet of paper</a:t>
            </a:r>
            <a:r>
              <a:rPr lang="en-US" sz="1100" dirty="0" smtClean="0"/>
              <a:t>.</a:t>
            </a:r>
          </a:p>
          <a:p>
            <a:endParaRPr lang="en-US" sz="1100" dirty="0" smtClean="0"/>
          </a:p>
          <a:p>
            <a:r>
              <a:rPr lang="en-US" sz="1100" b="1" dirty="0" smtClean="0"/>
              <a:t>Impact </a:t>
            </a:r>
            <a:r>
              <a:rPr lang="en-US" sz="1100" b="1" dirty="0"/>
              <a:t>Mapping</a:t>
            </a:r>
            <a:r>
              <a:rPr lang="en-US" sz="1100" dirty="0"/>
              <a:t> questions the business value of your Epics. It forces you to understand where you have assumptions and gaps in your subject matter expertise that must be filled to avoid building an irrelevant or needlessly limited product. And takes your Product Squad one step further into aligning their frames of reference, which is critical to avoiding subsequent analysis paralysis</a:t>
            </a:r>
            <a:r>
              <a:rPr lang="en-US" sz="1100" dirty="0" smtClean="0"/>
              <a:t>.</a:t>
            </a:r>
          </a:p>
          <a:p>
            <a:endParaRPr lang="en-US" sz="1100" dirty="0"/>
          </a:p>
          <a:p>
            <a:r>
              <a:rPr lang="en-US" sz="1100" b="1" dirty="0" smtClean="0"/>
              <a:t>Behavior Analysis</a:t>
            </a:r>
            <a:r>
              <a:rPr lang="en-US" sz="1100" dirty="0" smtClean="0"/>
              <a:t> starts with patterns for mapping epics to features. It elaborates the INVEST properties per feature in a normal form, then categorizes acceptance criteria according to cross-cutting themes. These themes represent categories of acceptance criteria covering all testable interactions between the product and key user personas, architectural dependencies, non-functional attributes and business rules.</a:t>
            </a:r>
          </a:p>
        </p:txBody>
      </p:sp>
      <p:sp>
        <p:nvSpPr>
          <p:cNvPr id="5" name="TextBox 4"/>
          <p:cNvSpPr txBox="1"/>
          <p:nvPr/>
        </p:nvSpPr>
        <p:spPr>
          <a:xfrm>
            <a:off x="-33046" y="2091553"/>
            <a:ext cx="1728554" cy="3524038"/>
          </a:xfrm>
          <a:prstGeom prst="rect">
            <a:avLst/>
          </a:prstGeom>
          <a:noFill/>
        </p:spPr>
        <p:txBody>
          <a:bodyPr wrap="square" lIns="76197" tIns="38098" rIns="76197" bIns="38098" rtlCol="0">
            <a:spAutoFit/>
          </a:bodyPr>
          <a:lstStyle/>
          <a:p>
            <a:r>
              <a:rPr lang="en-US" sz="1400" b="1" dirty="0">
                <a:solidFill>
                  <a:prstClr val="white"/>
                </a:solidFill>
                <a:effectLst>
                  <a:outerShdw blurRad="50800" dist="38100" dir="2700000" algn="tl" rotWithShape="0">
                    <a:srgbClr val="000000">
                      <a:alpha val="43000"/>
                    </a:srgbClr>
                  </a:outerShdw>
                </a:effectLst>
                <a:latin typeface="Optima"/>
                <a:cs typeface="Optima"/>
              </a:rPr>
              <a:t>How</a:t>
            </a:r>
            <a:r>
              <a:rPr lang="en-US" sz="1400" dirty="0">
                <a:solidFill>
                  <a:prstClr val="white"/>
                </a:solidFill>
                <a:effectLst>
                  <a:outerShdw blurRad="50800" dist="38100" dir="2700000" algn="tl" rotWithShape="0">
                    <a:srgbClr val="000000">
                      <a:alpha val="43000"/>
                    </a:srgbClr>
                  </a:outerShdw>
                </a:effectLst>
                <a:latin typeface="Optima"/>
                <a:cs typeface="Optima"/>
              </a:rPr>
              <a:t> </a:t>
            </a:r>
            <a:r>
              <a:rPr lang="en-US" sz="1400" dirty="0" smtClean="0">
                <a:solidFill>
                  <a:prstClr val="white"/>
                </a:solidFill>
                <a:effectLst>
                  <a:outerShdw blurRad="50800" dist="38100" dir="2700000" algn="tl" rotWithShape="0">
                    <a:srgbClr val="000000">
                      <a:alpha val="43000"/>
                    </a:srgbClr>
                  </a:outerShdw>
                </a:effectLst>
                <a:latin typeface="Optima"/>
                <a:cs typeface="Optima"/>
              </a:rPr>
              <a:t>do you design </a:t>
            </a:r>
            <a:r>
              <a:rPr lang="en-US" sz="1400" dirty="0">
                <a:solidFill>
                  <a:prstClr val="white"/>
                </a:solidFill>
                <a:effectLst>
                  <a:outerShdw blurRad="50800" dist="38100" dir="2700000" algn="tl" rotWithShape="0">
                    <a:srgbClr val="000000">
                      <a:alpha val="43000"/>
                    </a:srgbClr>
                  </a:outerShdw>
                </a:effectLst>
                <a:latin typeface="Optima"/>
                <a:cs typeface="Optima"/>
              </a:rPr>
              <a:t>an ecosystem for exponential </a:t>
            </a:r>
            <a:r>
              <a:rPr lang="en-US" sz="1400" dirty="0" smtClean="0">
                <a:solidFill>
                  <a:prstClr val="white"/>
                </a:solidFill>
                <a:effectLst>
                  <a:outerShdw blurRad="50800" dist="38100" dir="2700000" algn="tl" rotWithShape="0">
                    <a:srgbClr val="000000">
                      <a:alpha val="43000"/>
                    </a:srgbClr>
                  </a:outerShdw>
                </a:effectLst>
                <a:latin typeface="Optima"/>
                <a:cs typeface="Optima"/>
              </a:rPr>
              <a:t>growth</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do you open </a:t>
            </a:r>
            <a:r>
              <a:rPr lang="en-US" sz="1400" dirty="0">
                <a:solidFill>
                  <a:prstClr val="white"/>
                </a:solidFill>
                <a:effectLst>
                  <a:outerShdw blurRad="50800" dist="38100" dir="2700000" algn="tl" rotWithShape="0">
                    <a:srgbClr val="000000">
                      <a:alpha val="43000"/>
                    </a:srgbClr>
                  </a:outerShdw>
                </a:effectLst>
                <a:latin typeface="Optima"/>
                <a:cs typeface="Optima"/>
              </a:rPr>
              <a:t>a market bottleneck</a:t>
            </a:r>
            <a:r>
              <a:rPr lang="en-US" sz="1400" b="1" dirty="0">
                <a:solidFill>
                  <a:prstClr val="white"/>
                </a:solidFill>
                <a:effectLst>
                  <a:outerShdw blurRad="50800" dist="38100" dir="2700000" algn="tl" rotWithShape="0">
                    <a:srgbClr val="000000">
                      <a:alpha val="43000"/>
                    </a:srgbClr>
                  </a:outerShdw>
                </a:effectLst>
                <a:latin typeface="Optima"/>
                <a:cs typeface="Optima"/>
              </a:rPr>
              <a:t>?</a:t>
            </a:r>
            <a:r>
              <a:rPr lang="en-US" sz="1400" dirty="0">
                <a:solidFill>
                  <a:prstClr val="white"/>
                </a:solidFill>
                <a:effectLst>
                  <a:outerShdw blurRad="50800" dist="38100" dir="2700000" algn="tl" rotWithShape="0">
                    <a:srgbClr val="000000">
                      <a:alpha val="43000"/>
                    </a:srgbClr>
                  </a:outerShdw>
                </a:effectLst>
                <a:latin typeface="Optima"/>
                <a:cs typeface="Optima"/>
              </a:rPr>
              <a:t> </a:t>
            </a:r>
            <a:endParaRPr lang="en-US" sz="1400" dirty="0" smtClean="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r>
              <a:rPr lang="en-US" sz="1400" dirty="0">
                <a:solidFill>
                  <a:prstClr val="white"/>
                </a:solidFill>
                <a:effectLst>
                  <a:outerShdw blurRad="50800" dist="38100" dir="2700000" algn="tl" rotWithShape="0">
                    <a:srgbClr val="000000">
                      <a:alpha val="43000"/>
                    </a:srgbClr>
                  </a:outerShdw>
                </a:effectLst>
                <a:latin typeface="Optima"/>
                <a:cs typeface="Optima"/>
              </a:rPr>
              <a:t>do you measure &amp; maximise ROI</a:t>
            </a:r>
            <a:r>
              <a:rPr lang="en-US" sz="1400" b="1" dirty="0">
                <a:solidFill>
                  <a:prstClr val="white"/>
                </a:solidFill>
                <a:effectLst>
                  <a:outerShdw blurRad="50800" dist="38100" dir="2700000" algn="tl" rotWithShape="0">
                    <a:srgbClr val="000000">
                      <a:alpha val="43000"/>
                    </a:srgbClr>
                  </a:outerShdw>
                </a:effectLst>
                <a:latin typeface="Optima"/>
                <a:cs typeface="Optima"/>
              </a:rPr>
              <a:t>? </a:t>
            </a: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r>
              <a:rPr lang="en-US" sz="1400" dirty="0">
                <a:solidFill>
                  <a:prstClr val="white"/>
                </a:solidFill>
                <a:effectLst>
                  <a:outerShdw blurRad="50800" dist="38100" dir="2700000" algn="tl" rotWithShape="0">
                    <a:srgbClr val="000000">
                      <a:alpha val="43000"/>
                    </a:srgbClr>
                  </a:outerShdw>
                </a:effectLst>
                <a:latin typeface="Optima"/>
                <a:cs typeface="Optima"/>
              </a:rPr>
              <a:t>do you boil down business drivers for market impact</a:t>
            </a:r>
            <a:r>
              <a:rPr lang="en-US" sz="1400" b="1" dirty="0">
                <a:solidFill>
                  <a:prstClr val="white"/>
                </a:solidFill>
                <a:effectLst>
                  <a:outerShdw blurRad="50800" dist="38100" dir="2700000" algn="tl" rotWithShape="0">
                    <a:srgbClr val="000000">
                      <a:alpha val="43000"/>
                    </a:srgbClr>
                  </a:outerShdw>
                </a:effectLst>
                <a:latin typeface="Optima"/>
                <a:cs typeface="Optima"/>
              </a:rPr>
              <a:t>? </a:t>
            </a: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r>
              <a:rPr lang="en-US" sz="1400" dirty="0">
                <a:solidFill>
                  <a:prstClr val="white"/>
                </a:solidFill>
                <a:effectLst>
                  <a:outerShdw blurRad="50800" dist="38100" dir="2700000" algn="tl" rotWithShape="0">
                    <a:srgbClr val="000000">
                      <a:alpha val="43000"/>
                    </a:srgbClr>
                  </a:outerShdw>
                </a:effectLst>
                <a:latin typeface="Optima"/>
                <a:cs typeface="Optima"/>
              </a:rPr>
              <a:t>do you get business, design and tech authorities to align doing so</a:t>
            </a:r>
            <a:r>
              <a:rPr lang="en-US" sz="1400" b="1" dirty="0">
                <a:solidFill>
                  <a:prstClr val="white"/>
                </a:solidFill>
                <a:effectLst>
                  <a:outerShdw blurRad="50800" dist="38100" dir="2700000" algn="tl" rotWithShape="0">
                    <a:srgbClr val="000000">
                      <a:alpha val="43000"/>
                    </a:srgbClr>
                  </a:outerShdw>
                </a:effectLst>
                <a:latin typeface="Optima"/>
                <a:cs typeface="Optima"/>
              </a:rPr>
              <a:t>?</a:t>
            </a:r>
          </a:p>
        </p:txBody>
      </p:sp>
    </p:spTree>
    <p:extLst>
      <p:ext uri="{BB962C8B-B14F-4D97-AF65-F5344CB8AC3E}">
        <p14:creationId xmlns:p14="http://schemas.microsoft.com/office/powerpoint/2010/main" val="138255046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50309"/>
            <a:ext cx="7366000" cy="533400"/>
          </a:xfrm>
        </p:spPr>
        <p:txBody>
          <a:bodyPr/>
          <a:lstStyle/>
          <a:p>
            <a:r>
              <a:rPr lang="en-US" dirty="0" smtClean="0"/>
              <a:t>XPM Course Summary (continued)</a:t>
            </a:r>
            <a:endParaRPr lang="en-US" dirty="0"/>
          </a:p>
        </p:txBody>
      </p:sp>
      <p:sp>
        <p:nvSpPr>
          <p:cNvPr id="3" name="Content Placeholder 2"/>
          <p:cNvSpPr>
            <a:spLocks noGrp="1"/>
          </p:cNvSpPr>
          <p:nvPr>
            <p:ph idx="1"/>
          </p:nvPr>
        </p:nvSpPr>
        <p:spPr>
          <a:xfrm>
            <a:off x="1656634" y="541973"/>
            <a:ext cx="3720038" cy="5429250"/>
          </a:xfrm>
        </p:spPr>
        <p:txBody>
          <a:bodyPr>
            <a:noAutofit/>
          </a:bodyPr>
          <a:lstStyle/>
          <a:p>
            <a:r>
              <a:rPr lang="en-US" sz="1100" b="1" dirty="0" smtClean="0"/>
              <a:t>Acceptance </a:t>
            </a:r>
            <a:r>
              <a:rPr lang="en-US" sz="1100" b="1" dirty="0"/>
              <a:t>Matrix</a:t>
            </a:r>
            <a:r>
              <a:rPr lang="en-US" sz="1100" dirty="0"/>
              <a:t> codifies the output of </a:t>
            </a:r>
            <a:r>
              <a:rPr lang="en-US" sz="1100" dirty="0" smtClean="0"/>
              <a:t>Behavior </a:t>
            </a:r>
            <a:r>
              <a:rPr lang="en-US" sz="1100" dirty="0"/>
              <a:t>Analysis as a broad binary matrix. It systematically combines this with simple sanity-checking questions per feature and per theme to generate closure on all features that could reasonably represent </a:t>
            </a:r>
            <a:r>
              <a:rPr lang="en-US" sz="1100" dirty="0" smtClean="0"/>
              <a:t>behaviors </a:t>
            </a:r>
            <a:r>
              <a:rPr lang="en-US" sz="1100" dirty="0"/>
              <a:t>of the product. This leads the Product Squad members another step into alignment</a:t>
            </a:r>
            <a:r>
              <a:rPr lang="en-US" sz="1100" dirty="0" smtClean="0"/>
              <a:t>.</a:t>
            </a:r>
            <a:r>
              <a:rPr lang="en-US" sz="1100" dirty="0"/>
              <a:t/>
            </a:r>
            <a:br>
              <a:rPr lang="en-US" sz="1100" dirty="0"/>
            </a:br>
            <a:endParaRPr lang="en-US" sz="1100" dirty="0"/>
          </a:p>
          <a:p>
            <a:r>
              <a:rPr lang="en-US" sz="1100" b="1" dirty="0" smtClean="0"/>
              <a:t>Business </a:t>
            </a:r>
            <a:r>
              <a:rPr lang="en-US" sz="1100" b="1" dirty="0"/>
              <a:t>Bingo</a:t>
            </a:r>
            <a:r>
              <a:rPr lang="en-US" sz="1100" dirty="0"/>
              <a:t> is a fast way to generate consensus on actionable numbers for feature cost, business value, risk, ROI and COD. Like all the XPM practices, this is a lightweight and easy to understand numbers game. It starts with empirical probes that represent a metric basis for all the numbers it generates. A comparison game not unlike the traditional XP "Planning Poker" generates the numbers, and the whole Product Squad collaborates in figuring out why these numbers are as they are. Checks and balances sustain the alignment of frames of reference necessary for the Product Squad to rapidly agree on a release plan</a:t>
            </a:r>
            <a:r>
              <a:rPr lang="en-US" sz="1100" dirty="0" smtClean="0"/>
              <a:t>.</a:t>
            </a:r>
            <a:r>
              <a:rPr lang="en-US" sz="1100" dirty="0"/>
              <a:t/>
            </a:r>
            <a:br>
              <a:rPr lang="en-US" sz="1100" dirty="0"/>
            </a:br>
            <a:endParaRPr lang="en-US" sz="1100" dirty="0"/>
          </a:p>
          <a:p>
            <a:r>
              <a:rPr lang="en-US" sz="1100" b="1" dirty="0" smtClean="0"/>
              <a:t>Release </a:t>
            </a:r>
            <a:r>
              <a:rPr lang="en-US" sz="1100" b="1" dirty="0"/>
              <a:t>Refactoring</a:t>
            </a:r>
            <a:r>
              <a:rPr lang="en-US" sz="1100" dirty="0"/>
              <a:t> </a:t>
            </a:r>
            <a:r>
              <a:rPr lang="en-US" sz="1100" dirty="0" smtClean="0"/>
              <a:t>maximizes </a:t>
            </a:r>
            <a:r>
              <a:rPr lang="en-US" sz="1100" dirty="0"/>
              <a:t>ROI across multiple value streams for multiple release dates. Using the per-feature priorities, ROI and budget numbers derived from Business Bingo, it grades the features per Epic similar to the old DSDM MoSCoW method. Because features in this grading aren't smeared across multiple Epics, taking instead the form of a GTD matrix, it's easy for differing stakeholders to rationally evaluate the available trade-offs to maximise ROI per release. This simple numbers game replaced what had been weeks of haggling and politics on Kaching with a few hours of collaboration and extremely successful outcomes</a:t>
            </a:r>
            <a:r>
              <a:rPr lang="en-US" sz="1100" dirty="0" smtClean="0"/>
              <a:t>.</a:t>
            </a:r>
            <a:endParaRPr lang="en-US" sz="1100" dirty="0"/>
          </a:p>
        </p:txBody>
      </p:sp>
      <p:sp>
        <p:nvSpPr>
          <p:cNvPr id="4" name="Content Placeholder 3"/>
          <p:cNvSpPr>
            <a:spLocks noGrp="1"/>
          </p:cNvSpPr>
          <p:nvPr>
            <p:ph idx="11"/>
          </p:nvPr>
        </p:nvSpPr>
        <p:spPr>
          <a:xfrm>
            <a:off x="5291328" y="541972"/>
            <a:ext cx="3837940" cy="5566219"/>
          </a:xfrm>
        </p:spPr>
        <p:txBody>
          <a:bodyPr>
            <a:noAutofit/>
          </a:bodyPr>
          <a:lstStyle/>
          <a:p>
            <a:r>
              <a:rPr lang="en-US" sz="1100" b="1" dirty="0" smtClean="0"/>
              <a:t>Leadership </a:t>
            </a:r>
            <a:r>
              <a:rPr lang="en-US" sz="1100" b="1" dirty="0"/>
              <a:t>as a Service</a:t>
            </a:r>
            <a:r>
              <a:rPr lang="en-US" sz="1100" dirty="0"/>
              <a:t> - an Iroquois protocol that eliminates politics and speeds the flow of learning. Already a part of the Agile Planning Poker game, the key here is to understand when and how to apply LaaS at multiple levels so that it becomes a fundamental pillar of the Product Squad's decision-making process. </a:t>
            </a:r>
            <a:br>
              <a:rPr lang="en-US" sz="1100" dirty="0"/>
            </a:br>
            <a:endParaRPr lang="en-US" sz="1100" dirty="0"/>
          </a:p>
          <a:p>
            <a:r>
              <a:rPr lang="en-US" sz="1100" b="1" dirty="0" smtClean="0"/>
              <a:t>Throughput </a:t>
            </a:r>
            <a:r>
              <a:rPr lang="en-US" sz="1100" b="1" dirty="0"/>
              <a:t>Diagrams</a:t>
            </a:r>
            <a:r>
              <a:rPr lang="en-US" sz="1100" dirty="0"/>
              <a:t> chart financials that </a:t>
            </a:r>
            <a:r>
              <a:rPr lang="en-US" sz="1100" dirty="0" smtClean="0"/>
              <a:t>prioritizes </a:t>
            </a:r>
            <a:r>
              <a:rPr lang="en-US" sz="1100" dirty="0"/>
              <a:t>ecosystem growth over cutting OpEx. Although the Throughput accounting math is extremely simple, the fallacies inherent in cost accounting run deep. XPM combines McClure's Pirate Metrics with Lean's Cumulative Flow diagrams, drawing on the numbers output by the other XPM practices to generate an unambiguous view of throughput components. This makes it easy to identify the current bottleneck constraint by eye and continuously vary feature priorities to account for it.</a:t>
            </a:r>
          </a:p>
          <a:p>
            <a:r>
              <a:rPr lang="en-US" sz="1100" dirty="0"/>
              <a:t/>
            </a:r>
            <a:br>
              <a:rPr lang="en-US" sz="1100" dirty="0"/>
            </a:br>
            <a:endParaRPr lang="en-US" sz="1100" dirty="0"/>
          </a:p>
        </p:txBody>
      </p:sp>
      <p:sp>
        <p:nvSpPr>
          <p:cNvPr id="5" name="TextBox 4"/>
          <p:cNvSpPr txBox="1"/>
          <p:nvPr/>
        </p:nvSpPr>
        <p:spPr>
          <a:xfrm>
            <a:off x="-33046" y="2091553"/>
            <a:ext cx="1728554" cy="3524038"/>
          </a:xfrm>
          <a:prstGeom prst="rect">
            <a:avLst/>
          </a:prstGeom>
          <a:noFill/>
        </p:spPr>
        <p:txBody>
          <a:bodyPr wrap="square" lIns="76197" tIns="38098" rIns="76197" bIns="38098" rtlCol="0">
            <a:spAutoFit/>
          </a:bodyPr>
          <a:lstStyle/>
          <a:p>
            <a:r>
              <a:rPr lang="en-US" sz="1400" b="1" dirty="0">
                <a:solidFill>
                  <a:prstClr val="white"/>
                </a:solidFill>
                <a:effectLst>
                  <a:outerShdw blurRad="50800" dist="38100" dir="2700000" algn="tl" rotWithShape="0">
                    <a:srgbClr val="000000">
                      <a:alpha val="43000"/>
                    </a:srgbClr>
                  </a:outerShdw>
                </a:effectLst>
                <a:latin typeface="Optima"/>
                <a:cs typeface="Optima"/>
              </a:rPr>
              <a:t>How</a:t>
            </a:r>
            <a:r>
              <a:rPr lang="en-US" sz="1400" dirty="0">
                <a:solidFill>
                  <a:prstClr val="white"/>
                </a:solidFill>
                <a:effectLst>
                  <a:outerShdw blurRad="50800" dist="38100" dir="2700000" algn="tl" rotWithShape="0">
                    <a:srgbClr val="000000">
                      <a:alpha val="43000"/>
                    </a:srgbClr>
                  </a:outerShdw>
                </a:effectLst>
                <a:latin typeface="Optima"/>
                <a:cs typeface="Optima"/>
              </a:rPr>
              <a:t> </a:t>
            </a:r>
            <a:r>
              <a:rPr lang="en-US" sz="1400" dirty="0" smtClean="0">
                <a:solidFill>
                  <a:prstClr val="white"/>
                </a:solidFill>
                <a:effectLst>
                  <a:outerShdw blurRad="50800" dist="38100" dir="2700000" algn="tl" rotWithShape="0">
                    <a:srgbClr val="000000">
                      <a:alpha val="43000"/>
                    </a:srgbClr>
                  </a:outerShdw>
                </a:effectLst>
                <a:latin typeface="Optima"/>
                <a:cs typeface="Optima"/>
              </a:rPr>
              <a:t>do you design </a:t>
            </a:r>
            <a:r>
              <a:rPr lang="en-US" sz="1400" dirty="0">
                <a:solidFill>
                  <a:prstClr val="white"/>
                </a:solidFill>
                <a:effectLst>
                  <a:outerShdw blurRad="50800" dist="38100" dir="2700000" algn="tl" rotWithShape="0">
                    <a:srgbClr val="000000">
                      <a:alpha val="43000"/>
                    </a:srgbClr>
                  </a:outerShdw>
                </a:effectLst>
                <a:latin typeface="Optima"/>
                <a:cs typeface="Optima"/>
              </a:rPr>
              <a:t>an ecosystem for exponential </a:t>
            </a:r>
            <a:r>
              <a:rPr lang="en-US" sz="1400" dirty="0" smtClean="0">
                <a:solidFill>
                  <a:prstClr val="white"/>
                </a:solidFill>
                <a:effectLst>
                  <a:outerShdw blurRad="50800" dist="38100" dir="2700000" algn="tl" rotWithShape="0">
                    <a:srgbClr val="000000">
                      <a:alpha val="43000"/>
                    </a:srgbClr>
                  </a:outerShdw>
                </a:effectLst>
                <a:latin typeface="Optima"/>
                <a:cs typeface="Optima"/>
              </a:rPr>
              <a:t>growth</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do you open </a:t>
            </a:r>
            <a:r>
              <a:rPr lang="en-US" sz="1400" dirty="0">
                <a:solidFill>
                  <a:prstClr val="white"/>
                </a:solidFill>
                <a:effectLst>
                  <a:outerShdw blurRad="50800" dist="38100" dir="2700000" algn="tl" rotWithShape="0">
                    <a:srgbClr val="000000">
                      <a:alpha val="43000"/>
                    </a:srgbClr>
                  </a:outerShdw>
                </a:effectLst>
                <a:latin typeface="Optima"/>
                <a:cs typeface="Optima"/>
              </a:rPr>
              <a:t>a market bottleneck</a:t>
            </a:r>
            <a:r>
              <a:rPr lang="en-US" sz="1400" b="1" dirty="0">
                <a:solidFill>
                  <a:prstClr val="white"/>
                </a:solidFill>
                <a:effectLst>
                  <a:outerShdw blurRad="50800" dist="38100" dir="2700000" algn="tl" rotWithShape="0">
                    <a:srgbClr val="000000">
                      <a:alpha val="43000"/>
                    </a:srgbClr>
                  </a:outerShdw>
                </a:effectLst>
                <a:latin typeface="Optima"/>
                <a:cs typeface="Optima"/>
              </a:rPr>
              <a:t>?</a:t>
            </a:r>
            <a:r>
              <a:rPr lang="en-US" sz="1400" dirty="0">
                <a:solidFill>
                  <a:prstClr val="white"/>
                </a:solidFill>
                <a:effectLst>
                  <a:outerShdw blurRad="50800" dist="38100" dir="2700000" algn="tl" rotWithShape="0">
                    <a:srgbClr val="000000">
                      <a:alpha val="43000"/>
                    </a:srgbClr>
                  </a:outerShdw>
                </a:effectLst>
                <a:latin typeface="Optima"/>
                <a:cs typeface="Optima"/>
              </a:rPr>
              <a:t> </a:t>
            </a:r>
            <a:endParaRPr lang="en-US" sz="1400" dirty="0" smtClean="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r>
              <a:rPr lang="en-US" sz="1400" dirty="0">
                <a:solidFill>
                  <a:prstClr val="white"/>
                </a:solidFill>
                <a:effectLst>
                  <a:outerShdw blurRad="50800" dist="38100" dir="2700000" algn="tl" rotWithShape="0">
                    <a:srgbClr val="000000">
                      <a:alpha val="43000"/>
                    </a:srgbClr>
                  </a:outerShdw>
                </a:effectLst>
                <a:latin typeface="Optima"/>
                <a:cs typeface="Optima"/>
              </a:rPr>
              <a:t>do you measure &amp; maximise ROI</a:t>
            </a:r>
            <a:r>
              <a:rPr lang="en-US" sz="1400" b="1" dirty="0">
                <a:solidFill>
                  <a:prstClr val="white"/>
                </a:solidFill>
                <a:effectLst>
                  <a:outerShdw blurRad="50800" dist="38100" dir="2700000" algn="tl" rotWithShape="0">
                    <a:srgbClr val="000000">
                      <a:alpha val="43000"/>
                    </a:srgbClr>
                  </a:outerShdw>
                </a:effectLst>
                <a:latin typeface="Optima"/>
                <a:cs typeface="Optima"/>
              </a:rPr>
              <a:t>? </a:t>
            </a: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r>
              <a:rPr lang="en-US" sz="1400" dirty="0">
                <a:solidFill>
                  <a:prstClr val="white"/>
                </a:solidFill>
                <a:effectLst>
                  <a:outerShdw blurRad="50800" dist="38100" dir="2700000" algn="tl" rotWithShape="0">
                    <a:srgbClr val="000000">
                      <a:alpha val="43000"/>
                    </a:srgbClr>
                  </a:outerShdw>
                </a:effectLst>
                <a:latin typeface="Optima"/>
                <a:cs typeface="Optima"/>
              </a:rPr>
              <a:t>do you boil down business drivers for market impact</a:t>
            </a:r>
            <a:r>
              <a:rPr lang="en-US" sz="1400" b="1" dirty="0">
                <a:solidFill>
                  <a:prstClr val="white"/>
                </a:solidFill>
                <a:effectLst>
                  <a:outerShdw blurRad="50800" dist="38100" dir="2700000" algn="tl" rotWithShape="0">
                    <a:srgbClr val="000000">
                      <a:alpha val="43000"/>
                    </a:srgbClr>
                  </a:outerShdw>
                </a:effectLst>
                <a:latin typeface="Optima"/>
                <a:cs typeface="Optima"/>
              </a:rPr>
              <a:t>? </a:t>
            </a: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r>
              <a:rPr lang="en-US" sz="1400" dirty="0">
                <a:solidFill>
                  <a:prstClr val="white"/>
                </a:solidFill>
                <a:effectLst>
                  <a:outerShdw blurRad="50800" dist="38100" dir="2700000" algn="tl" rotWithShape="0">
                    <a:srgbClr val="000000">
                      <a:alpha val="43000"/>
                    </a:srgbClr>
                  </a:outerShdw>
                </a:effectLst>
                <a:latin typeface="Optima"/>
                <a:cs typeface="Optima"/>
              </a:rPr>
              <a:t>do you get business, design and tech authorities to align doing so</a:t>
            </a:r>
            <a:r>
              <a:rPr lang="en-US" sz="1400" b="1" dirty="0">
                <a:solidFill>
                  <a:prstClr val="white"/>
                </a:solidFill>
                <a:effectLst>
                  <a:outerShdw blurRad="50800" dist="38100" dir="2700000" algn="tl" rotWithShape="0">
                    <a:srgbClr val="000000">
                      <a:alpha val="43000"/>
                    </a:srgbClr>
                  </a:outerShdw>
                </a:effectLst>
                <a:latin typeface="Optima"/>
                <a:cs typeface="Optima"/>
              </a:rPr>
              <a:t>?</a:t>
            </a:r>
          </a:p>
        </p:txBody>
      </p:sp>
    </p:spTree>
    <p:extLst>
      <p:ext uri="{BB962C8B-B14F-4D97-AF65-F5344CB8AC3E}">
        <p14:creationId xmlns:p14="http://schemas.microsoft.com/office/powerpoint/2010/main" val="75267194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42103" y="-97536"/>
            <a:ext cx="9529943" cy="695553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defTabSz="457189">
              <a:lnSpc>
                <a:spcPct val="250000"/>
              </a:lnSpc>
            </a:pPr>
            <a:endParaRPr lang="en-US" sz="3600" b="1" dirty="0">
              <a:solidFill>
                <a:prstClr val="white"/>
              </a:solidFill>
              <a:latin typeface="Optima" charset="0"/>
              <a:ea typeface="Optima" charset="0"/>
              <a:cs typeface="Optima" charset="0"/>
            </a:endParaRPr>
          </a:p>
        </p:txBody>
      </p:sp>
      <p:pic>
        <p:nvPicPr>
          <p:cNvPr id="4" name="Picture 3"/>
          <p:cNvPicPr>
            <a:picLocks noChangeAspect="1"/>
          </p:cNvPicPr>
          <p:nvPr/>
        </p:nvPicPr>
        <p:blipFill>
          <a:blip r:embed="rId3"/>
          <a:stretch>
            <a:fillRect/>
          </a:stretch>
        </p:blipFill>
        <p:spPr>
          <a:xfrm>
            <a:off x="384028" y="713155"/>
            <a:ext cx="6110251" cy="2329769"/>
          </a:xfrm>
          <a:prstGeom prst="rect">
            <a:avLst/>
          </a:prstGeom>
        </p:spPr>
      </p:pic>
      <p:grpSp>
        <p:nvGrpSpPr>
          <p:cNvPr id="247" name="Group 246"/>
          <p:cNvGrpSpPr/>
          <p:nvPr/>
        </p:nvGrpSpPr>
        <p:grpSpPr>
          <a:xfrm>
            <a:off x="638823" y="1749461"/>
            <a:ext cx="5630368" cy="4112093"/>
            <a:chOff x="2254470" y="2219027"/>
            <a:chExt cx="1797269" cy="1312621"/>
          </a:xfrm>
        </p:grpSpPr>
        <p:pic>
          <p:nvPicPr>
            <p:cNvPr id="249" name="Picture 248"/>
            <p:cNvPicPr>
              <a:picLocks noChangeAspect="1"/>
            </p:cNvPicPr>
            <p:nvPr/>
          </p:nvPicPr>
          <p:blipFill>
            <a:blip r:embed="rId4"/>
            <a:stretch>
              <a:fillRect/>
            </a:stretch>
          </p:blipFill>
          <p:spPr>
            <a:xfrm>
              <a:off x="2254470" y="2785894"/>
              <a:ext cx="1797269" cy="745754"/>
            </a:xfrm>
            <a:prstGeom prst="rect">
              <a:avLst/>
            </a:prstGeom>
          </p:spPr>
        </p:pic>
        <p:sp>
          <p:nvSpPr>
            <p:cNvPr id="250" name="Oval 249"/>
            <p:cNvSpPr/>
            <p:nvPr/>
          </p:nvSpPr>
          <p:spPr>
            <a:xfrm>
              <a:off x="2722648" y="2971292"/>
              <a:ext cx="869085" cy="369631"/>
            </a:xfrm>
            <a:prstGeom prst="ellipse">
              <a:avLst/>
            </a:prstGeom>
            <a:gradFill>
              <a:gsLst>
                <a:gs pos="0">
                  <a:schemeClr val="accent5">
                    <a:tint val="50000"/>
                    <a:satMod val="300000"/>
                    <a:alpha val="56000"/>
                  </a:schemeClr>
                </a:gs>
                <a:gs pos="35000">
                  <a:schemeClr val="accent5">
                    <a:tint val="37000"/>
                    <a:satMod val="300000"/>
                  </a:schemeClr>
                </a:gs>
                <a:gs pos="100000">
                  <a:schemeClr val="accent5">
                    <a:tint val="15000"/>
                    <a:satMod val="350000"/>
                  </a:schemeClr>
                </a:gs>
              </a:gsLst>
            </a:gradFill>
            <a:ln w="38100">
              <a:solidFill>
                <a:schemeClr val="bg1">
                  <a:alpha val="53000"/>
                </a:schemeClr>
              </a:solidFill>
            </a:ln>
            <a:effectLst/>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defTabSz="685800"/>
              <a:r>
                <a:rPr lang="en-AU" sz="100" dirty="0">
                  <a:solidFill>
                    <a:srgbClr val="4BACC6">
                      <a:lumMod val="20000"/>
                      <a:lumOff val="80000"/>
                    </a:srgbClr>
                  </a:solidFill>
                </a:rPr>
                <a:t>REFACTOR</a:t>
              </a:r>
            </a:p>
          </p:txBody>
        </p:sp>
        <p:pic>
          <p:nvPicPr>
            <p:cNvPr id="251" name="Picture 250"/>
            <p:cNvPicPr>
              <a:picLocks noChangeAspect="1"/>
            </p:cNvPicPr>
            <p:nvPr/>
          </p:nvPicPr>
          <p:blipFill>
            <a:blip r:embed="rId5"/>
            <a:stretch>
              <a:fillRect/>
            </a:stretch>
          </p:blipFill>
          <p:spPr>
            <a:xfrm flipH="1">
              <a:off x="2387821" y="2219027"/>
              <a:ext cx="1474577" cy="1031631"/>
            </a:xfrm>
            <a:prstGeom prst="rect">
              <a:avLst/>
            </a:prstGeom>
          </p:spPr>
        </p:pic>
      </p:grpSp>
      <p:grpSp>
        <p:nvGrpSpPr>
          <p:cNvPr id="12" name="Group 11"/>
          <p:cNvGrpSpPr/>
          <p:nvPr/>
        </p:nvGrpSpPr>
        <p:grpSpPr>
          <a:xfrm>
            <a:off x="6170911" y="2400232"/>
            <a:ext cx="2569934" cy="3599187"/>
            <a:chOff x="8172167" y="1559800"/>
            <a:chExt cx="3426578" cy="4798917"/>
          </a:xfrm>
        </p:grpSpPr>
        <p:sp>
          <p:nvSpPr>
            <p:cNvPr id="14" name="TextBox 13"/>
            <p:cNvSpPr txBox="1"/>
            <p:nvPr/>
          </p:nvSpPr>
          <p:spPr>
            <a:xfrm>
              <a:off x="8501475" y="3290107"/>
              <a:ext cx="1511525" cy="1600439"/>
            </a:xfrm>
            <a:prstGeom prst="rect">
              <a:avLst/>
            </a:prstGeom>
            <a:noFill/>
          </p:spPr>
          <p:txBody>
            <a:bodyPr wrap="none" rtlCol="0">
              <a:spAutoFit/>
            </a:bodyPr>
            <a:lstStyle/>
            <a:p>
              <a:pPr defTabSz="457189">
                <a:lnSpc>
                  <a:spcPct val="200000"/>
                </a:lnSpc>
              </a:pPr>
              <a:r>
                <a:rPr lang="en-US" sz="3600" b="1" dirty="0">
                  <a:solidFill>
                    <a:srgbClr val="FF0000"/>
                  </a:solidFill>
                  <a:latin typeface="Optima" charset="0"/>
                  <a:ea typeface="Optima" charset="0"/>
                  <a:cs typeface="Optima" charset="0"/>
                </a:rPr>
                <a:t>D</a:t>
              </a:r>
              <a:r>
                <a:rPr lang="en-US" sz="3600" dirty="0">
                  <a:solidFill>
                    <a:prstClr val="white"/>
                  </a:solidFill>
                  <a:latin typeface="Optima" charset="0"/>
                  <a:ea typeface="Optima" charset="0"/>
                  <a:cs typeface="Optima" charset="0"/>
                </a:rPr>
                <a:t>ev </a:t>
              </a:r>
            </a:p>
          </p:txBody>
        </p:sp>
        <p:sp>
          <p:nvSpPr>
            <p:cNvPr id="15" name="Rectangle 14"/>
            <p:cNvSpPr/>
            <p:nvPr/>
          </p:nvSpPr>
          <p:spPr>
            <a:xfrm>
              <a:off x="8172167" y="1559800"/>
              <a:ext cx="3426578" cy="1969771"/>
            </a:xfrm>
            <a:prstGeom prst="rect">
              <a:avLst/>
            </a:prstGeom>
          </p:spPr>
          <p:txBody>
            <a:bodyPr wrap="none">
              <a:spAutoFit/>
            </a:bodyPr>
            <a:lstStyle/>
            <a:p>
              <a:pPr defTabSz="457189">
                <a:lnSpc>
                  <a:spcPct val="250000"/>
                </a:lnSpc>
              </a:pPr>
              <a:r>
                <a:rPr lang="en-US" sz="3600" dirty="0">
                  <a:solidFill>
                    <a:prstClr val="white"/>
                  </a:solidFill>
                  <a:latin typeface="Optima" charset="0"/>
                  <a:ea typeface="Optima" charset="0"/>
                  <a:cs typeface="Optima" charset="0"/>
                </a:rPr>
                <a:t>e</a:t>
              </a:r>
              <a:r>
                <a:rPr lang="en-US" sz="3600" b="1" dirty="0">
                  <a:solidFill>
                    <a:srgbClr val="FF0000"/>
                  </a:solidFill>
                  <a:latin typeface="Optima" charset="0"/>
                  <a:ea typeface="Optima" charset="0"/>
                  <a:cs typeface="Optima" charset="0"/>
                </a:rPr>
                <a:t>X</a:t>
              </a:r>
              <a:r>
                <a:rPr lang="en-US" sz="3600" dirty="0">
                  <a:solidFill>
                    <a:prstClr val="white"/>
                  </a:solidFill>
                  <a:latin typeface="Optima" charset="0"/>
                  <a:ea typeface="Optima" charset="0"/>
                  <a:cs typeface="Optima" charset="0"/>
                </a:rPr>
                <a:t>ponential</a:t>
              </a:r>
            </a:p>
          </p:txBody>
        </p:sp>
        <p:sp>
          <p:nvSpPr>
            <p:cNvPr id="16" name="TextBox 15"/>
            <p:cNvSpPr txBox="1"/>
            <p:nvPr/>
          </p:nvSpPr>
          <p:spPr>
            <a:xfrm>
              <a:off x="8463538" y="4758278"/>
              <a:ext cx="1340537" cy="1600439"/>
            </a:xfrm>
            <a:prstGeom prst="rect">
              <a:avLst/>
            </a:prstGeom>
            <a:noFill/>
          </p:spPr>
          <p:txBody>
            <a:bodyPr wrap="none" rtlCol="0">
              <a:spAutoFit/>
            </a:bodyPr>
            <a:lstStyle/>
            <a:p>
              <a:pPr defTabSz="457189">
                <a:lnSpc>
                  <a:spcPct val="200000"/>
                </a:lnSpc>
              </a:pPr>
              <a:r>
                <a:rPr lang="en-US" sz="3600" b="1" dirty="0">
                  <a:solidFill>
                    <a:srgbClr val="FF0000"/>
                  </a:solidFill>
                  <a:latin typeface="Optima" charset="0"/>
                  <a:ea typeface="Optima" charset="0"/>
                  <a:cs typeface="Optima" charset="0"/>
                </a:rPr>
                <a:t>O</a:t>
              </a:r>
              <a:r>
                <a:rPr lang="en-US" sz="3600" dirty="0">
                  <a:solidFill>
                    <a:prstClr val="white"/>
                  </a:solidFill>
                  <a:latin typeface="Optima" charset="0"/>
                  <a:ea typeface="Optima" charset="0"/>
                  <a:cs typeface="Optima" charset="0"/>
                </a:rPr>
                <a:t>ps</a:t>
              </a:r>
            </a:p>
          </p:txBody>
        </p:sp>
      </p:grpSp>
    </p:spTree>
    <p:extLst>
      <p:ext uri="{BB962C8B-B14F-4D97-AF65-F5344CB8AC3E}">
        <p14:creationId xmlns:p14="http://schemas.microsoft.com/office/powerpoint/2010/main" val="147866517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7171703" y="351428"/>
            <a:ext cx="1834458" cy="927165"/>
            <a:chOff x="4716018" y="116634"/>
            <a:chExt cx="1872207" cy="927165"/>
          </a:xfrm>
        </p:grpSpPr>
        <p:sp>
          <p:nvSpPr>
            <p:cNvPr id="57" name="Rectangle 56"/>
            <p:cNvSpPr/>
            <p:nvPr/>
          </p:nvSpPr>
          <p:spPr>
            <a:xfrm>
              <a:off x="4788027" y="118767"/>
              <a:ext cx="1800198" cy="925032"/>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prstClr val="black">
                    <a:lumMod val="85000"/>
                    <a:lumOff val="15000"/>
                  </a:prstClr>
                </a:solidFill>
                <a:latin typeface="Optima"/>
                <a:cs typeface="Optima"/>
              </a:endParaRPr>
            </a:p>
          </p:txBody>
        </p:sp>
        <p:sp>
          <p:nvSpPr>
            <p:cNvPr id="58" name="Rectangle 57"/>
            <p:cNvSpPr/>
            <p:nvPr/>
          </p:nvSpPr>
          <p:spPr>
            <a:xfrm>
              <a:off x="4716018" y="116634"/>
              <a:ext cx="389573" cy="307744"/>
            </a:xfrm>
            <a:prstGeom prst="rect">
              <a:avLst/>
            </a:prstGeom>
          </p:spPr>
          <p:txBody>
            <a:bodyPr wrap="none" lIns="91408" tIns="45704" rIns="91408" bIns="45704">
              <a:spAutoFit/>
            </a:bodyPr>
            <a:lstStyle/>
            <a:p>
              <a:pPr marL="68376"/>
              <a:r>
                <a:rPr lang="en-US" sz="1400" u="sng" dirty="0">
                  <a:solidFill>
                    <a:prstClr val="black"/>
                  </a:solidFill>
                  <a:latin typeface="Optima"/>
                  <a:cs typeface="Optima"/>
                </a:rPr>
                <a:t>Key</a:t>
              </a:r>
            </a:p>
          </p:txBody>
        </p:sp>
        <p:sp>
          <p:nvSpPr>
            <p:cNvPr id="59" name="Flowchart: Decision 90"/>
            <p:cNvSpPr/>
            <p:nvPr/>
          </p:nvSpPr>
          <p:spPr>
            <a:xfrm>
              <a:off x="4860032" y="721207"/>
              <a:ext cx="298698" cy="259523"/>
            </a:xfrm>
            <a:prstGeom prst="flowChartDecision">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prstClr val="black">
                    <a:lumMod val="85000"/>
                    <a:lumOff val="15000"/>
                  </a:prstClr>
                </a:solidFill>
                <a:latin typeface="Optima"/>
                <a:cs typeface="Optima"/>
              </a:endParaRPr>
            </a:p>
          </p:txBody>
        </p:sp>
        <p:sp>
          <p:nvSpPr>
            <p:cNvPr id="60" name="TextBox 59"/>
            <p:cNvSpPr txBox="1"/>
            <p:nvPr/>
          </p:nvSpPr>
          <p:spPr>
            <a:xfrm>
              <a:off x="5162578" y="706031"/>
              <a:ext cx="815611" cy="307744"/>
            </a:xfrm>
            <a:prstGeom prst="rect">
              <a:avLst/>
            </a:prstGeom>
            <a:noFill/>
          </p:spPr>
          <p:txBody>
            <a:bodyPr wrap="none" lIns="91408" tIns="45704" rIns="91408" bIns="45704" rtlCol="0">
              <a:spAutoFit/>
            </a:bodyPr>
            <a:lstStyle/>
            <a:p>
              <a:r>
                <a:rPr lang="en-AU" sz="1400" dirty="0" smtClean="0">
                  <a:solidFill>
                    <a:srgbClr val="3366FF"/>
                  </a:solidFill>
                  <a:latin typeface="Optima"/>
                  <a:cs typeface="Optima"/>
                </a:rPr>
                <a:t>In Context</a:t>
              </a:r>
              <a:endParaRPr lang="en-AU" sz="1400" dirty="0">
                <a:solidFill>
                  <a:srgbClr val="3366FF"/>
                </a:solidFill>
                <a:latin typeface="Optima"/>
                <a:cs typeface="Optima"/>
              </a:endParaRPr>
            </a:p>
          </p:txBody>
        </p:sp>
        <p:sp>
          <p:nvSpPr>
            <p:cNvPr id="61" name="Flowchart: Decision 41"/>
            <p:cNvSpPr/>
            <p:nvPr/>
          </p:nvSpPr>
          <p:spPr>
            <a:xfrm>
              <a:off x="4860032" y="404664"/>
              <a:ext cx="298698" cy="259523"/>
            </a:xfrm>
            <a:prstGeom prst="flowChartDecision">
              <a:avLst/>
            </a:prstGeom>
            <a:gradFill>
              <a:gsLst>
                <a:gs pos="0">
                  <a:srgbClr val="00B050"/>
                </a:gs>
                <a:gs pos="100000">
                  <a:schemeClr val="accent3">
                    <a:tint val="50000"/>
                    <a:shade val="100000"/>
                    <a:satMod val="350000"/>
                  </a:schemeClr>
                </a:gs>
              </a:gsLst>
            </a:gra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srgbClr val="EEECE1">
                    <a:lumMod val="75000"/>
                  </a:srgbClr>
                </a:solidFill>
                <a:latin typeface="Optima"/>
                <a:cs typeface="Optima"/>
              </a:endParaRPr>
            </a:p>
          </p:txBody>
        </p:sp>
        <p:sp>
          <p:nvSpPr>
            <p:cNvPr id="62" name="TextBox 61"/>
            <p:cNvSpPr txBox="1"/>
            <p:nvPr/>
          </p:nvSpPr>
          <p:spPr>
            <a:xfrm>
              <a:off x="5151971" y="404665"/>
              <a:ext cx="684672" cy="307744"/>
            </a:xfrm>
            <a:prstGeom prst="rect">
              <a:avLst/>
            </a:prstGeom>
            <a:noFill/>
          </p:spPr>
          <p:txBody>
            <a:bodyPr wrap="none" lIns="91408" tIns="45704" rIns="91408" bIns="45704" rtlCol="0">
              <a:spAutoFit/>
            </a:bodyPr>
            <a:lstStyle/>
            <a:p>
              <a:r>
                <a:rPr lang="en-AU" sz="1400" dirty="0" smtClean="0">
                  <a:solidFill>
                    <a:srgbClr val="008000"/>
                  </a:solidFill>
                  <a:latin typeface="Optima"/>
                  <a:cs typeface="Optima"/>
                </a:rPr>
                <a:t>In Focus</a:t>
              </a:r>
              <a:endParaRPr lang="en-AU" sz="1400" dirty="0">
                <a:solidFill>
                  <a:srgbClr val="008000"/>
                </a:solidFill>
                <a:latin typeface="Optima"/>
                <a:cs typeface="Optima"/>
              </a:endParaRPr>
            </a:p>
          </p:txBody>
        </p:sp>
      </p:grpSp>
      <p:sp>
        <p:nvSpPr>
          <p:cNvPr id="55" name="Title 1"/>
          <p:cNvSpPr txBox="1">
            <a:spLocks/>
          </p:cNvSpPr>
          <p:nvPr/>
        </p:nvSpPr>
        <p:spPr>
          <a:xfrm>
            <a:off x="1849992" y="120906"/>
            <a:ext cx="6847936" cy="848968"/>
          </a:xfrm>
          <a:prstGeom prst="rect">
            <a:avLst/>
          </a:prstGeom>
        </p:spPr>
        <p:txBody>
          <a:bodyPr vert="horz" lIns="91408" tIns="45704" rIns="91408" bIns="45704"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10000"/>
              </a:lnSpc>
            </a:pPr>
            <a:r>
              <a:rPr lang="en-US" sz="2800" dirty="0" smtClean="0">
                <a:solidFill>
                  <a:prstClr val="black"/>
                </a:solidFill>
                <a:latin typeface="Optima"/>
                <a:cs typeface="Optima"/>
              </a:rPr>
              <a:t>Exponential DevOps</a:t>
            </a:r>
            <a:endParaRPr lang="en-AU" sz="1000" dirty="0">
              <a:solidFill>
                <a:prstClr val="black"/>
              </a:solidFill>
              <a:latin typeface="Optima"/>
              <a:cs typeface="Optima"/>
            </a:endParaRPr>
          </a:p>
        </p:txBody>
      </p:sp>
      <p:sp>
        <p:nvSpPr>
          <p:cNvPr id="63" name="TextBox 62"/>
          <p:cNvSpPr txBox="1"/>
          <p:nvPr/>
        </p:nvSpPr>
        <p:spPr>
          <a:xfrm>
            <a:off x="-33046" y="2042785"/>
            <a:ext cx="1728554" cy="3524038"/>
          </a:xfrm>
          <a:prstGeom prst="rect">
            <a:avLst/>
          </a:prstGeom>
          <a:noFill/>
        </p:spPr>
        <p:txBody>
          <a:bodyPr wrap="square" lIns="76197" tIns="38098" rIns="76197" bIns="38098" rtlCol="0">
            <a:spAutoFit/>
          </a:bodyPr>
          <a:lstStyle/>
          <a:p>
            <a:r>
              <a:rPr lang="en-US" sz="1400" dirty="0">
                <a:solidFill>
                  <a:prstClr val="white"/>
                </a:solidFill>
                <a:effectLst>
                  <a:outerShdw blurRad="50800" dist="38100" dir="2700000" algn="tl" rotWithShape="0">
                    <a:srgbClr val="000000">
                      <a:alpha val="43000"/>
                    </a:srgbClr>
                  </a:outerShdw>
                </a:effectLst>
                <a:latin typeface="Optima"/>
                <a:cs typeface="Optima"/>
              </a:rPr>
              <a:t>XDevOps is a critical technical enabler </a:t>
            </a:r>
            <a:r>
              <a:rPr lang="en-US" sz="1400">
                <a:solidFill>
                  <a:prstClr val="white"/>
                </a:solidFill>
                <a:effectLst>
                  <a:outerShdw blurRad="50800" dist="38100" dir="2700000" algn="tl" rotWithShape="0">
                    <a:srgbClr val="000000">
                      <a:alpha val="43000"/>
                    </a:srgbClr>
                  </a:outerShdw>
                </a:effectLst>
                <a:latin typeface="Optima"/>
                <a:cs typeface="Optima"/>
              </a:rPr>
              <a:t>for </a:t>
            </a:r>
            <a:endParaRPr lang="en-US" sz="1400" smtClean="0">
              <a:solidFill>
                <a:prstClr val="white"/>
              </a:solidFill>
              <a:effectLst>
                <a:outerShdw blurRad="50800" dist="38100" dir="2700000" algn="tl" rotWithShape="0">
                  <a:srgbClr val="000000">
                    <a:alpha val="43000"/>
                  </a:srgbClr>
                </a:outerShdw>
              </a:effectLst>
              <a:latin typeface="Optima"/>
              <a:cs typeface="Optima"/>
            </a:endParaRPr>
          </a:p>
          <a:p>
            <a:r>
              <a:rPr lang="en-US" sz="1400" dirty="0" smtClean="0">
                <a:solidFill>
                  <a:prstClr val="white"/>
                </a:solidFill>
                <a:effectLst>
                  <a:outerShdw blurRad="50800" dist="38100" dir="2700000" algn="tl" rotWithShape="0">
                    <a:srgbClr val="000000">
                      <a:alpha val="43000"/>
                    </a:srgbClr>
                  </a:outerShdw>
                </a:effectLst>
                <a:latin typeface="Optima"/>
                <a:cs typeface="Optima"/>
              </a:rPr>
              <a:t>Business </a:t>
            </a:r>
            <a:r>
              <a:rPr lang="en-US" sz="1400" dirty="0">
                <a:solidFill>
                  <a:prstClr val="white"/>
                </a:solidFill>
                <a:effectLst>
                  <a:outerShdw blurRad="50800" dist="38100" dir="2700000" algn="tl" rotWithShape="0">
                    <a:srgbClr val="000000">
                      <a:alpha val="43000"/>
                    </a:srgbClr>
                  </a:outerShdw>
                </a:effectLst>
                <a:latin typeface="Optima"/>
                <a:cs typeface="Optima"/>
              </a:rPr>
              <a:t>Agility. </a:t>
            </a:r>
            <a:endParaRPr lang="en-US" sz="1400" dirty="0" smtClean="0">
              <a:solidFill>
                <a:prstClr val="white"/>
              </a:solidFill>
              <a:effectLst>
                <a:outerShdw blurRad="50800" dist="38100" dir="2700000" algn="tl" rotWithShape="0">
                  <a:srgbClr val="000000">
                    <a:alpha val="43000"/>
                  </a:srgbClr>
                </a:outerShdw>
              </a:effectLst>
              <a:latin typeface="Optima"/>
              <a:cs typeface="Optima"/>
            </a:endParaRPr>
          </a:p>
          <a:p>
            <a:endParaRPr lang="en-US" sz="1400" dirty="0">
              <a:solidFill>
                <a:prstClr val="white"/>
              </a:solidFill>
              <a:effectLst>
                <a:outerShdw blurRad="50800" dist="38100" dir="2700000" algn="tl" rotWithShape="0">
                  <a:srgbClr val="000000">
                    <a:alpha val="43000"/>
                  </a:srgbClr>
                </a:outerShdw>
              </a:effectLst>
              <a:latin typeface="Optima"/>
              <a:cs typeface="Optima"/>
            </a:endParaRPr>
          </a:p>
          <a:p>
            <a:r>
              <a:rPr lang="en-US" sz="1400" dirty="0" smtClean="0">
                <a:solidFill>
                  <a:prstClr val="white"/>
                </a:solidFill>
                <a:effectLst>
                  <a:outerShdw blurRad="50800" dist="38100" dir="2700000" algn="tl" rotWithShape="0">
                    <a:srgbClr val="000000">
                      <a:alpha val="43000"/>
                    </a:srgbClr>
                  </a:outerShdw>
                </a:effectLst>
                <a:latin typeface="Optima"/>
                <a:cs typeface="Optima"/>
              </a:rPr>
              <a:t>This </a:t>
            </a:r>
            <a:r>
              <a:rPr lang="en-US" sz="1400" dirty="0">
                <a:solidFill>
                  <a:prstClr val="white"/>
                </a:solidFill>
                <a:effectLst>
                  <a:outerShdw blurRad="50800" dist="38100" dir="2700000" algn="tl" rotWithShape="0">
                    <a:srgbClr val="000000">
                      <a:alpha val="43000"/>
                    </a:srgbClr>
                  </a:outerShdw>
                </a:effectLst>
                <a:latin typeface="Optima"/>
                <a:cs typeface="Optima"/>
              </a:rPr>
              <a:t>course teaches how to fit XP, BDD, CD &amp; GitFlow to a rapid round-trip lifecycle that aligns Design, Delivery and Ops hand-in-glove while integrating legacy with Serverless Microservices.</a:t>
            </a:r>
          </a:p>
        </p:txBody>
      </p:sp>
      <p:pic>
        <p:nvPicPr>
          <p:cNvPr id="12" name="Picture 11"/>
          <p:cNvPicPr>
            <a:picLocks noChangeAspect="1"/>
          </p:cNvPicPr>
          <p:nvPr/>
        </p:nvPicPr>
        <p:blipFill>
          <a:blip r:embed="rId3"/>
          <a:stretch>
            <a:fillRect/>
          </a:stretch>
        </p:blipFill>
        <p:spPr>
          <a:xfrm>
            <a:off x="1866972" y="1199626"/>
            <a:ext cx="7139189" cy="4996387"/>
          </a:xfrm>
          <a:prstGeom prst="rect">
            <a:avLst/>
          </a:prstGeom>
        </p:spPr>
      </p:pic>
    </p:spTree>
    <p:extLst>
      <p:ext uri="{BB962C8B-B14F-4D97-AF65-F5344CB8AC3E}">
        <p14:creationId xmlns:p14="http://schemas.microsoft.com/office/powerpoint/2010/main" val="214249436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50309"/>
            <a:ext cx="7366000" cy="533400"/>
          </a:xfrm>
        </p:spPr>
        <p:txBody>
          <a:bodyPr/>
          <a:lstStyle/>
          <a:p>
            <a:r>
              <a:rPr lang="en-US" dirty="0" smtClean="0"/>
              <a:t>Exponential DevOps Course Summary</a:t>
            </a:r>
            <a:endParaRPr lang="en-US" dirty="0"/>
          </a:p>
        </p:txBody>
      </p:sp>
      <p:sp>
        <p:nvSpPr>
          <p:cNvPr id="3" name="Content Placeholder 2"/>
          <p:cNvSpPr>
            <a:spLocks noGrp="1"/>
          </p:cNvSpPr>
          <p:nvPr>
            <p:ph idx="1"/>
          </p:nvPr>
        </p:nvSpPr>
        <p:spPr>
          <a:xfrm>
            <a:off x="1681018" y="615124"/>
            <a:ext cx="3659078" cy="5883211"/>
          </a:xfrm>
        </p:spPr>
        <p:txBody>
          <a:bodyPr>
            <a:noAutofit/>
          </a:bodyPr>
          <a:lstStyle/>
          <a:p>
            <a:r>
              <a:rPr lang="en-US" sz="1100" dirty="0"/>
              <a:t>It doesn't matter what framework you use. What matters is bottom line throughput. DevOps "Three Ways" – end to end flow, fast feedback loops and continuous experimentation/ improvement – focus your Devs, Ops, and QA on the development of a technical fabric capable of rapid behavior-driven design evolution. This course trains your whole team in the state of the art in high-performance value streams.</a:t>
            </a:r>
          </a:p>
          <a:p>
            <a:r>
              <a:rPr lang="en-US" sz="1100" dirty="0"/>
              <a:t>XDevOps covers XP, BDD, CD, GitFlow and Serverless Microservices practice patterns. Why these patterns and not others? </a:t>
            </a:r>
          </a:p>
          <a:p>
            <a:endParaRPr lang="en-US" sz="500" spc="-300" dirty="0"/>
          </a:p>
          <a:p>
            <a:pPr lvl="1"/>
            <a:r>
              <a:rPr lang="en-US" sz="900" dirty="0"/>
              <a:t> </a:t>
            </a:r>
            <a:r>
              <a:rPr lang="en-US" sz="1050" dirty="0"/>
              <a:t>CD is critical to end to end flow, because code that doesn't reach production is just WIP.</a:t>
            </a:r>
          </a:p>
          <a:p>
            <a:pPr lvl="1"/>
            <a:r>
              <a:rPr lang="en-US" sz="1050" dirty="0"/>
              <a:t> XP </a:t>
            </a:r>
            <a:r>
              <a:rPr lang="en-US" sz="1050" dirty="0" smtClean="0"/>
              <a:t>minimizes </a:t>
            </a:r>
            <a:r>
              <a:rPr lang="en-US" sz="1050" dirty="0"/>
              <a:t>tech debt, the critical challenge to achieving Continuous Deployment.</a:t>
            </a:r>
          </a:p>
          <a:p>
            <a:pPr lvl="1"/>
            <a:r>
              <a:rPr lang="en-US" sz="1050" dirty="0"/>
              <a:t> BDD enables BA/QA/Ops to automate tests without coding while slashing costs of quality. </a:t>
            </a:r>
          </a:p>
          <a:p>
            <a:pPr lvl="1"/>
            <a:r>
              <a:rPr lang="en-US" sz="1050" dirty="0"/>
              <a:t> GitFlow enables multiple teams to integrate and deploy on-demand without waiting for long-cycle Release Trains</a:t>
            </a:r>
            <a:r>
              <a:rPr lang="en-US" sz="1050" dirty="0" smtClean="0"/>
              <a:t>.</a:t>
            </a:r>
            <a:endParaRPr lang="en-US" sz="1050" dirty="0"/>
          </a:p>
          <a:p>
            <a:pPr lvl="1"/>
            <a:r>
              <a:rPr lang="en-US" sz="1050" dirty="0"/>
              <a:t> Serverless represent a disruptive tech wave that will obsolete almost all server-based cloud technologies</a:t>
            </a:r>
            <a:r>
              <a:rPr lang="en-US" sz="1050" dirty="0" smtClean="0"/>
              <a:t>.</a:t>
            </a:r>
            <a:r>
              <a:rPr lang="en-US" sz="900" dirty="0"/>
              <a:t/>
            </a:r>
            <a:br>
              <a:rPr lang="en-US" sz="900" dirty="0"/>
            </a:br>
            <a:endParaRPr lang="en-US" sz="900" dirty="0"/>
          </a:p>
          <a:p>
            <a:r>
              <a:rPr lang="en-US" sz="1100" dirty="0"/>
              <a:t>This combination puts the X in XDevOps. But the course isn't just about the shiny green field of future tech. All enterprises carry a heavy burden of in-house and cloud-based legacy, so the XDevOps course covers patterns for migrating and integrating legacies into the NoOps world using AWS Lambda, which offers the most mature Serverless stack at this time..</a:t>
            </a:r>
            <a:br>
              <a:rPr lang="en-US" sz="1100" dirty="0"/>
            </a:br>
            <a:endParaRPr lang="en-US" sz="1100" dirty="0"/>
          </a:p>
        </p:txBody>
      </p:sp>
      <p:sp>
        <p:nvSpPr>
          <p:cNvPr id="4" name="Content Placeholder 3"/>
          <p:cNvSpPr>
            <a:spLocks noGrp="1"/>
          </p:cNvSpPr>
          <p:nvPr>
            <p:ph idx="11"/>
          </p:nvPr>
        </p:nvSpPr>
        <p:spPr>
          <a:xfrm>
            <a:off x="5230368" y="615124"/>
            <a:ext cx="3850132" cy="5566219"/>
          </a:xfrm>
        </p:spPr>
        <p:txBody>
          <a:bodyPr>
            <a:noAutofit/>
          </a:bodyPr>
          <a:lstStyle/>
          <a:p>
            <a:pPr marL="0" indent="0">
              <a:buNone/>
            </a:pPr>
            <a:r>
              <a:rPr lang="en-US" sz="1100" b="1" dirty="0" smtClean="0"/>
              <a:t>Product</a:t>
            </a:r>
            <a:r>
              <a:rPr lang="en-US" sz="1100" b="1" dirty="0"/>
              <a:t>, Feature &amp; Systems Squads</a:t>
            </a:r>
            <a:endParaRPr lang="en-US" sz="1100" dirty="0"/>
          </a:p>
          <a:p>
            <a:r>
              <a:rPr lang="en-US" sz="1100" dirty="0" smtClean="0"/>
              <a:t>XDevOps </a:t>
            </a:r>
            <a:r>
              <a:rPr lang="en-US" sz="1100" dirty="0"/>
              <a:t>brings Testers, BAs, Ops, Designers and Devs together as peers in a self-organizing team called a Squad. There are two kinds of Squad covered by this training. One focuses on delivery Feature by Feature. The other progresses the systems architecture and operational competencies essential to the first. We call the first kind a Feature Squad, and the second a Systems Squad</a:t>
            </a:r>
            <a:r>
              <a:rPr lang="en-US" sz="1100" dirty="0" smtClean="0"/>
              <a:t>.</a:t>
            </a:r>
          </a:p>
          <a:p>
            <a:endParaRPr lang="en-US" sz="1100" dirty="0" smtClean="0"/>
          </a:p>
          <a:p>
            <a:r>
              <a:rPr lang="en-US" sz="1100" dirty="0"/>
              <a:t>Each value stream's priorities are focused by a Product Squad, in which representatives of the Feature and Systems Squads collaborate with Design and Business authorities to interpret analytics to define product backlogs according to the breadth-first</a:t>
            </a:r>
            <a:r>
              <a:rPr lang="en-US" sz="1100" dirty="0">
                <a:hlinkClick r:id="rId2"/>
              </a:rPr>
              <a:t> </a:t>
            </a:r>
            <a:r>
              <a:rPr lang="en-US" sz="1100" dirty="0" smtClean="0"/>
              <a:t>Exponential </a:t>
            </a:r>
            <a:r>
              <a:rPr lang="en-US" sz="1100" dirty="0"/>
              <a:t>Product Management practices, Together the three flavours of squad self-organize into a rapid round-trip lifecycle that aligns with other streams through a system of chapters and councils to form an</a:t>
            </a:r>
            <a:r>
              <a:rPr lang="en-US" sz="1100" dirty="0">
                <a:hlinkClick r:id="rId3"/>
              </a:rPr>
              <a:t> </a:t>
            </a:r>
            <a:r>
              <a:rPr lang="en-US" sz="1100" dirty="0"/>
              <a:t>Agile Organization.</a:t>
            </a:r>
          </a:p>
          <a:p>
            <a:endParaRPr lang="en-US" sz="1100" dirty="0"/>
          </a:p>
          <a:p>
            <a:r>
              <a:rPr lang="en-US" sz="1100" dirty="0"/>
              <a:t>Both Feature Squads and Systems Squads require a grounding in the common XP and DevOps fundamentals. This is delivered in the XDevOps course through a fun, Lego-based simulation to ensure everyone on the team shares a common vision before diving into the technical practices.</a:t>
            </a:r>
          </a:p>
          <a:p>
            <a:endParaRPr lang="en-US" sz="1100" dirty="0"/>
          </a:p>
        </p:txBody>
      </p:sp>
      <p:sp>
        <p:nvSpPr>
          <p:cNvPr id="5" name="TextBox 4"/>
          <p:cNvSpPr txBox="1"/>
          <p:nvPr/>
        </p:nvSpPr>
        <p:spPr>
          <a:xfrm>
            <a:off x="-33046" y="2042785"/>
            <a:ext cx="1728554" cy="3524038"/>
          </a:xfrm>
          <a:prstGeom prst="rect">
            <a:avLst/>
          </a:prstGeom>
          <a:noFill/>
        </p:spPr>
        <p:txBody>
          <a:bodyPr wrap="square" lIns="76197" tIns="38098" rIns="76197" bIns="38098" rtlCol="0">
            <a:spAutoFit/>
          </a:bodyPr>
          <a:lstStyle/>
          <a:p>
            <a:r>
              <a:rPr lang="en-US" sz="1400" dirty="0">
                <a:solidFill>
                  <a:prstClr val="white"/>
                </a:solidFill>
                <a:effectLst>
                  <a:outerShdw blurRad="50800" dist="38100" dir="2700000" algn="tl" rotWithShape="0">
                    <a:srgbClr val="000000">
                      <a:alpha val="43000"/>
                    </a:srgbClr>
                  </a:outerShdw>
                </a:effectLst>
                <a:latin typeface="Optima"/>
                <a:cs typeface="Optima"/>
              </a:rPr>
              <a:t>XDevOps is a critical technical enabler </a:t>
            </a:r>
            <a:r>
              <a:rPr lang="en-US" sz="1400">
                <a:solidFill>
                  <a:prstClr val="white"/>
                </a:solidFill>
                <a:effectLst>
                  <a:outerShdw blurRad="50800" dist="38100" dir="2700000" algn="tl" rotWithShape="0">
                    <a:srgbClr val="000000">
                      <a:alpha val="43000"/>
                    </a:srgbClr>
                  </a:outerShdw>
                </a:effectLst>
                <a:latin typeface="Optima"/>
                <a:cs typeface="Optima"/>
              </a:rPr>
              <a:t>for </a:t>
            </a:r>
            <a:endParaRPr lang="en-US" sz="1400" smtClean="0">
              <a:solidFill>
                <a:prstClr val="white"/>
              </a:solidFill>
              <a:effectLst>
                <a:outerShdw blurRad="50800" dist="38100" dir="2700000" algn="tl" rotWithShape="0">
                  <a:srgbClr val="000000">
                    <a:alpha val="43000"/>
                  </a:srgbClr>
                </a:outerShdw>
              </a:effectLst>
              <a:latin typeface="Optima"/>
              <a:cs typeface="Optima"/>
            </a:endParaRPr>
          </a:p>
          <a:p>
            <a:r>
              <a:rPr lang="en-US" sz="1400" smtClean="0">
                <a:solidFill>
                  <a:prstClr val="white"/>
                </a:solidFill>
                <a:effectLst>
                  <a:outerShdw blurRad="50800" dist="38100" dir="2700000" algn="tl" rotWithShape="0">
                    <a:srgbClr val="000000">
                      <a:alpha val="43000"/>
                    </a:srgbClr>
                  </a:outerShdw>
                </a:effectLst>
                <a:latin typeface="Optima"/>
                <a:cs typeface="Optima"/>
              </a:rPr>
              <a:t>Business </a:t>
            </a:r>
            <a:r>
              <a:rPr lang="en-US" sz="1400" dirty="0">
                <a:solidFill>
                  <a:prstClr val="white"/>
                </a:solidFill>
                <a:effectLst>
                  <a:outerShdw blurRad="50800" dist="38100" dir="2700000" algn="tl" rotWithShape="0">
                    <a:srgbClr val="000000">
                      <a:alpha val="43000"/>
                    </a:srgbClr>
                  </a:outerShdw>
                </a:effectLst>
                <a:latin typeface="Optima"/>
                <a:cs typeface="Optima"/>
              </a:rPr>
              <a:t>Agility. </a:t>
            </a:r>
            <a:endParaRPr lang="en-US" sz="1400" dirty="0" smtClean="0">
              <a:solidFill>
                <a:prstClr val="white"/>
              </a:solidFill>
              <a:effectLst>
                <a:outerShdw blurRad="50800" dist="38100" dir="2700000" algn="tl" rotWithShape="0">
                  <a:srgbClr val="000000">
                    <a:alpha val="43000"/>
                  </a:srgbClr>
                </a:outerShdw>
              </a:effectLst>
              <a:latin typeface="Optima"/>
              <a:cs typeface="Optima"/>
            </a:endParaRPr>
          </a:p>
          <a:p>
            <a:endParaRPr lang="en-US" sz="1400" dirty="0">
              <a:solidFill>
                <a:prstClr val="white"/>
              </a:solidFill>
              <a:effectLst>
                <a:outerShdw blurRad="50800" dist="38100" dir="2700000" algn="tl" rotWithShape="0">
                  <a:srgbClr val="000000">
                    <a:alpha val="43000"/>
                  </a:srgbClr>
                </a:outerShdw>
              </a:effectLst>
              <a:latin typeface="Optima"/>
              <a:cs typeface="Optima"/>
            </a:endParaRPr>
          </a:p>
          <a:p>
            <a:r>
              <a:rPr lang="en-US" sz="1400" dirty="0" smtClean="0">
                <a:solidFill>
                  <a:prstClr val="white"/>
                </a:solidFill>
                <a:effectLst>
                  <a:outerShdw blurRad="50800" dist="38100" dir="2700000" algn="tl" rotWithShape="0">
                    <a:srgbClr val="000000">
                      <a:alpha val="43000"/>
                    </a:srgbClr>
                  </a:outerShdw>
                </a:effectLst>
                <a:latin typeface="Optima"/>
                <a:cs typeface="Optima"/>
              </a:rPr>
              <a:t>This </a:t>
            </a:r>
            <a:r>
              <a:rPr lang="en-US" sz="1400" dirty="0">
                <a:solidFill>
                  <a:prstClr val="white"/>
                </a:solidFill>
                <a:effectLst>
                  <a:outerShdw blurRad="50800" dist="38100" dir="2700000" algn="tl" rotWithShape="0">
                    <a:srgbClr val="000000">
                      <a:alpha val="43000"/>
                    </a:srgbClr>
                  </a:outerShdw>
                </a:effectLst>
                <a:latin typeface="Optima"/>
                <a:cs typeface="Optima"/>
              </a:rPr>
              <a:t>course teaches how to fit XP, BDD, CD &amp; GitFlow to a rapid round-trip lifecycle that aligns Design, Delivery and Ops hand-in-glove while integrating legacy with Serverless Microservices.</a:t>
            </a:r>
          </a:p>
        </p:txBody>
      </p:sp>
    </p:spTree>
    <p:extLst>
      <p:ext uri="{BB962C8B-B14F-4D97-AF65-F5344CB8AC3E}">
        <p14:creationId xmlns:p14="http://schemas.microsoft.com/office/powerpoint/2010/main" val="161009669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50309"/>
            <a:ext cx="7366000" cy="533400"/>
          </a:xfrm>
        </p:spPr>
        <p:txBody>
          <a:bodyPr/>
          <a:lstStyle/>
          <a:p>
            <a:r>
              <a:rPr lang="en-US" dirty="0"/>
              <a:t>X</a:t>
            </a:r>
            <a:r>
              <a:rPr lang="en-US" dirty="0" smtClean="0"/>
              <a:t>DevOps Course Summary Continued</a:t>
            </a:r>
            <a:endParaRPr lang="en-US" dirty="0"/>
          </a:p>
        </p:txBody>
      </p:sp>
      <p:sp>
        <p:nvSpPr>
          <p:cNvPr id="3" name="Content Placeholder 2"/>
          <p:cNvSpPr>
            <a:spLocks noGrp="1"/>
          </p:cNvSpPr>
          <p:nvPr>
            <p:ph idx="1"/>
          </p:nvPr>
        </p:nvSpPr>
        <p:spPr>
          <a:xfrm>
            <a:off x="1681018" y="517588"/>
            <a:ext cx="3695654" cy="5883211"/>
          </a:xfrm>
        </p:spPr>
        <p:txBody>
          <a:bodyPr>
            <a:noAutofit/>
          </a:bodyPr>
          <a:lstStyle/>
          <a:p>
            <a:pPr marL="0" indent="0">
              <a:buNone/>
            </a:pPr>
            <a:r>
              <a:rPr lang="en-US" sz="1100" b="1" dirty="0" smtClean="0"/>
              <a:t>XDevOps </a:t>
            </a:r>
            <a:r>
              <a:rPr lang="en-US" sz="1100" b="1" dirty="0"/>
              <a:t>Lego </a:t>
            </a:r>
            <a:r>
              <a:rPr lang="en-US" sz="1100" b="1" dirty="0" smtClean="0"/>
              <a:t>Simulation</a:t>
            </a:r>
            <a:endParaRPr lang="en-US" sz="1100" dirty="0"/>
          </a:p>
          <a:p>
            <a:r>
              <a:rPr lang="en-US" sz="1100" dirty="0"/>
              <a:t>How to elaborate acceptance criteria for epics, features and stories via behavior driven analysis</a:t>
            </a:r>
          </a:p>
          <a:p>
            <a:r>
              <a:rPr lang="en-US" sz="1100" dirty="0"/>
              <a:t>How to groom your backlog for INVEST properties + story prioritization and estimates / noEstimates</a:t>
            </a:r>
          </a:p>
          <a:p>
            <a:r>
              <a:rPr lang="en-US" sz="1100" dirty="0"/>
              <a:t>Agile Organization team ceremonies: standups, chapters, rapid retros, and Leadership as a Service</a:t>
            </a:r>
          </a:p>
          <a:p>
            <a:r>
              <a:rPr lang="en-US" sz="1100" dirty="0"/>
              <a:t>Kanban practices: one-piece flow, pulling the work and quantification of waste, stress and wobble</a:t>
            </a:r>
          </a:p>
          <a:p>
            <a:r>
              <a:rPr lang="en-US" sz="1100" dirty="0"/>
              <a:t>How to apply XP Shared Ownership, Spiking, Pair Programming &amp; YAGNI practices day-to-day</a:t>
            </a:r>
          </a:p>
          <a:p>
            <a:r>
              <a:rPr lang="en-US" sz="1100" dirty="0"/>
              <a:t>Merciless Mob Refactoring and the use of Refactoring Patterns on Microservices</a:t>
            </a:r>
          </a:p>
          <a:p>
            <a:r>
              <a:rPr lang="en-US" sz="1100" dirty="0"/>
              <a:t>Theory of Constraints and Throughput Accounting for Feature </a:t>
            </a:r>
            <a:r>
              <a:rPr lang="en-US" sz="1100" dirty="0" smtClean="0"/>
              <a:t>and </a:t>
            </a:r>
            <a:r>
              <a:rPr lang="en-US" sz="1100" dirty="0"/>
              <a:t>Story </a:t>
            </a:r>
            <a:r>
              <a:rPr lang="en-US" sz="1100" dirty="0" smtClean="0"/>
              <a:t>Prioritization</a:t>
            </a:r>
          </a:p>
          <a:p>
            <a:endParaRPr lang="en-US" sz="1100" dirty="0"/>
          </a:p>
          <a:p>
            <a:pPr marL="0" indent="0">
              <a:buNone/>
            </a:pPr>
            <a:r>
              <a:rPr lang="en-US" sz="1100" b="1" dirty="0"/>
              <a:t>Feature Squad Practices</a:t>
            </a:r>
            <a:r>
              <a:rPr lang="en-US" sz="1100" dirty="0"/>
              <a:t> </a:t>
            </a:r>
          </a:p>
          <a:p>
            <a:pPr marL="0" indent="0">
              <a:buNone/>
            </a:pPr>
            <a:r>
              <a:rPr lang="en-US" sz="1100" dirty="0" smtClean="0"/>
              <a:t>Developing </a:t>
            </a:r>
            <a:r>
              <a:rPr lang="en-US" sz="1100" dirty="0"/>
              <a:t>and deploying business-valuable changes to production, one BDD Feature at a time</a:t>
            </a:r>
            <a:r>
              <a:rPr lang="en-US" sz="1100" dirty="0" smtClean="0"/>
              <a:t>:</a:t>
            </a:r>
            <a:r>
              <a:rPr lang="en-US" sz="1100" dirty="0"/>
              <a:t> </a:t>
            </a:r>
          </a:p>
          <a:p>
            <a:r>
              <a:rPr lang="en-US" sz="1100" dirty="0"/>
              <a:t>How the “3 amigos” elaborate Feature acceptance criteria to well-formed BDD</a:t>
            </a:r>
          </a:p>
          <a:p>
            <a:r>
              <a:rPr lang="en-US" sz="1100" dirty="0"/>
              <a:t>How to reconcile story level estimates/noEstimates against the Feature budget</a:t>
            </a:r>
          </a:p>
          <a:p>
            <a:r>
              <a:rPr lang="en-US" sz="1100" dirty="0"/>
              <a:t>How to run the outside-in red-green-refactor test-first delivery kata for a story</a:t>
            </a:r>
          </a:p>
          <a:p>
            <a:r>
              <a:rPr lang="en-US" sz="1100" dirty="0"/>
              <a:t>Merciless refactoring of code, tests and data to continuously </a:t>
            </a:r>
            <a:r>
              <a:rPr lang="en-US" sz="1100" dirty="0" smtClean="0"/>
              <a:t>minimize </a:t>
            </a:r>
            <a:r>
              <a:rPr lang="en-US" sz="1100" dirty="0"/>
              <a:t>tech debt</a:t>
            </a:r>
          </a:p>
          <a:p>
            <a:r>
              <a:rPr lang="en-US" sz="1100" dirty="0"/>
              <a:t>Systematic migration of BDD step implementations from CI to FIT, SIT, Load &amp; Soak</a:t>
            </a:r>
          </a:p>
          <a:p>
            <a:r>
              <a:rPr lang="en-US" sz="1100" dirty="0"/>
              <a:t>Continuous Deployment with code running green into Production, not merely CI. </a:t>
            </a:r>
          </a:p>
          <a:p>
            <a:endParaRPr lang="en-US" sz="1100" dirty="0"/>
          </a:p>
        </p:txBody>
      </p:sp>
      <p:sp>
        <p:nvSpPr>
          <p:cNvPr id="4" name="Content Placeholder 3"/>
          <p:cNvSpPr>
            <a:spLocks noGrp="1"/>
          </p:cNvSpPr>
          <p:nvPr>
            <p:ph idx="11"/>
          </p:nvPr>
        </p:nvSpPr>
        <p:spPr>
          <a:xfrm>
            <a:off x="5376672" y="615124"/>
            <a:ext cx="3703828" cy="5566219"/>
          </a:xfrm>
        </p:spPr>
        <p:txBody>
          <a:bodyPr>
            <a:noAutofit/>
          </a:bodyPr>
          <a:lstStyle/>
          <a:p>
            <a:pPr marL="0" indent="0">
              <a:buNone/>
            </a:pPr>
            <a:r>
              <a:rPr lang="en-US" sz="1100" dirty="0"/>
              <a:t> </a:t>
            </a:r>
            <a:r>
              <a:rPr lang="en-US" sz="1100" b="1" dirty="0"/>
              <a:t>Systems Squad Practices</a:t>
            </a:r>
            <a:r>
              <a:rPr lang="en-US" sz="1100" dirty="0"/>
              <a:t> </a:t>
            </a:r>
            <a:endParaRPr lang="en-US" sz="1100" dirty="0" smtClean="0"/>
          </a:p>
          <a:p>
            <a:pPr marL="0" indent="0">
              <a:buNone/>
            </a:pPr>
            <a:r>
              <a:rPr lang="en-US" sz="1100" dirty="0"/>
              <a:t>T</a:t>
            </a:r>
            <a:r>
              <a:rPr lang="en-US" sz="1100" dirty="0" smtClean="0"/>
              <a:t>o </a:t>
            </a:r>
            <a:r>
              <a:rPr lang="en-US" sz="1100" dirty="0"/>
              <a:t>optimise the performance of existing system behavior while paying down cross-cutting costs of quality, maintenance, and tech debt</a:t>
            </a:r>
            <a:r>
              <a:rPr lang="en-US" sz="1100" dirty="0" smtClean="0"/>
              <a:t>:</a:t>
            </a:r>
            <a:endParaRPr lang="en-US" sz="1100" dirty="0"/>
          </a:p>
          <a:p>
            <a:r>
              <a:rPr lang="en-US" sz="1100" dirty="0"/>
              <a:t>Migrating undocumented, untested legacy services through BDD "Test Injection"</a:t>
            </a:r>
          </a:p>
          <a:p>
            <a:r>
              <a:rPr lang="en-US" sz="1100" dirty="0"/>
              <a:t>Using BDD to control system configuration as code / infrastructure as code.</a:t>
            </a:r>
          </a:p>
          <a:p>
            <a:r>
              <a:rPr lang="en-US" sz="1100" dirty="0"/>
              <a:t>Serverless qualification flows for CI, FIT and SIT, Load and Soak</a:t>
            </a:r>
          </a:p>
          <a:p>
            <a:r>
              <a:rPr lang="en-US" sz="1100" dirty="0"/>
              <a:t>Service migrations between legacy layers and serverless fabrics</a:t>
            </a:r>
          </a:p>
          <a:p>
            <a:r>
              <a:rPr lang="en-US" sz="1100" dirty="0"/>
              <a:t>Orchestrating gitflow to feed OpsDev hot-fixes back to Feature Squads</a:t>
            </a:r>
          </a:p>
          <a:p>
            <a:r>
              <a:rPr lang="en-US" sz="1100" dirty="0"/>
              <a:t>Managing 24 x 7 production support via automated and social help desks</a:t>
            </a:r>
          </a:p>
          <a:p>
            <a:r>
              <a:rPr lang="en-US" sz="1100" dirty="0"/>
              <a:t>Configuring common functions,  platform updates and 3rd-party agents</a:t>
            </a:r>
          </a:p>
          <a:p>
            <a:r>
              <a:rPr lang="en-US" sz="1100" dirty="0"/>
              <a:t>Refactoring BDD fabrics to reduce costs of quality</a:t>
            </a:r>
          </a:p>
          <a:p>
            <a:pPr marL="0" indent="0">
              <a:buNone/>
            </a:pPr>
            <a:endParaRPr lang="en-US" sz="1100" dirty="0" smtClean="0"/>
          </a:p>
          <a:p>
            <a:pPr marL="0" indent="0">
              <a:buNone/>
            </a:pPr>
            <a:r>
              <a:rPr lang="en-US" sz="1100" b="1" dirty="0" smtClean="0"/>
              <a:t>XDevOps </a:t>
            </a:r>
            <a:r>
              <a:rPr lang="en-US" sz="1100" b="1" dirty="0"/>
              <a:t>and Scrum</a:t>
            </a:r>
            <a:endParaRPr lang="en-US" sz="1100" dirty="0"/>
          </a:p>
          <a:p>
            <a:r>
              <a:rPr lang="en-US" sz="1100" dirty="0" smtClean="0"/>
              <a:t>DevOps</a:t>
            </a:r>
            <a:r>
              <a:rPr lang="en-US" sz="1100" dirty="0"/>
              <a:t>' Continuous Deployment doesn't really fit with Scrum roles and time-boxes. At a minimum you'll </a:t>
            </a:r>
            <a:r>
              <a:rPr lang="en-US" sz="1100" dirty="0" smtClean="0"/>
              <a:t>need </a:t>
            </a:r>
            <a:r>
              <a:rPr lang="en-US" sz="1100" dirty="0"/>
              <a:t>Scrumban.</a:t>
            </a:r>
          </a:p>
          <a:p>
            <a:endParaRPr lang="en-US" sz="1100" dirty="0"/>
          </a:p>
          <a:p>
            <a:r>
              <a:rPr lang="en-US" sz="1100" dirty="0" smtClean="0"/>
              <a:t>In the form of the XP practices, </a:t>
            </a:r>
            <a:r>
              <a:rPr lang="en-US" sz="1100" dirty="0"/>
              <a:t>XDevOps is closely aligned with the </a:t>
            </a:r>
            <a:r>
              <a:rPr lang="en-US" sz="1100" dirty="0">
                <a:hlinkClick r:id="rId2"/>
              </a:rPr>
              <a:t>Software Craftsmanship </a:t>
            </a:r>
            <a:r>
              <a:rPr lang="en-US" sz="1100" dirty="0" smtClean="0">
                <a:hlinkClick r:id="rId2"/>
              </a:rPr>
              <a:t>movement</a:t>
            </a:r>
            <a:r>
              <a:rPr lang="en-US" sz="1100" dirty="0" smtClean="0"/>
              <a:t> and Kanban, So Scrum Masters may have </a:t>
            </a:r>
            <a:r>
              <a:rPr lang="en-US" sz="1100" dirty="0"/>
              <a:t>some learning </a:t>
            </a:r>
            <a:r>
              <a:rPr lang="en-US" sz="1100" dirty="0" smtClean="0"/>
              <a:t>&amp; unlearning </a:t>
            </a:r>
            <a:r>
              <a:rPr lang="en-US" sz="1100" dirty="0"/>
              <a:t>to </a:t>
            </a:r>
            <a:r>
              <a:rPr lang="en-US" sz="1100" dirty="0" smtClean="0"/>
              <a:t>do, but </a:t>
            </a:r>
            <a:r>
              <a:rPr lang="en-US" sz="1100" dirty="0"/>
              <a:t>t</a:t>
            </a:r>
            <a:r>
              <a:rPr lang="en-US" sz="1100" dirty="0" smtClean="0"/>
              <a:t>his course makes it easy to for a CSM to see what’s different and why.</a:t>
            </a:r>
            <a:endParaRPr lang="en-US" sz="1100" dirty="0"/>
          </a:p>
          <a:p>
            <a:pPr marL="0" indent="0">
              <a:buNone/>
            </a:pPr>
            <a:endParaRPr lang="en-US" sz="1100" dirty="0"/>
          </a:p>
        </p:txBody>
      </p:sp>
      <p:sp>
        <p:nvSpPr>
          <p:cNvPr id="5" name="TextBox 4"/>
          <p:cNvSpPr txBox="1"/>
          <p:nvPr/>
        </p:nvSpPr>
        <p:spPr>
          <a:xfrm>
            <a:off x="-33046" y="2042785"/>
            <a:ext cx="1728554" cy="3524038"/>
          </a:xfrm>
          <a:prstGeom prst="rect">
            <a:avLst/>
          </a:prstGeom>
          <a:noFill/>
        </p:spPr>
        <p:txBody>
          <a:bodyPr wrap="square" lIns="76197" tIns="38098" rIns="76197" bIns="38098" rtlCol="0">
            <a:spAutoFit/>
          </a:bodyPr>
          <a:lstStyle/>
          <a:p>
            <a:r>
              <a:rPr lang="en-US" sz="1400" dirty="0">
                <a:solidFill>
                  <a:prstClr val="white"/>
                </a:solidFill>
                <a:effectLst>
                  <a:outerShdw blurRad="50800" dist="38100" dir="2700000" algn="tl" rotWithShape="0">
                    <a:srgbClr val="000000">
                      <a:alpha val="43000"/>
                    </a:srgbClr>
                  </a:outerShdw>
                </a:effectLst>
                <a:latin typeface="Optima"/>
                <a:cs typeface="Optima"/>
              </a:rPr>
              <a:t>XDevOps is a critical technical enabler </a:t>
            </a:r>
            <a:r>
              <a:rPr lang="en-US" sz="1400">
                <a:solidFill>
                  <a:prstClr val="white"/>
                </a:solidFill>
                <a:effectLst>
                  <a:outerShdw blurRad="50800" dist="38100" dir="2700000" algn="tl" rotWithShape="0">
                    <a:srgbClr val="000000">
                      <a:alpha val="43000"/>
                    </a:srgbClr>
                  </a:outerShdw>
                </a:effectLst>
                <a:latin typeface="Optima"/>
                <a:cs typeface="Optima"/>
              </a:rPr>
              <a:t>for </a:t>
            </a:r>
            <a:endParaRPr lang="en-US" sz="1400" smtClean="0">
              <a:solidFill>
                <a:prstClr val="white"/>
              </a:solidFill>
              <a:effectLst>
                <a:outerShdw blurRad="50800" dist="38100" dir="2700000" algn="tl" rotWithShape="0">
                  <a:srgbClr val="000000">
                    <a:alpha val="43000"/>
                  </a:srgbClr>
                </a:outerShdw>
              </a:effectLst>
              <a:latin typeface="Optima"/>
              <a:cs typeface="Optima"/>
            </a:endParaRPr>
          </a:p>
          <a:p>
            <a:r>
              <a:rPr lang="en-US" sz="1400" smtClean="0">
                <a:solidFill>
                  <a:prstClr val="white"/>
                </a:solidFill>
                <a:effectLst>
                  <a:outerShdw blurRad="50800" dist="38100" dir="2700000" algn="tl" rotWithShape="0">
                    <a:srgbClr val="000000">
                      <a:alpha val="43000"/>
                    </a:srgbClr>
                  </a:outerShdw>
                </a:effectLst>
                <a:latin typeface="Optima"/>
                <a:cs typeface="Optima"/>
              </a:rPr>
              <a:t>Business </a:t>
            </a:r>
            <a:r>
              <a:rPr lang="en-US" sz="1400" dirty="0">
                <a:solidFill>
                  <a:prstClr val="white"/>
                </a:solidFill>
                <a:effectLst>
                  <a:outerShdw blurRad="50800" dist="38100" dir="2700000" algn="tl" rotWithShape="0">
                    <a:srgbClr val="000000">
                      <a:alpha val="43000"/>
                    </a:srgbClr>
                  </a:outerShdw>
                </a:effectLst>
                <a:latin typeface="Optima"/>
                <a:cs typeface="Optima"/>
              </a:rPr>
              <a:t>Agility. </a:t>
            </a:r>
            <a:endParaRPr lang="en-US" sz="1400" dirty="0" smtClean="0">
              <a:solidFill>
                <a:prstClr val="white"/>
              </a:solidFill>
              <a:effectLst>
                <a:outerShdw blurRad="50800" dist="38100" dir="2700000" algn="tl" rotWithShape="0">
                  <a:srgbClr val="000000">
                    <a:alpha val="43000"/>
                  </a:srgbClr>
                </a:outerShdw>
              </a:effectLst>
              <a:latin typeface="Optima"/>
              <a:cs typeface="Optima"/>
            </a:endParaRPr>
          </a:p>
          <a:p>
            <a:endParaRPr lang="en-US" sz="1400" dirty="0">
              <a:solidFill>
                <a:prstClr val="white"/>
              </a:solidFill>
              <a:effectLst>
                <a:outerShdw blurRad="50800" dist="38100" dir="2700000" algn="tl" rotWithShape="0">
                  <a:srgbClr val="000000">
                    <a:alpha val="43000"/>
                  </a:srgbClr>
                </a:outerShdw>
              </a:effectLst>
              <a:latin typeface="Optima"/>
              <a:cs typeface="Optima"/>
            </a:endParaRPr>
          </a:p>
          <a:p>
            <a:r>
              <a:rPr lang="en-US" sz="1400" dirty="0" smtClean="0">
                <a:solidFill>
                  <a:prstClr val="white"/>
                </a:solidFill>
                <a:effectLst>
                  <a:outerShdw blurRad="50800" dist="38100" dir="2700000" algn="tl" rotWithShape="0">
                    <a:srgbClr val="000000">
                      <a:alpha val="43000"/>
                    </a:srgbClr>
                  </a:outerShdw>
                </a:effectLst>
                <a:latin typeface="Optima"/>
                <a:cs typeface="Optima"/>
              </a:rPr>
              <a:t>This </a:t>
            </a:r>
            <a:r>
              <a:rPr lang="en-US" sz="1400" dirty="0">
                <a:solidFill>
                  <a:prstClr val="white"/>
                </a:solidFill>
                <a:effectLst>
                  <a:outerShdw blurRad="50800" dist="38100" dir="2700000" algn="tl" rotWithShape="0">
                    <a:srgbClr val="000000">
                      <a:alpha val="43000"/>
                    </a:srgbClr>
                  </a:outerShdw>
                </a:effectLst>
                <a:latin typeface="Optima"/>
                <a:cs typeface="Optima"/>
              </a:rPr>
              <a:t>course teaches how to fit XP, BDD, CD &amp; GitFlow to a rapid round-trip lifecycle that aligns Design, Delivery and Ops hand-in-glove while integrating legacy with Serverless Microservices.</a:t>
            </a:r>
          </a:p>
        </p:txBody>
      </p:sp>
    </p:spTree>
    <p:extLst>
      <p:ext uri="{BB962C8B-B14F-4D97-AF65-F5344CB8AC3E}">
        <p14:creationId xmlns:p14="http://schemas.microsoft.com/office/powerpoint/2010/main" val="45368340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1647" y="-121920"/>
            <a:ext cx="9375648" cy="722985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defTabSz="457189">
              <a:lnSpc>
                <a:spcPct val="250000"/>
              </a:lnSpc>
            </a:pPr>
            <a:endParaRPr lang="en-US" sz="3600" b="1" dirty="0">
              <a:solidFill>
                <a:prstClr val="white"/>
              </a:solidFill>
              <a:latin typeface="Optima" charset="0"/>
              <a:ea typeface="Optima" charset="0"/>
              <a:cs typeface="Optima" charset="0"/>
            </a:endParaRPr>
          </a:p>
        </p:txBody>
      </p:sp>
      <p:pic>
        <p:nvPicPr>
          <p:cNvPr id="14" name="Picture 13"/>
          <p:cNvPicPr>
            <a:picLocks noChangeAspect="1"/>
          </p:cNvPicPr>
          <p:nvPr/>
        </p:nvPicPr>
        <p:blipFill>
          <a:blip r:embed="rId3"/>
          <a:stretch>
            <a:fillRect/>
          </a:stretch>
        </p:blipFill>
        <p:spPr>
          <a:xfrm>
            <a:off x="-326146" y="2698952"/>
            <a:ext cx="6718794" cy="4408983"/>
          </a:xfrm>
          <a:prstGeom prst="rect">
            <a:avLst/>
          </a:prstGeom>
        </p:spPr>
      </p:pic>
      <p:grpSp>
        <p:nvGrpSpPr>
          <p:cNvPr id="6" name="Group 5"/>
          <p:cNvGrpSpPr/>
          <p:nvPr/>
        </p:nvGrpSpPr>
        <p:grpSpPr>
          <a:xfrm>
            <a:off x="5979990" y="2418741"/>
            <a:ext cx="2569934" cy="3620289"/>
            <a:chOff x="8172167" y="1559800"/>
            <a:chExt cx="3426578" cy="4827053"/>
          </a:xfrm>
        </p:grpSpPr>
        <p:sp>
          <p:nvSpPr>
            <p:cNvPr id="10" name="TextBox 9"/>
            <p:cNvSpPr txBox="1"/>
            <p:nvPr/>
          </p:nvSpPr>
          <p:spPr>
            <a:xfrm>
              <a:off x="8501475" y="3290107"/>
              <a:ext cx="2503249" cy="1600439"/>
            </a:xfrm>
            <a:prstGeom prst="rect">
              <a:avLst/>
            </a:prstGeom>
            <a:noFill/>
          </p:spPr>
          <p:txBody>
            <a:bodyPr wrap="none" rtlCol="0">
              <a:spAutoFit/>
            </a:bodyPr>
            <a:lstStyle/>
            <a:p>
              <a:pPr defTabSz="457189">
                <a:lnSpc>
                  <a:spcPct val="200000"/>
                </a:lnSpc>
              </a:pPr>
              <a:r>
                <a:rPr lang="en-US" sz="3600" b="1" dirty="0">
                  <a:solidFill>
                    <a:srgbClr val="FF0000"/>
                  </a:solidFill>
                  <a:latin typeface="Optima" charset="0"/>
                  <a:ea typeface="Optima" charset="0"/>
                  <a:cs typeface="Optima" charset="0"/>
                </a:rPr>
                <a:t>B</a:t>
              </a:r>
              <a:r>
                <a:rPr lang="en-US" sz="3600" dirty="0">
                  <a:solidFill>
                    <a:prstClr val="white"/>
                  </a:solidFill>
                  <a:latin typeface="Optima" charset="0"/>
                  <a:ea typeface="Optima" charset="0"/>
                  <a:cs typeface="Optima" charset="0"/>
                </a:rPr>
                <a:t>usiness</a:t>
              </a:r>
            </a:p>
          </p:txBody>
        </p:sp>
        <p:sp>
          <p:nvSpPr>
            <p:cNvPr id="3" name="Rectangle 2"/>
            <p:cNvSpPr/>
            <p:nvPr/>
          </p:nvSpPr>
          <p:spPr>
            <a:xfrm>
              <a:off x="8172167" y="1559800"/>
              <a:ext cx="3426578" cy="1969771"/>
            </a:xfrm>
            <a:prstGeom prst="rect">
              <a:avLst/>
            </a:prstGeom>
          </p:spPr>
          <p:txBody>
            <a:bodyPr wrap="none">
              <a:spAutoFit/>
            </a:bodyPr>
            <a:lstStyle/>
            <a:p>
              <a:pPr defTabSz="457189">
                <a:lnSpc>
                  <a:spcPct val="250000"/>
                </a:lnSpc>
              </a:pPr>
              <a:r>
                <a:rPr lang="en-US" sz="3600" dirty="0">
                  <a:solidFill>
                    <a:prstClr val="white"/>
                  </a:solidFill>
                  <a:latin typeface="Optima" charset="0"/>
                  <a:ea typeface="Optima" charset="0"/>
                  <a:cs typeface="Optima" charset="0"/>
                </a:rPr>
                <a:t>e</a:t>
              </a:r>
              <a:r>
                <a:rPr lang="en-US" sz="3600" b="1" dirty="0">
                  <a:solidFill>
                    <a:srgbClr val="FF0000"/>
                  </a:solidFill>
                  <a:latin typeface="Optima" charset="0"/>
                  <a:ea typeface="Optima" charset="0"/>
                  <a:cs typeface="Optima" charset="0"/>
                </a:rPr>
                <a:t>X</a:t>
              </a:r>
              <a:r>
                <a:rPr lang="en-US" sz="3600" dirty="0">
                  <a:solidFill>
                    <a:prstClr val="white"/>
                  </a:solidFill>
                  <a:latin typeface="Optima" charset="0"/>
                  <a:ea typeface="Optima" charset="0"/>
                  <a:cs typeface="Optima" charset="0"/>
                </a:rPr>
                <a:t>ponential</a:t>
              </a:r>
            </a:p>
          </p:txBody>
        </p:sp>
        <p:sp>
          <p:nvSpPr>
            <p:cNvPr id="13" name="TextBox 12"/>
            <p:cNvSpPr txBox="1"/>
            <p:nvPr/>
          </p:nvSpPr>
          <p:spPr>
            <a:xfrm>
              <a:off x="8322858" y="4786414"/>
              <a:ext cx="2104337" cy="1600439"/>
            </a:xfrm>
            <a:prstGeom prst="rect">
              <a:avLst/>
            </a:prstGeom>
            <a:noFill/>
          </p:spPr>
          <p:txBody>
            <a:bodyPr wrap="none" rtlCol="0">
              <a:spAutoFit/>
            </a:bodyPr>
            <a:lstStyle/>
            <a:p>
              <a:pPr defTabSz="457189">
                <a:lnSpc>
                  <a:spcPct val="200000"/>
                </a:lnSpc>
              </a:pPr>
              <a:r>
                <a:rPr lang="en-US" sz="3600" b="1" dirty="0">
                  <a:solidFill>
                    <a:srgbClr val="FF0000"/>
                  </a:solidFill>
                  <a:latin typeface="Optima" charset="0"/>
                  <a:ea typeface="Optima" charset="0"/>
                  <a:cs typeface="Optima" charset="0"/>
                </a:rPr>
                <a:t> A</a:t>
              </a:r>
              <a:r>
                <a:rPr lang="en-US" sz="3600" dirty="0">
                  <a:solidFill>
                    <a:prstClr val="white"/>
                  </a:solidFill>
                  <a:latin typeface="Optima" charset="0"/>
                  <a:ea typeface="Optima" charset="0"/>
                  <a:cs typeface="Optima" charset="0"/>
                </a:rPr>
                <a:t>gility</a:t>
              </a:r>
            </a:p>
          </p:txBody>
        </p:sp>
      </p:grpSp>
      <p:pic>
        <p:nvPicPr>
          <p:cNvPr id="4" name="Picture 3"/>
          <p:cNvPicPr>
            <a:picLocks noChangeAspect="1"/>
          </p:cNvPicPr>
          <p:nvPr/>
        </p:nvPicPr>
        <p:blipFill>
          <a:blip r:embed="rId4"/>
          <a:stretch>
            <a:fillRect/>
          </a:stretch>
        </p:blipFill>
        <p:spPr>
          <a:xfrm>
            <a:off x="188956" y="737539"/>
            <a:ext cx="6110251" cy="2329769"/>
          </a:xfrm>
          <a:prstGeom prst="rect">
            <a:avLst/>
          </a:prstGeom>
        </p:spPr>
      </p:pic>
    </p:spTree>
    <p:extLst>
      <p:ext uri="{BB962C8B-B14F-4D97-AF65-F5344CB8AC3E}">
        <p14:creationId xmlns:p14="http://schemas.microsoft.com/office/powerpoint/2010/main" val="149002417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7171703" y="351428"/>
            <a:ext cx="1834458" cy="927165"/>
            <a:chOff x="4716018" y="116634"/>
            <a:chExt cx="1872207" cy="927165"/>
          </a:xfrm>
        </p:grpSpPr>
        <p:sp>
          <p:nvSpPr>
            <p:cNvPr id="57" name="Rectangle 56"/>
            <p:cNvSpPr/>
            <p:nvPr/>
          </p:nvSpPr>
          <p:spPr>
            <a:xfrm>
              <a:off x="4788027" y="118767"/>
              <a:ext cx="1800198" cy="925032"/>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prstClr val="black">
                    <a:lumMod val="85000"/>
                    <a:lumOff val="15000"/>
                  </a:prstClr>
                </a:solidFill>
                <a:latin typeface="Optima"/>
                <a:cs typeface="Optima"/>
              </a:endParaRPr>
            </a:p>
          </p:txBody>
        </p:sp>
        <p:sp>
          <p:nvSpPr>
            <p:cNvPr id="58" name="Rectangle 57"/>
            <p:cNvSpPr/>
            <p:nvPr/>
          </p:nvSpPr>
          <p:spPr>
            <a:xfrm>
              <a:off x="4716018" y="116634"/>
              <a:ext cx="389573" cy="307744"/>
            </a:xfrm>
            <a:prstGeom prst="rect">
              <a:avLst/>
            </a:prstGeom>
          </p:spPr>
          <p:txBody>
            <a:bodyPr wrap="none" lIns="91408" tIns="45704" rIns="91408" bIns="45704">
              <a:spAutoFit/>
            </a:bodyPr>
            <a:lstStyle/>
            <a:p>
              <a:pPr marL="68376"/>
              <a:r>
                <a:rPr lang="en-US" sz="1400" u="sng" dirty="0">
                  <a:solidFill>
                    <a:prstClr val="black"/>
                  </a:solidFill>
                  <a:latin typeface="Optima"/>
                  <a:cs typeface="Optima"/>
                </a:rPr>
                <a:t>Key</a:t>
              </a:r>
            </a:p>
          </p:txBody>
        </p:sp>
        <p:sp>
          <p:nvSpPr>
            <p:cNvPr id="59" name="Flowchart: Decision 90"/>
            <p:cNvSpPr/>
            <p:nvPr/>
          </p:nvSpPr>
          <p:spPr>
            <a:xfrm>
              <a:off x="4860032" y="721207"/>
              <a:ext cx="298698" cy="259523"/>
            </a:xfrm>
            <a:prstGeom prst="flowChartDecision">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prstClr val="black">
                    <a:lumMod val="85000"/>
                    <a:lumOff val="15000"/>
                  </a:prstClr>
                </a:solidFill>
                <a:latin typeface="Optima"/>
                <a:cs typeface="Optima"/>
              </a:endParaRPr>
            </a:p>
          </p:txBody>
        </p:sp>
        <p:sp>
          <p:nvSpPr>
            <p:cNvPr id="60" name="TextBox 59"/>
            <p:cNvSpPr txBox="1"/>
            <p:nvPr/>
          </p:nvSpPr>
          <p:spPr>
            <a:xfrm>
              <a:off x="5162578" y="706031"/>
              <a:ext cx="815611" cy="307744"/>
            </a:xfrm>
            <a:prstGeom prst="rect">
              <a:avLst/>
            </a:prstGeom>
            <a:noFill/>
          </p:spPr>
          <p:txBody>
            <a:bodyPr wrap="none" lIns="91408" tIns="45704" rIns="91408" bIns="45704" rtlCol="0">
              <a:spAutoFit/>
            </a:bodyPr>
            <a:lstStyle/>
            <a:p>
              <a:r>
                <a:rPr lang="en-AU" sz="1400" dirty="0" smtClean="0">
                  <a:solidFill>
                    <a:srgbClr val="3366FF"/>
                  </a:solidFill>
                  <a:latin typeface="Optima"/>
                  <a:cs typeface="Optima"/>
                </a:rPr>
                <a:t>In Context</a:t>
              </a:r>
              <a:endParaRPr lang="en-AU" sz="1400" dirty="0">
                <a:solidFill>
                  <a:srgbClr val="3366FF"/>
                </a:solidFill>
                <a:latin typeface="Optima"/>
                <a:cs typeface="Optima"/>
              </a:endParaRPr>
            </a:p>
          </p:txBody>
        </p:sp>
        <p:sp>
          <p:nvSpPr>
            <p:cNvPr id="61" name="Flowchart: Decision 41"/>
            <p:cNvSpPr/>
            <p:nvPr/>
          </p:nvSpPr>
          <p:spPr>
            <a:xfrm>
              <a:off x="4860032" y="404664"/>
              <a:ext cx="298698" cy="259523"/>
            </a:xfrm>
            <a:prstGeom prst="flowChartDecision">
              <a:avLst/>
            </a:prstGeom>
            <a:gradFill>
              <a:gsLst>
                <a:gs pos="0">
                  <a:srgbClr val="00B050"/>
                </a:gs>
                <a:gs pos="100000">
                  <a:schemeClr val="accent3">
                    <a:tint val="50000"/>
                    <a:shade val="100000"/>
                    <a:satMod val="350000"/>
                  </a:schemeClr>
                </a:gs>
              </a:gsLst>
            </a:gra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srgbClr val="EEECE1">
                    <a:lumMod val="75000"/>
                  </a:srgbClr>
                </a:solidFill>
                <a:latin typeface="Optima"/>
                <a:cs typeface="Optima"/>
              </a:endParaRPr>
            </a:p>
          </p:txBody>
        </p:sp>
        <p:sp>
          <p:nvSpPr>
            <p:cNvPr id="62" name="TextBox 61"/>
            <p:cNvSpPr txBox="1"/>
            <p:nvPr/>
          </p:nvSpPr>
          <p:spPr>
            <a:xfrm>
              <a:off x="5151971" y="404665"/>
              <a:ext cx="684672" cy="307744"/>
            </a:xfrm>
            <a:prstGeom prst="rect">
              <a:avLst/>
            </a:prstGeom>
            <a:noFill/>
          </p:spPr>
          <p:txBody>
            <a:bodyPr wrap="none" lIns="91408" tIns="45704" rIns="91408" bIns="45704" rtlCol="0">
              <a:spAutoFit/>
            </a:bodyPr>
            <a:lstStyle/>
            <a:p>
              <a:r>
                <a:rPr lang="en-AU" sz="1400" dirty="0" smtClean="0">
                  <a:solidFill>
                    <a:srgbClr val="008000"/>
                  </a:solidFill>
                  <a:latin typeface="Optima"/>
                  <a:cs typeface="Optima"/>
                </a:rPr>
                <a:t>In Focus</a:t>
              </a:r>
              <a:endParaRPr lang="en-AU" sz="1400" dirty="0">
                <a:solidFill>
                  <a:srgbClr val="008000"/>
                </a:solidFill>
                <a:latin typeface="Optima"/>
                <a:cs typeface="Optima"/>
              </a:endParaRPr>
            </a:p>
          </p:txBody>
        </p:sp>
      </p:grpSp>
      <p:sp>
        <p:nvSpPr>
          <p:cNvPr id="63" name="TextBox 62"/>
          <p:cNvSpPr txBox="1"/>
          <p:nvPr/>
        </p:nvSpPr>
        <p:spPr>
          <a:xfrm>
            <a:off x="0" y="2254819"/>
            <a:ext cx="1670304" cy="3093150"/>
          </a:xfrm>
          <a:prstGeom prst="rect">
            <a:avLst/>
          </a:prstGeom>
          <a:noFill/>
        </p:spPr>
        <p:txBody>
          <a:bodyPr wrap="square" lIns="76197" tIns="38098" rIns="76197" bIns="38098" rtlCol="0">
            <a:spAutoFit/>
          </a:bodyPr>
          <a:lstStyle/>
          <a:p>
            <a:r>
              <a:rPr lang="en-US" sz="1400" b="1" dirty="0" smtClean="0">
                <a:solidFill>
                  <a:prstClr val="white"/>
                </a:solidFill>
                <a:effectLst>
                  <a:outerShdw blurRad="50800" dist="38100" dir="2700000" algn="tl" rotWithShape="0">
                    <a:srgbClr val="000000">
                      <a:alpha val="43000"/>
                    </a:srgbClr>
                  </a:outerShdw>
                </a:effectLst>
                <a:latin typeface="Optima"/>
                <a:cs typeface="Optima"/>
              </a:rPr>
              <a:t>XBA </a:t>
            </a:r>
            <a:r>
              <a:rPr lang="en-US" sz="1400" b="1" dirty="0">
                <a:solidFill>
                  <a:prstClr val="white"/>
                </a:solidFill>
                <a:effectLst>
                  <a:outerShdw blurRad="50800" dist="38100" dir="2700000" algn="tl" rotWithShape="0">
                    <a:srgbClr val="000000">
                      <a:alpha val="43000"/>
                    </a:srgbClr>
                  </a:outerShdw>
                </a:effectLst>
                <a:latin typeface="Optima"/>
                <a:cs typeface="Optima"/>
              </a:rPr>
              <a:t>teaches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how </a:t>
            </a:r>
            <a:r>
              <a:rPr lang="en-US" sz="1400" b="1" dirty="0">
                <a:solidFill>
                  <a:prstClr val="white"/>
                </a:solidFill>
                <a:effectLst>
                  <a:outerShdw blurRad="50800" dist="38100" dir="2700000" algn="tl" rotWithShape="0">
                    <a:srgbClr val="000000">
                      <a:alpha val="43000"/>
                    </a:srgbClr>
                  </a:outerShdw>
                </a:effectLst>
                <a:latin typeface="Optima"/>
                <a:cs typeface="Optima"/>
              </a:rPr>
              <a:t>to continuously align multiple Agile teams to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bottom </a:t>
            </a:r>
            <a:r>
              <a:rPr lang="en-US" sz="1400" b="1" dirty="0">
                <a:solidFill>
                  <a:prstClr val="white"/>
                </a:solidFill>
                <a:effectLst>
                  <a:outerShdw blurRad="50800" dist="38100" dir="2700000" algn="tl" rotWithShape="0">
                    <a:srgbClr val="000000">
                      <a:alpha val="43000"/>
                    </a:srgbClr>
                  </a:outerShdw>
                </a:effectLst>
                <a:latin typeface="Optima"/>
                <a:cs typeface="Optima"/>
              </a:rPr>
              <a:t>line ROI. </a:t>
            </a: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endParaRPr lang="en-US" sz="1400" b="1" dirty="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It generates </a:t>
            </a:r>
            <a:r>
              <a:rPr lang="en-US" sz="1400" b="1" dirty="0">
                <a:solidFill>
                  <a:prstClr val="white"/>
                </a:solidFill>
                <a:effectLst>
                  <a:outerShdw blurRad="50800" dist="38100" dir="2700000" algn="tl" rotWithShape="0">
                    <a:srgbClr val="000000">
                      <a:alpha val="43000"/>
                    </a:srgbClr>
                  </a:outerShdw>
                </a:effectLst>
                <a:latin typeface="Optima"/>
                <a:cs typeface="Optima"/>
              </a:rPr>
              <a:t>self-organizing value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streams, each focused on its own specific mission to open a bottleneck </a:t>
            </a:r>
            <a:r>
              <a:rPr lang="en-US" sz="1400" b="1" dirty="0">
                <a:solidFill>
                  <a:prstClr val="white"/>
                </a:solidFill>
                <a:effectLst>
                  <a:outerShdw blurRad="50800" dist="38100" dir="2700000" algn="tl" rotWithShape="0">
                    <a:srgbClr val="000000">
                      <a:alpha val="43000"/>
                    </a:srgbClr>
                  </a:outerShdw>
                </a:effectLst>
                <a:latin typeface="Optima"/>
                <a:cs typeface="Optima"/>
              </a:rPr>
              <a:t>to the growth of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its service ecosystem.</a:t>
            </a:r>
          </a:p>
        </p:txBody>
      </p:sp>
      <p:sp>
        <p:nvSpPr>
          <p:cNvPr id="55" name="Title 1"/>
          <p:cNvSpPr txBox="1">
            <a:spLocks/>
          </p:cNvSpPr>
          <p:nvPr/>
        </p:nvSpPr>
        <p:spPr>
          <a:xfrm>
            <a:off x="1719071" y="376938"/>
            <a:ext cx="5384497" cy="848968"/>
          </a:xfrm>
          <a:prstGeom prst="rect">
            <a:avLst/>
          </a:prstGeom>
        </p:spPr>
        <p:txBody>
          <a:bodyPr vert="horz" lIns="91408" tIns="45704" rIns="91408" bIns="45704"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10000"/>
              </a:lnSpc>
            </a:pPr>
            <a:r>
              <a:rPr lang="en-US" sz="1600" dirty="0" smtClean="0">
                <a:solidFill>
                  <a:prstClr val="black"/>
                </a:solidFill>
                <a:latin typeface="Optima"/>
                <a:cs typeface="Optima"/>
              </a:rPr>
              <a:t>A practice pattern language to </a:t>
            </a:r>
            <a:r>
              <a:rPr lang="en-US" sz="1600" dirty="0">
                <a:solidFill>
                  <a:prstClr val="black"/>
                </a:solidFill>
                <a:latin typeface="Optima"/>
                <a:cs typeface="Optima"/>
              </a:rPr>
              <a:t>continuously align multiple </a:t>
            </a:r>
            <a:r>
              <a:rPr lang="en-US" sz="1600" dirty="0" smtClean="0">
                <a:solidFill>
                  <a:prstClr val="black"/>
                </a:solidFill>
                <a:latin typeface="Optima"/>
                <a:cs typeface="Optima"/>
              </a:rPr>
              <a:t>Agile squads to exponential bottom-line throughput. XBA accelerates flow </a:t>
            </a:r>
            <a:r>
              <a:rPr lang="en-US" sz="1600" dirty="0">
                <a:solidFill>
                  <a:prstClr val="black"/>
                </a:solidFill>
                <a:latin typeface="Optima"/>
                <a:cs typeface="Optima"/>
              </a:rPr>
              <a:t>of </a:t>
            </a:r>
            <a:r>
              <a:rPr lang="en-US" sz="1600" dirty="0" smtClean="0">
                <a:solidFill>
                  <a:prstClr val="black"/>
                </a:solidFill>
                <a:latin typeface="Optima"/>
                <a:cs typeface="Optima"/>
              </a:rPr>
              <a:t>learning across value streams, focusing them on opening </a:t>
            </a:r>
            <a:r>
              <a:rPr lang="en-US" sz="1600" dirty="0">
                <a:solidFill>
                  <a:prstClr val="black"/>
                </a:solidFill>
                <a:latin typeface="Optima"/>
                <a:cs typeface="Optima"/>
              </a:rPr>
              <a:t>bottlenecks to </a:t>
            </a:r>
            <a:r>
              <a:rPr lang="en-US" sz="1600" dirty="0" smtClean="0">
                <a:solidFill>
                  <a:prstClr val="black"/>
                </a:solidFill>
                <a:latin typeface="Optima"/>
                <a:cs typeface="Optima"/>
              </a:rPr>
              <a:t>service ecosystem growth.</a:t>
            </a:r>
            <a:endParaRPr lang="en-US" sz="1600" dirty="0">
              <a:solidFill>
                <a:prstClr val="black"/>
              </a:solidFill>
              <a:latin typeface="Optima"/>
              <a:cs typeface="Optima"/>
            </a:endParaRPr>
          </a:p>
        </p:txBody>
      </p:sp>
      <p:pic>
        <p:nvPicPr>
          <p:cNvPr id="3" name="Picture 2"/>
          <p:cNvPicPr>
            <a:picLocks noChangeAspect="1"/>
          </p:cNvPicPr>
          <p:nvPr/>
        </p:nvPicPr>
        <p:blipFill>
          <a:blip r:embed="rId3"/>
          <a:stretch>
            <a:fillRect/>
          </a:stretch>
        </p:blipFill>
        <p:spPr>
          <a:xfrm>
            <a:off x="1819636" y="1170130"/>
            <a:ext cx="7186525" cy="5029515"/>
          </a:xfrm>
          <a:prstGeom prst="rect">
            <a:avLst/>
          </a:prstGeom>
        </p:spPr>
      </p:pic>
    </p:spTree>
    <p:extLst>
      <p:ext uri="{BB962C8B-B14F-4D97-AF65-F5344CB8AC3E}">
        <p14:creationId xmlns:p14="http://schemas.microsoft.com/office/powerpoint/2010/main" val="140436717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50309"/>
            <a:ext cx="7366000" cy="533400"/>
          </a:xfrm>
        </p:spPr>
        <p:txBody>
          <a:bodyPr/>
          <a:lstStyle/>
          <a:p>
            <a:r>
              <a:rPr lang="en-US" dirty="0" smtClean="0"/>
              <a:t>Exponential Business Agility Course Summary</a:t>
            </a:r>
            <a:endParaRPr lang="en-US" dirty="0"/>
          </a:p>
        </p:txBody>
      </p:sp>
      <p:sp>
        <p:nvSpPr>
          <p:cNvPr id="3" name="Content Placeholder 2"/>
          <p:cNvSpPr>
            <a:spLocks noGrp="1"/>
          </p:cNvSpPr>
          <p:nvPr>
            <p:ph idx="1"/>
          </p:nvPr>
        </p:nvSpPr>
        <p:spPr>
          <a:xfrm>
            <a:off x="1620058" y="615125"/>
            <a:ext cx="3854150" cy="5429250"/>
          </a:xfrm>
        </p:spPr>
        <p:txBody>
          <a:bodyPr>
            <a:noAutofit/>
          </a:bodyPr>
          <a:lstStyle/>
          <a:p>
            <a:pPr marL="0" indent="0">
              <a:buNone/>
            </a:pPr>
            <a:r>
              <a:rPr lang="en-US" sz="1100" dirty="0"/>
              <a:t>An Agile organization isn’t a dancing elephant. It’s a pod of dolphins. </a:t>
            </a:r>
            <a:br>
              <a:rPr lang="en-US" sz="1100" dirty="0"/>
            </a:br>
            <a:endParaRPr lang="en-US" sz="1100" dirty="0"/>
          </a:p>
          <a:p>
            <a:pPr marL="0" indent="0">
              <a:buNone/>
            </a:pPr>
            <a:r>
              <a:rPr lang="en-US" sz="1100" dirty="0"/>
              <a:t>Traditional business management practices can't communicate learnings efficiently among fast-paced, autonomous Agile teams, nor align their priorities quickly enough to keep the left hand coordinated with the right. XBA teaches managers, execs and coaches how to enable autonomous teams to continuously self-align to maximise their mutual benefit and market impact. XBA includes</a:t>
            </a:r>
            <a:r>
              <a:rPr lang="en-US" sz="1100" dirty="0" smtClean="0"/>
              <a:t>:</a:t>
            </a:r>
            <a:r>
              <a:rPr lang="en-US" sz="1100" dirty="0"/>
              <a:t/>
            </a:r>
            <a:br>
              <a:rPr lang="en-US" sz="1100" dirty="0"/>
            </a:br>
            <a:endParaRPr lang="en-US" sz="1100" dirty="0"/>
          </a:p>
          <a:p>
            <a:r>
              <a:rPr lang="en-US" sz="1100" dirty="0" smtClean="0"/>
              <a:t>Throughput </a:t>
            </a:r>
            <a:r>
              <a:rPr lang="en-US" sz="1100" dirty="0"/>
              <a:t>accounting rather than cost-accounting as the basis for business decisions</a:t>
            </a:r>
          </a:p>
          <a:p>
            <a:r>
              <a:rPr lang="en-US" sz="1100" dirty="0" smtClean="0"/>
              <a:t>Mission-command</a:t>
            </a:r>
            <a:r>
              <a:rPr lang="en-US" sz="1100" dirty="0"/>
              <a:t>, DRIs &amp; Leadership as a Service to prevent bureaucracy and politics</a:t>
            </a:r>
          </a:p>
          <a:p>
            <a:r>
              <a:rPr lang="en-US" sz="1100" dirty="0" smtClean="0"/>
              <a:t>Self-organizing </a:t>
            </a:r>
            <a:r>
              <a:rPr lang="en-US" sz="1100" dirty="0"/>
              <a:t>transformation - a rapid, reliable, risk-free but uncompromising change </a:t>
            </a:r>
            <a:r>
              <a:rPr lang="en-US" sz="1100" dirty="0" smtClean="0"/>
              <a:t>method</a:t>
            </a:r>
          </a:p>
          <a:p>
            <a:r>
              <a:rPr lang="en-US" sz="1100" dirty="0" smtClean="0"/>
              <a:t>Self-aligning “DevOps" value streams to shorten collaboration loop lengths and feedback periods</a:t>
            </a:r>
          </a:p>
          <a:p>
            <a:r>
              <a:rPr lang="en-US" sz="1100" dirty="0" smtClean="0"/>
              <a:t>Dynamic </a:t>
            </a:r>
            <a:r>
              <a:rPr lang="en-US" sz="1100" dirty="0"/>
              <a:t>leadership councils to empower teams of doers to represent themselves without middlemen</a:t>
            </a:r>
          </a:p>
          <a:p>
            <a:r>
              <a:rPr lang="en-US" sz="1100" dirty="0" smtClean="0"/>
              <a:t>Breadth-first </a:t>
            </a:r>
            <a:r>
              <a:rPr lang="en-US" sz="1100" dirty="0"/>
              <a:t>product management to continuously adapt stream priorities for maximum market </a:t>
            </a:r>
            <a:r>
              <a:rPr lang="en-US" sz="1100" dirty="0" smtClean="0"/>
              <a:t>impact</a:t>
            </a:r>
            <a:r>
              <a:rPr lang="en-US" sz="1100" dirty="0"/>
              <a:t/>
            </a:r>
            <a:br>
              <a:rPr lang="en-US" sz="1100" dirty="0"/>
            </a:br>
            <a:endParaRPr lang="en-US" sz="1100" dirty="0"/>
          </a:p>
          <a:p>
            <a:pPr marL="0" indent="0">
              <a:buNone/>
            </a:pPr>
            <a:r>
              <a:rPr lang="en-US" sz="1100" dirty="0"/>
              <a:t>Every aspect of Business Agility is represented by a simple set of best-practice patterns. The XBA course starts with a Lego-based simulation of all of these working together, a “Game Without Thrones" to generate a shared mental model of Agile Organization. Once students become comfortable with this model in Lego, XBA drills down on each practice to provide clear understanding and hands-on experience in a real world context. </a:t>
            </a:r>
          </a:p>
        </p:txBody>
      </p:sp>
      <p:sp>
        <p:nvSpPr>
          <p:cNvPr id="4" name="Content Placeholder 3"/>
          <p:cNvSpPr>
            <a:spLocks noGrp="1"/>
          </p:cNvSpPr>
          <p:nvPr>
            <p:ph idx="11"/>
          </p:nvPr>
        </p:nvSpPr>
        <p:spPr>
          <a:xfrm>
            <a:off x="5437632" y="615124"/>
            <a:ext cx="3642868" cy="5566219"/>
          </a:xfrm>
        </p:spPr>
        <p:txBody>
          <a:bodyPr>
            <a:noAutofit/>
          </a:bodyPr>
          <a:lstStyle/>
          <a:p>
            <a:pPr marL="0" indent="0">
              <a:buNone/>
            </a:pPr>
            <a:r>
              <a:rPr lang="en-US" sz="1100" b="1" dirty="0"/>
              <a:t>Throughput </a:t>
            </a:r>
            <a:r>
              <a:rPr lang="en-US" sz="1100" b="1" dirty="0" smtClean="0"/>
              <a:t>Accounting</a:t>
            </a:r>
            <a:endParaRPr lang="en-US" sz="1100" dirty="0"/>
          </a:p>
          <a:p>
            <a:pPr marL="0" indent="0">
              <a:buNone/>
            </a:pPr>
            <a:r>
              <a:rPr lang="en-US" sz="1100" dirty="0"/>
              <a:t>Traditional Cost Accounting, which attempts to maximise utilisation and minimise operating expense, forms an illogical basis for management decisions. Modern MBAs teach Goldratt’s rational alternative, Throughput Accounting, which instead measures and optimises throughput as Operating Expense + Net Profit. XBA applies this approach to ecosystems growth represented by cumulative flow and "pirate metric" diagrams</a:t>
            </a:r>
            <a:r>
              <a:rPr lang="en-US" sz="1100" dirty="0" smtClean="0"/>
              <a:t>.</a:t>
            </a:r>
          </a:p>
          <a:p>
            <a:pPr marL="0" indent="0">
              <a:buNone/>
            </a:pPr>
            <a:endParaRPr lang="en-US" sz="1100" dirty="0"/>
          </a:p>
          <a:p>
            <a:pPr marL="0" indent="0">
              <a:buNone/>
            </a:pPr>
            <a:r>
              <a:rPr lang="en-US" sz="1100" b="1" dirty="0" smtClean="0"/>
              <a:t>Mission-Command</a:t>
            </a:r>
            <a:r>
              <a:rPr lang="en-US" sz="1100" dirty="0"/>
              <a:t/>
            </a:r>
            <a:br>
              <a:rPr lang="en-US" sz="1100" dirty="0"/>
            </a:br>
            <a:r>
              <a:rPr lang="en-US" sz="1100" dirty="0" smtClean="0"/>
              <a:t>This </a:t>
            </a:r>
            <a:r>
              <a:rPr lang="en-US" sz="1100" dirty="0"/>
              <a:t>isn’t about sacking the management, but replacing command and control decision-making with a simple consensus-generating protocol called Leadership as a Service. This protocol maximises learning flows for capability leadership, systems leadership, product leadership and portfolio leadership. It accelerates communication between teams while aligning them to resolve cross-cutting constraints for mutual benefit</a:t>
            </a:r>
            <a:r>
              <a:rPr lang="en-US" sz="1100" dirty="0" smtClean="0"/>
              <a:t>.</a:t>
            </a:r>
          </a:p>
          <a:p>
            <a:pPr marL="0" indent="0">
              <a:buNone/>
            </a:pPr>
            <a:endParaRPr lang="en-US" sz="1100" dirty="0"/>
          </a:p>
          <a:p>
            <a:pPr marL="0" indent="0">
              <a:buNone/>
            </a:pPr>
            <a:r>
              <a:rPr lang="en-US" sz="1100" b="1" dirty="0" smtClean="0"/>
              <a:t>Exponential Transformation</a:t>
            </a:r>
            <a:r>
              <a:rPr lang="en-US" sz="1100" dirty="0"/>
              <a:t/>
            </a:r>
            <a:br>
              <a:rPr lang="en-US" sz="1100" dirty="0"/>
            </a:br>
            <a:r>
              <a:rPr lang="en-US" sz="1100" dirty="0" smtClean="0"/>
              <a:t>Use Agile to deliver Agile. Iteratively </a:t>
            </a:r>
            <a:r>
              <a:rPr lang="en-US" sz="1100" dirty="0"/>
              <a:t>convert change recipients into change agents without ever pushing change into existing teams, programs or silos. </a:t>
            </a:r>
            <a:r>
              <a:rPr lang="en-US" sz="1100" dirty="0" smtClean="0"/>
              <a:t>Graft </a:t>
            </a:r>
            <a:r>
              <a:rPr lang="en-US" sz="1100" dirty="0"/>
              <a:t>the kernel of an Agile Organization onto the trunk of an old corporate culture, then </a:t>
            </a:r>
            <a:r>
              <a:rPr lang="en-US" sz="1100" dirty="0" smtClean="0"/>
              <a:t>grow </a:t>
            </a:r>
            <a:r>
              <a:rPr lang="en-US" sz="1100" dirty="0"/>
              <a:t>it organically. This kernel is a slender but uncompromised </a:t>
            </a:r>
            <a:r>
              <a:rPr lang="en-US" sz="1100" dirty="0" smtClean="0"/>
              <a:t>stream </a:t>
            </a:r>
            <a:r>
              <a:rPr lang="en-US" sz="1100" dirty="0"/>
              <a:t>of progressive staff. Once </a:t>
            </a:r>
            <a:r>
              <a:rPr lang="en-US" sz="1100" dirty="0" smtClean="0"/>
              <a:t>mature, </a:t>
            </a:r>
            <a:r>
              <a:rPr lang="en-US" sz="1100" dirty="0"/>
              <a:t>we split it down the middle and back-fill each </a:t>
            </a:r>
            <a:r>
              <a:rPr lang="en-US" sz="1100" dirty="0" smtClean="0"/>
              <a:t>half. </a:t>
            </a:r>
            <a:r>
              <a:rPr lang="en-US" sz="1100" dirty="0"/>
              <a:t>Doubling capability at every split generates an exponential rate of change without </a:t>
            </a:r>
            <a:r>
              <a:rPr lang="en-US" sz="1100" dirty="0" smtClean="0"/>
              <a:t>risks of business disruption </a:t>
            </a:r>
            <a:r>
              <a:rPr lang="en-US" sz="1100" dirty="0"/>
              <a:t>or </a:t>
            </a:r>
            <a:r>
              <a:rPr lang="en-US" sz="1100" dirty="0" smtClean="0"/>
              <a:t>Agile compromise</a:t>
            </a:r>
            <a:r>
              <a:rPr lang="en-US" sz="1100" dirty="0"/>
              <a:t>.</a:t>
            </a:r>
          </a:p>
          <a:p>
            <a:r>
              <a:rPr lang="en-US" sz="1100" dirty="0"/>
              <a:t/>
            </a:r>
            <a:br>
              <a:rPr lang="en-US" sz="1100" dirty="0"/>
            </a:br>
            <a:r>
              <a:rPr lang="en-US" sz="1100" dirty="0" smtClean="0"/>
              <a:t>.</a:t>
            </a:r>
            <a:endParaRPr lang="en-US" sz="1100" dirty="0"/>
          </a:p>
        </p:txBody>
      </p:sp>
      <p:sp>
        <p:nvSpPr>
          <p:cNvPr id="6" name="TextBox 5"/>
          <p:cNvSpPr txBox="1"/>
          <p:nvPr/>
        </p:nvSpPr>
        <p:spPr>
          <a:xfrm>
            <a:off x="0" y="2254819"/>
            <a:ext cx="1670304" cy="3093150"/>
          </a:xfrm>
          <a:prstGeom prst="rect">
            <a:avLst/>
          </a:prstGeom>
          <a:noFill/>
        </p:spPr>
        <p:txBody>
          <a:bodyPr wrap="square" lIns="76197" tIns="38098" rIns="76197" bIns="38098" rtlCol="0">
            <a:spAutoFit/>
          </a:bodyPr>
          <a:lstStyle/>
          <a:p>
            <a:r>
              <a:rPr lang="en-US" sz="1400" b="1" dirty="0" smtClean="0">
                <a:solidFill>
                  <a:prstClr val="white"/>
                </a:solidFill>
                <a:effectLst>
                  <a:outerShdw blurRad="50800" dist="38100" dir="2700000" algn="tl" rotWithShape="0">
                    <a:srgbClr val="000000">
                      <a:alpha val="43000"/>
                    </a:srgbClr>
                  </a:outerShdw>
                </a:effectLst>
                <a:latin typeface="Optima"/>
                <a:cs typeface="Optima"/>
              </a:rPr>
              <a:t>XBA </a:t>
            </a:r>
            <a:r>
              <a:rPr lang="en-US" sz="1400" b="1" dirty="0">
                <a:solidFill>
                  <a:prstClr val="white"/>
                </a:solidFill>
                <a:effectLst>
                  <a:outerShdw blurRad="50800" dist="38100" dir="2700000" algn="tl" rotWithShape="0">
                    <a:srgbClr val="000000">
                      <a:alpha val="43000"/>
                    </a:srgbClr>
                  </a:outerShdw>
                </a:effectLst>
                <a:latin typeface="Optima"/>
                <a:cs typeface="Optima"/>
              </a:rPr>
              <a:t>teaches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how </a:t>
            </a:r>
            <a:r>
              <a:rPr lang="en-US" sz="1400" b="1" dirty="0">
                <a:solidFill>
                  <a:prstClr val="white"/>
                </a:solidFill>
                <a:effectLst>
                  <a:outerShdw blurRad="50800" dist="38100" dir="2700000" algn="tl" rotWithShape="0">
                    <a:srgbClr val="000000">
                      <a:alpha val="43000"/>
                    </a:srgbClr>
                  </a:outerShdw>
                </a:effectLst>
                <a:latin typeface="Optima"/>
                <a:cs typeface="Optima"/>
              </a:rPr>
              <a:t>to continuously align multiple Agile teams to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bottom </a:t>
            </a:r>
            <a:r>
              <a:rPr lang="en-US" sz="1400" b="1" dirty="0">
                <a:solidFill>
                  <a:prstClr val="white"/>
                </a:solidFill>
                <a:effectLst>
                  <a:outerShdw blurRad="50800" dist="38100" dir="2700000" algn="tl" rotWithShape="0">
                    <a:srgbClr val="000000">
                      <a:alpha val="43000"/>
                    </a:srgbClr>
                  </a:outerShdw>
                </a:effectLst>
                <a:latin typeface="Optima"/>
                <a:cs typeface="Optima"/>
              </a:rPr>
              <a:t>line ROI. </a:t>
            </a: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endParaRPr lang="en-US" sz="1400" b="1" dirty="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It generates </a:t>
            </a:r>
            <a:r>
              <a:rPr lang="en-US" sz="1400" b="1" dirty="0">
                <a:solidFill>
                  <a:prstClr val="white"/>
                </a:solidFill>
                <a:effectLst>
                  <a:outerShdw blurRad="50800" dist="38100" dir="2700000" algn="tl" rotWithShape="0">
                    <a:srgbClr val="000000">
                      <a:alpha val="43000"/>
                    </a:srgbClr>
                  </a:outerShdw>
                </a:effectLst>
                <a:latin typeface="Optima"/>
                <a:cs typeface="Optima"/>
              </a:rPr>
              <a:t>self-organizing value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streams, each focused on its own specific mission to open a bottleneck </a:t>
            </a:r>
            <a:r>
              <a:rPr lang="en-US" sz="1400" b="1" dirty="0">
                <a:solidFill>
                  <a:prstClr val="white"/>
                </a:solidFill>
                <a:effectLst>
                  <a:outerShdw blurRad="50800" dist="38100" dir="2700000" algn="tl" rotWithShape="0">
                    <a:srgbClr val="000000">
                      <a:alpha val="43000"/>
                    </a:srgbClr>
                  </a:outerShdw>
                </a:effectLst>
                <a:latin typeface="Optima"/>
                <a:cs typeface="Optima"/>
              </a:rPr>
              <a:t>to the growth of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its service ecosystem.</a:t>
            </a:r>
          </a:p>
        </p:txBody>
      </p:sp>
    </p:spTree>
    <p:extLst>
      <p:ext uri="{BB962C8B-B14F-4D97-AF65-F5344CB8AC3E}">
        <p14:creationId xmlns:p14="http://schemas.microsoft.com/office/powerpoint/2010/main" val="173694722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50309"/>
            <a:ext cx="7366000" cy="533400"/>
          </a:xfrm>
        </p:spPr>
        <p:txBody>
          <a:bodyPr/>
          <a:lstStyle/>
          <a:p>
            <a:r>
              <a:rPr lang="en-US" dirty="0" smtClean="0"/>
              <a:t>XBA Course Summary (continued)</a:t>
            </a:r>
            <a:endParaRPr lang="en-US" dirty="0"/>
          </a:p>
        </p:txBody>
      </p:sp>
      <p:sp>
        <p:nvSpPr>
          <p:cNvPr id="3" name="Content Placeholder 2"/>
          <p:cNvSpPr>
            <a:spLocks noGrp="1"/>
          </p:cNvSpPr>
          <p:nvPr>
            <p:ph idx="1"/>
          </p:nvPr>
        </p:nvSpPr>
        <p:spPr>
          <a:xfrm>
            <a:off x="1656634" y="541973"/>
            <a:ext cx="3720038" cy="5429250"/>
          </a:xfrm>
        </p:spPr>
        <p:txBody>
          <a:bodyPr>
            <a:noAutofit/>
          </a:bodyPr>
          <a:lstStyle/>
          <a:p>
            <a:endParaRPr lang="en-US" sz="1100" dirty="0"/>
          </a:p>
          <a:p>
            <a:pPr marL="0" indent="0">
              <a:buNone/>
            </a:pPr>
            <a:r>
              <a:rPr lang="en-US" sz="1100" b="1" dirty="0"/>
              <a:t>DevOps Value </a:t>
            </a:r>
            <a:r>
              <a:rPr lang="en-US" sz="1100" b="1" dirty="0" smtClean="0"/>
              <a:t>Streams</a:t>
            </a:r>
            <a:endParaRPr lang="en-US" sz="1100" dirty="0"/>
          </a:p>
          <a:p>
            <a:pPr marL="0" indent="0">
              <a:buNone/>
            </a:pPr>
            <a:r>
              <a:rPr lang="en-US" sz="1100" dirty="0"/>
              <a:t>DevOps began as a simple way to improve collaboration between delivery and ops by treating infrastructure as code, but it has matured into a unification of Agile, CD, Lean Startup and Throughput Accounting principles and practices. XSCALE Alliance trains the technical aspects in its 2 day training course in XDevOps, which adds in BDD, </a:t>
            </a:r>
            <a:r>
              <a:rPr lang="en-US" sz="1100" dirty="0" smtClean="0"/>
              <a:t>GitFlow </a:t>
            </a:r>
            <a:r>
              <a:rPr lang="en-US" sz="1100" dirty="0"/>
              <a:t>and Serverless Microservices. The XBA course teaches business leaders how to continuously adapt to the round-trip flow of design, delivery and deployment using hand-in-glove metric feedback and triple-loop learning</a:t>
            </a:r>
            <a:r>
              <a:rPr lang="en-US" sz="1100" dirty="0" smtClean="0"/>
              <a:t>.</a:t>
            </a:r>
            <a:r>
              <a:rPr lang="en-US" sz="1100" dirty="0"/>
              <a:t/>
            </a:r>
            <a:br>
              <a:rPr lang="en-US" sz="1100" dirty="0"/>
            </a:br>
            <a:endParaRPr lang="en-US" sz="1100" dirty="0" smtClean="0"/>
          </a:p>
          <a:p>
            <a:pPr marL="0" indent="0">
              <a:buNone/>
            </a:pPr>
            <a:endParaRPr lang="en-US" sz="1100" b="1" dirty="0" smtClean="0"/>
          </a:p>
          <a:p>
            <a:pPr marL="0" indent="0">
              <a:buNone/>
            </a:pPr>
            <a:r>
              <a:rPr lang="en-US" sz="1100" b="1" dirty="0" smtClean="0"/>
              <a:t>Holarchic Leadership</a:t>
            </a:r>
            <a:endParaRPr lang="en-US" sz="1100" dirty="0"/>
          </a:p>
          <a:p>
            <a:pPr marL="0" indent="0">
              <a:buNone/>
            </a:pPr>
            <a:r>
              <a:rPr lang="en-US" sz="1100" dirty="0"/>
              <a:t>In a hierarchy, managers form stable tree structures to channel communications between temporary teams of doers and to make decisions about privileged business information. In a holarchy, stable teams of doers openly share this business information and form cross-cutting chapters that stripe their teams as communication channels. Each chapter generates treaties to represent inter-team alignment and dynamically picks representatives to participate in a council that coordinates people management and change management priorities.</a:t>
            </a:r>
          </a:p>
          <a:p>
            <a:endParaRPr lang="en-US" sz="1100" dirty="0"/>
          </a:p>
        </p:txBody>
      </p:sp>
      <p:sp>
        <p:nvSpPr>
          <p:cNvPr id="4" name="Content Placeholder 3"/>
          <p:cNvSpPr>
            <a:spLocks noGrp="1"/>
          </p:cNvSpPr>
          <p:nvPr>
            <p:ph idx="11"/>
          </p:nvPr>
        </p:nvSpPr>
        <p:spPr>
          <a:xfrm>
            <a:off x="5434538" y="541972"/>
            <a:ext cx="3694730" cy="5566219"/>
          </a:xfrm>
        </p:spPr>
        <p:txBody>
          <a:bodyPr>
            <a:noAutofit/>
          </a:bodyPr>
          <a:lstStyle/>
          <a:p>
            <a:pPr marL="0" indent="0">
              <a:buNone/>
            </a:pPr>
            <a:r>
              <a:rPr lang="en-US" sz="1100" b="1" dirty="0" smtClean="0"/>
              <a:t>Leadership </a:t>
            </a:r>
            <a:r>
              <a:rPr lang="en-US" sz="1100" b="1" dirty="0"/>
              <a:t>as a </a:t>
            </a:r>
            <a:r>
              <a:rPr lang="en-US" sz="1100" b="1" dirty="0" smtClean="0"/>
              <a:t>Service</a:t>
            </a:r>
            <a:endParaRPr lang="en-US" sz="1100" dirty="0" smtClean="0"/>
          </a:p>
          <a:p>
            <a:pPr marL="0" indent="0">
              <a:buNone/>
            </a:pPr>
            <a:r>
              <a:rPr lang="en-US" sz="1100" dirty="0"/>
              <a:t>A</a:t>
            </a:r>
            <a:r>
              <a:rPr lang="en-US" sz="1100" dirty="0" smtClean="0"/>
              <a:t>n </a:t>
            </a:r>
            <a:r>
              <a:rPr lang="en-US" sz="1100" dirty="0"/>
              <a:t>Iroquois protocol that eliminates politics and speeds the flow of learning. Already a part of the Agile Planning Poker game, the key here is to understand when and how to apply LaaS at multiple levels so that it becomes a fundamental pillar of the Product Squad's decision-making process. </a:t>
            </a:r>
            <a:br>
              <a:rPr lang="en-US" sz="1100" dirty="0"/>
            </a:br>
            <a:endParaRPr lang="en-US" sz="1100" dirty="0"/>
          </a:p>
          <a:p>
            <a:pPr marL="0" indent="0">
              <a:buNone/>
            </a:pPr>
            <a:r>
              <a:rPr lang="en-US" sz="1100" b="1" dirty="0" smtClean="0"/>
              <a:t>Throughput </a:t>
            </a:r>
            <a:r>
              <a:rPr lang="en-US" sz="1100" b="1" dirty="0"/>
              <a:t>Diagrams</a:t>
            </a:r>
            <a:r>
              <a:rPr lang="en-US" sz="1100" dirty="0"/>
              <a:t> </a:t>
            </a:r>
            <a:endParaRPr lang="en-US" sz="1100" dirty="0" smtClean="0"/>
          </a:p>
          <a:p>
            <a:pPr marL="0" indent="0">
              <a:buNone/>
            </a:pPr>
            <a:r>
              <a:rPr lang="en-US" sz="1100" dirty="0" smtClean="0"/>
              <a:t>Chart </a:t>
            </a:r>
            <a:r>
              <a:rPr lang="en-US" sz="1100" dirty="0"/>
              <a:t>financials </a:t>
            </a:r>
            <a:r>
              <a:rPr lang="en-US" sz="1100" dirty="0" smtClean="0"/>
              <a:t>to prioritize </a:t>
            </a:r>
            <a:r>
              <a:rPr lang="en-US" sz="1100" dirty="0"/>
              <a:t>ecosystem growth over cutting OpEx. Although the Throughput accounting math is extremely simple, the fallacies inherent in cost accounting run deep. XPM combines McClure's Pirate Metrics with Lean's Cumulative Flow diagrams, drawing on the numbers output by the other XPM practices to generate an unambiguous view of throughput components. This makes it easy to identify the current bottleneck constraint by eye and continuously vary feature priorities to account for it.</a:t>
            </a:r>
          </a:p>
          <a:p>
            <a:pPr marL="0" indent="0">
              <a:buNone/>
            </a:pPr>
            <a:r>
              <a:rPr lang="en-US" sz="1100" dirty="0"/>
              <a:t/>
            </a:r>
            <a:br>
              <a:rPr lang="en-US" sz="1100" dirty="0"/>
            </a:br>
            <a:r>
              <a:rPr lang="en-US" sz="1100" b="1" dirty="0"/>
              <a:t>Breadth-first Portfolio </a:t>
            </a:r>
            <a:r>
              <a:rPr lang="en-US" sz="1100" b="1" dirty="0" smtClean="0"/>
              <a:t>Management</a:t>
            </a:r>
            <a:endParaRPr lang="en-US" sz="1100" dirty="0"/>
          </a:p>
          <a:p>
            <a:pPr marL="0" indent="0">
              <a:buNone/>
            </a:pPr>
            <a:r>
              <a:rPr lang="en-US" sz="1100" dirty="0"/>
              <a:t>The </a:t>
            </a:r>
            <a:r>
              <a:rPr lang="en-US" sz="1100" dirty="0" smtClean="0"/>
              <a:t>Exponential </a:t>
            </a:r>
            <a:r>
              <a:rPr lang="en-US" sz="1100" dirty="0"/>
              <a:t>Product Management course trains business, design and technical authorities in a set of practices that systematically convert business drivers and constraints into well-formed BDD product backlogs </a:t>
            </a:r>
            <a:r>
              <a:rPr lang="en-US" sz="1100" dirty="0" smtClean="0"/>
              <a:t>prioritized </a:t>
            </a:r>
            <a:r>
              <a:rPr lang="en-US" sz="1100" dirty="0"/>
              <a:t>for maximum market impact. </a:t>
            </a:r>
            <a:endParaRPr lang="en-US" sz="1100" dirty="0" smtClean="0"/>
          </a:p>
          <a:p>
            <a:pPr marL="0" indent="0">
              <a:buNone/>
            </a:pPr>
            <a:r>
              <a:rPr lang="en-US" sz="1100" dirty="0" smtClean="0"/>
              <a:t>XBA </a:t>
            </a:r>
            <a:r>
              <a:rPr lang="en-US" sz="1100" dirty="0"/>
              <a:t>broadens the XPM practices to balance portfolios of value streams to maximise ROI, enabling quantitative trade-offs to open bottlenecks across product growth curves and constraints.</a:t>
            </a:r>
          </a:p>
          <a:p>
            <a:endParaRPr lang="en-US" sz="1100" dirty="0"/>
          </a:p>
        </p:txBody>
      </p:sp>
      <p:sp>
        <p:nvSpPr>
          <p:cNvPr id="6" name="TextBox 5"/>
          <p:cNvSpPr txBox="1"/>
          <p:nvPr/>
        </p:nvSpPr>
        <p:spPr>
          <a:xfrm>
            <a:off x="0" y="2254819"/>
            <a:ext cx="1670304" cy="3093150"/>
          </a:xfrm>
          <a:prstGeom prst="rect">
            <a:avLst/>
          </a:prstGeom>
          <a:noFill/>
        </p:spPr>
        <p:txBody>
          <a:bodyPr wrap="square" lIns="76197" tIns="38098" rIns="76197" bIns="38098" rtlCol="0">
            <a:spAutoFit/>
          </a:bodyPr>
          <a:lstStyle/>
          <a:p>
            <a:r>
              <a:rPr lang="en-US" sz="1400" b="1" dirty="0" smtClean="0">
                <a:solidFill>
                  <a:prstClr val="white"/>
                </a:solidFill>
                <a:effectLst>
                  <a:outerShdw blurRad="50800" dist="38100" dir="2700000" algn="tl" rotWithShape="0">
                    <a:srgbClr val="000000">
                      <a:alpha val="43000"/>
                    </a:srgbClr>
                  </a:outerShdw>
                </a:effectLst>
                <a:latin typeface="Optima"/>
                <a:cs typeface="Optima"/>
              </a:rPr>
              <a:t>XBA </a:t>
            </a:r>
            <a:r>
              <a:rPr lang="en-US" sz="1400" b="1" dirty="0">
                <a:solidFill>
                  <a:prstClr val="white"/>
                </a:solidFill>
                <a:effectLst>
                  <a:outerShdw blurRad="50800" dist="38100" dir="2700000" algn="tl" rotWithShape="0">
                    <a:srgbClr val="000000">
                      <a:alpha val="43000"/>
                    </a:srgbClr>
                  </a:outerShdw>
                </a:effectLst>
                <a:latin typeface="Optima"/>
                <a:cs typeface="Optima"/>
              </a:rPr>
              <a:t>teaches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how </a:t>
            </a:r>
            <a:r>
              <a:rPr lang="en-US" sz="1400" b="1" dirty="0">
                <a:solidFill>
                  <a:prstClr val="white"/>
                </a:solidFill>
                <a:effectLst>
                  <a:outerShdw blurRad="50800" dist="38100" dir="2700000" algn="tl" rotWithShape="0">
                    <a:srgbClr val="000000">
                      <a:alpha val="43000"/>
                    </a:srgbClr>
                  </a:outerShdw>
                </a:effectLst>
                <a:latin typeface="Optima"/>
                <a:cs typeface="Optima"/>
              </a:rPr>
              <a:t>to continuously align multiple Agile teams to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bottom </a:t>
            </a:r>
            <a:r>
              <a:rPr lang="en-US" sz="1400" b="1" dirty="0">
                <a:solidFill>
                  <a:prstClr val="white"/>
                </a:solidFill>
                <a:effectLst>
                  <a:outerShdw blurRad="50800" dist="38100" dir="2700000" algn="tl" rotWithShape="0">
                    <a:srgbClr val="000000">
                      <a:alpha val="43000"/>
                    </a:srgbClr>
                  </a:outerShdw>
                </a:effectLst>
                <a:latin typeface="Optima"/>
                <a:cs typeface="Optima"/>
              </a:rPr>
              <a:t>line ROI. </a:t>
            </a: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endParaRPr lang="en-US" sz="1400" b="1" dirty="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It generates </a:t>
            </a:r>
            <a:r>
              <a:rPr lang="en-US" sz="1400" b="1" dirty="0">
                <a:solidFill>
                  <a:prstClr val="white"/>
                </a:solidFill>
                <a:effectLst>
                  <a:outerShdw blurRad="50800" dist="38100" dir="2700000" algn="tl" rotWithShape="0">
                    <a:srgbClr val="000000">
                      <a:alpha val="43000"/>
                    </a:srgbClr>
                  </a:outerShdw>
                </a:effectLst>
                <a:latin typeface="Optima"/>
                <a:cs typeface="Optima"/>
              </a:rPr>
              <a:t>self-organizing value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streams, each focused on its own specific mission to open a bottleneck </a:t>
            </a:r>
            <a:r>
              <a:rPr lang="en-US" sz="1400" b="1" dirty="0">
                <a:solidFill>
                  <a:prstClr val="white"/>
                </a:solidFill>
                <a:effectLst>
                  <a:outerShdw blurRad="50800" dist="38100" dir="2700000" algn="tl" rotWithShape="0">
                    <a:srgbClr val="000000">
                      <a:alpha val="43000"/>
                    </a:srgbClr>
                  </a:outerShdw>
                </a:effectLst>
                <a:latin typeface="Optima"/>
                <a:cs typeface="Optima"/>
              </a:rPr>
              <a:t>to the growth of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its service ecosystem.</a:t>
            </a:r>
          </a:p>
        </p:txBody>
      </p:sp>
    </p:spTree>
    <p:extLst>
      <p:ext uri="{BB962C8B-B14F-4D97-AF65-F5344CB8AC3E}">
        <p14:creationId xmlns:p14="http://schemas.microsoft.com/office/powerpoint/2010/main" val="212686413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11054"/>
          <a:stretch/>
        </p:blipFill>
        <p:spPr>
          <a:xfrm>
            <a:off x="-117100" y="1993901"/>
            <a:ext cx="9388100" cy="4965700"/>
          </a:xfrm>
          <a:prstGeom prst="rect">
            <a:avLst/>
          </a:prstGeom>
          <a:ln>
            <a:noFill/>
          </a:ln>
          <a:effectLst>
            <a:softEdge rad="112500"/>
          </a:effectLst>
        </p:spPr>
      </p:pic>
      <p:sp>
        <p:nvSpPr>
          <p:cNvPr id="4" name="TextBox 3"/>
          <p:cNvSpPr txBox="1"/>
          <p:nvPr/>
        </p:nvSpPr>
        <p:spPr>
          <a:xfrm>
            <a:off x="3563005" y="6526926"/>
            <a:ext cx="5549463" cy="307777"/>
          </a:xfrm>
          <a:prstGeom prst="rect">
            <a:avLst/>
          </a:prstGeom>
          <a:noFill/>
        </p:spPr>
        <p:txBody>
          <a:bodyPr wrap="square" rtlCol="0">
            <a:spAutoFit/>
          </a:bodyPr>
          <a:lstStyle/>
          <a:p>
            <a:pPr algn="ctr"/>
            <a:r>
              <a:rPr lang="en-US" sz="1400" dirty="0" smtClean="0">
                <a:solidFill>
                  <a:schemeClr val="bg1">
                    <a:lumMod val="75000"/>
                  </a:schemeClr>
                </a:solidFill>
              </a:rPr>
              <a:t>Copyright © 2017 by Peter Merel   Confidential and Proprietary</a:t>
            </a:r>
          </a:p>
        </p:txBody>
      </p:sp>
      <p:sp>
        <p:nvSpPr>
          <p:cNvPr id="8" name="Title 1"/>
          <p:cNvSpPr>
            <a:spLocks noGrp="1"/>
          </p:cNvSpPr>
          <p:nvPr>
            <p:ph type="ctrTitle"/>
          </p:nvPr>
        </p:nvSpPr>
        <p:spPr>
          <a:xfrm>
            <a:off x="391736" y="425133"/>
            <a:ext cx="8554454" cy="1470025"/>
          </a:xfrm>
        </p:spPr>
        <p:txBody>
          <a:bodyPr>
            <a:noAutofit/>
          </a:bodyPr>
          <a:lstStyle/>
          <a:p>
            <a:pPr algn="ctr"/>
            <a:r>
              <a:rPr lang="en-AU" sz="4800" cap="none" noProof="0" dirty="0" smtClean="0">
                <a:latin typeface="Optima"/>
                <a:cs typeface="Optima"/>
              </a:rPr>
              <a:t>Without Rigor,</a:t>
            </a:r>
            <a:br>
              <a:rPr lang="en-AU" sz="4800" cap="none" noProof="0" dirty="0" smtClean="0">
                <a:latin typeface="Optima"/>
                <a:cs typeface="Optima"/>
              </a:rPr>
            </a:br>
            <a:r>
              <a:rPr lang="en-AU" sz="4800" cap="none" noProof="0" dirty="0" smtClean="0">
                <a:latin typeface="Optima"/>
                <a:cs typeface="Optima"/>
              </a:rPr>
              <a:t> Agility creates chaos</a:t>
            </a:r>
            <a:endParaRPr lang="en-AU" sz="4800" cap="none" noProof="0" dirty="0">
              <a:latin typeface="Optima"/>
              <a:cs typeface="Optima"/>
            </a:endParaRPr>
          </a:p>
        </p:txBody>
      </p:sp>
    </p:spTree>
    <p:extLst>
      <p:ext uri="{BB962C8B-B14F-4D97-AF65-F5344CB8AC3E}">
        <p14:creationId xmlns:p14="http://schemas.microsoft.com/office/powerpoint/2010/main" val="115385150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9396" y="-219456"/>
            <a:ext cx="9444084" cy="732739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defTabSz="457189">
              <a:lnSpc>
                <a:spcPct val="250000"/>
              </a:lnSpc>
            </a:pPr>
            <a:endParaRPr lang="en-US" sz="3600" b="1" dirty="0">
              <a:solidFill>
                <a:prstClr val="white"/>
              </a:solidFill>
              <a:latin typeface="Optima" charset="0"/>
              <a:ea typeface="Optima" charset="0"/>
              <a:cs typeface="Optima" charset="0"/>
            </a:endParaRPr>
          </a:p>
        </p:txBody>
      </p:sp>
      <p:pic>
        <p:nvPicPr>
          <p:cNvPr id="4" name="Picture 3"/>
          <p:cNvPicPr>
            <a:picLocks noChangeAspect="1"/>
          </p:cNvPicPr>
          <p:nvPr/>
        </p:nvPicPr>
        <p:blipFill>
          <a:blip r:embed="rId3"/>
          <a:stretch>
            <a:fillRect/>
          </a:stretch>
        </p:blipFill>
        <p:spPr>
          <a:xfrm>
            <a:off x="188956" y="518083"/>
            <a:ext cx="6110251" cy="2329769"/>
          </a:xfrm>
          <a:prstGeom prst="rect">
            <a:avLst/>
          </a:prstGeom>
        </p:spPr>
      </p:pic>
      <p:grpSp>
        <p:nvGrpSpPr>
          <p:cNvPr id="213" name="Group 212"/>
          <p:cNvGrpSpPr/>
          <p:nvPr/>
        </p:nvGrpSpPr>
        <p:grpSpPr>
          <a:xfrm>
            <a:off x="5975839" y="2424616"/>
            <a:ext cx="2569934" cy="3599187"/>
            <a:chOff x="8172167" y="1559800"/>
            <a:chExt cx="3426578" cy="4798917"/>
          </a:xfrm>
        </p:grpSpPr>
        <p:sp>
          <p:nvSpPr>
            <p:cNvPr id="214" name="TextBox 213"/>
            <p:cNvSpPr txBox="1"/>
            <p:nvPr/>
          </p:nvSpPr>
          <p:spPr>
            <a:xfrm>
              <a:off x="8432463" y="3290107"/>
              <a:ext cx="1614117" cy="1600439"/>
            </a:xfrm>
            <a:prstGeom prst="rect">
              <a:avLst/>
            </a:prstGeom>
            <a:noFill/>
          </p:spPr>
          <p:txBody>
            <a:bodyPr wrap="none" rtlCol="0">
              <a:spAutoFit/>
            </a:bodyPr>
            <a:lstStyle/>
            <a:p>
              <a:pPr defTabSz="457189">
                <a:lnSpc>
                  <a:spcPct val="200000"/>
                </a:lnSpc>
              </a:pPr>
              <a:r>
                <a:rPr lang="en-US" sz="3600" b="1" dirty="0">
                  <a:solidFill>
                    <a:srgbClr val="FF0000"/>
                  </a:solidFill>
                  <a:latin typeface="Optima" charset="0"/>
                  <a:ea typeface="Optima" charset="0"/>
                  <a:cs typeface="Optima" charset="0"/>
                </a:rPr>
                <a:t>A</a:t>
              </a:r>
              <a:r>
                <a:rPr lang="en-US" sz="3600" dirty="0">
                  <a:solidFill>
                    <a:prstClr val="white"/>
                  </a:solidFill>
                  <a:latin typeface="Optima" charset="0"/>
                  <a:ea typeface="Optima" charset="0"/>
                  <a:cs typeface="Optima" charset="0"/>
                </a:rPr>
                <a:t>gile</a:t>
              </a:r>
            </a:p>
          </p:txBody>
        </p:sp>
        <p:sp>
          <p:nvSpPr>
            <p:cNvPr id="215" name="Rectangle 214"/>
            <p:cNvSpPr/>
            <p:nvPr/>
          </p:nvSpPr>
          <p:spPr>
            <a:xfrm>
              <a:off x="8172167" y="1559800"/>
              <a:ext cx="3426578" cy="1969771"/>
            </a:xfrm>
            <a:prstGeom prst="rect">
              <a:avLst/>
            </a:prstGeom>
          </p:spPr>
          <p:txBody>
            <a:bodyPr wrap="none">
              <a:spAutoFit/>
            </a:bodyPr>
            <a:lstStyle/>
            <a:p>
              <a:pPr defTabSz="457189">
                <a:lnSpc>
                  <a:spcPct val="250000"/>
                </a:lnSpc>
              </a:pPr>
              <a:r>
                <a:rPr lang="en-US" sz="3600" dirty="0">
                  <a:solidFill>
                    <a:prstClr val="white"/>
                  </a:solidFill>
                  <a:latin typeface="Optima" charset="0"/>
                  <a:ea typeface="Optima" charset="0"/>
                  <a:cs typeface="Optima" charset="0"/>
                </a:rPr>
                <a:t>e</a:t>
              </a:r>
              <a:r>
                <a:rPr lang="en-US" sz="3600" b="1" dirty="0">
                  <a:solidFill>
                    <a:srgbClr val="FF0000"/>
                  </a:solidFill>
                  <a:latin typeface="Optima" charset="0"/>
                  <a:ea typeface="Optima" charset="0"/>
                  <a:cs typeface="Optima" charset="0"/>
                </a:rPr>
                <a:t>X</a:t>
              </a:r>
              <a:r>
                <a:rPr lang="en-US" sz="3600" dirty="0">
                  <a:solidFill>
                    <a:prstClr val="white"/>
                  </a:solidFill>
                  <a:latin typeface="Optima" charset="0"/>
                  <a:ea typeface="Optima" charset="0"/>
                  <a:cs typeface="Optima" charset="0"/>
                </a:rPr>
                <a:t>ponential</a:t>
              </a:r>
            </a:p>
          </p:txBody>
        </p:sp>
        <p:sp>
          <p:nvSpPr>
            <p:cNvPr id="216" name="TextBox 215"/>
            <p:cNvSpPr txBox="1"/>
            <p:nvPr/>
          </p:nvSpPr>
          <p:spPr>
            <a:xfrm>
              <a:off x="8463538" y="4758278"/>
              <a:ext cx="2598489" cy="1600439"/>
            </a:xfrm>
            <a:prstGeom prst="rect">
              <a:avLst/>
            </a:prstGeom>
            <a:noFill/>
          </p:spPr>
          <p:txBody>
            <a:bodyPr wrap="none" rtlCol="0">
              <a:spAutoFit/>
            </a:bodyPr>
            <a:lstStyle/>
            <a:p>
              <a:pPr defTabSz="457189">
                <a:lnSpc>
                  <a:spcPct val="200000"/>
                </a:lnSpc>
              </a:pPr>
              <a:r>
                <a:rPr lang="en-US" sz="3600" b="1" dirty="0">
                  <a:solidFill>
                    <a:srgbClr val="FF0000"/>
                  </a:solidFill>
                  <a:latin typeface="Optima" charset="0"/>
                  <a:ea typeface="Optima" charset="0"/>
                  <a:cs typeface="Optima" charset="0"/>
                </a:rPr>
                <a:t>P</a:t>
              </a:r>
              <a:r>
                <a:rPr lang="en-US" sz="3600" dirty="0">
                  <a:solidFill>
                    <a:prstClr val="white"/>
                  </a:solidFill>
                  <a:latin typeface="Optima" charset="0"/>
                  <a:ea typeface="Optima" charset="0"/>
                  <a:cs typeface="Optima" charset="0"/>
                </a:rPr>
                <a:t>ractices</a:t>
              </a:r>
            </a:p>
          </p:txBody>
        </p:sp>
      </p:grpSp>
      <p:grpSp>
        <p:nvGrpSpPr>
          <p:cNvPr id="16" name="Group 15"/>
          <p:cNvGrpSpPr/>
          <p:nvPr/>
        </p:nvGrpSpPr>
        <p:grpSpPr>
          <a:xfrm>
            <a:off x="749191" y="2816665"/>
            <a:ext cx="5256680" cy="3436650"/>
            <a:chOff x="967186" y="1013500"/>
            <a:chExt cx="4343471" cy="2635235"/>
          </a:xfrm>
        </p:grpSpPr>
        <p:pic>
          <p:nvPicPr>
            <p:cNvPr id="17" name="Picture 16"/>
            <p:cNvPicPr>
              <a:picLocks noChangeAspect="1"/>
            </p:cNvPicPr>
            <p:nvPr/>
          </p:nvPicPr>
          <p:blipFill rotWithShape="1">
            <a:blip r:embed="rId4">
              <a:extLst>
                <a:ext uri="{BEBA8EAE-BF5A-486C-A8C5-ECC9F3942E4B}">
                  <a14:imgProps xmlns:a14="http://schemas.microsoft.com/office/drawing/2010/main">
                    <a14:imgLayer r:embed="rId5">
                      <a14:imgEffect>
                        <a14:sharpenSoften amount="21000"/>
                      </a14:imgEffect>
                      <a14:imgEffect>
                        <a14:colorTemperature colorTemp="6196"/>
                      </a14:imgEffect>
                      <a14:imgEffect>
                        <a14:saturation sat="193000"/>
                      </a14:imgEffect>
                      <a14:imgEffect>
                        <a14:brightnessContrast bright="29000" contrast="-17000"/>
                      </a14:imgEffect>
                    </a14:imgLayer>
                  </a14:imgProps>
                </a:ext>
              </a:extLst>
            </a:blip>
            <a:srcRect t="17667" b="3350"/>
            <a:stretch/>
          </p:blipFill>
          <p:spPr>
            <a:xfrm>
              <a:off x="967186" y="1013500"/>
              <a:ext cx="4343471" cy="2635235"/>
            </a:xfrm>
            <a:prstGeom prst="ellipse">
              <a:avLst/>
            </a:prstGeom>
            <a:ln>
              <a:noFill/>
            </a:ln>
            <a:effectLst>
              <a:softEdge rad="112500"/>
            </a:effectLst>
          </p:spPr>
        </p:pic>
        <p:pic>
          <p:nvPicPr>
            <p:cNvPr id="18" name="Picture 17"/>
            <p:cNvPicPr>
              <a:picLocks noChangeAspect="1"/>
            </p:cNvPicPr>
            <p:nvPr/>
          </p:nvPicPr>
          <p:blipFill>
            <a:blip r:embed="rId6"/>
            <a:stretch>
              <a:fillRect/>
            </a:stretch>
          </p:blipFill>
          <p:spPr>
            <a:xfrm>
              <a:off x="2254470" y="2785894"/>
              <a:ext cx="1797269" cy="745754"/>
            </a:xfrm>
            <a:prstGeom prst="rect">
              <a:avLst/>
            </a:prstGeom>
          </p:spPr>
        </p:pic>
        <p:sp>
          <p:nvSpPr>
            <p:cNvPr id="19" name="Oval 18"/>
            <p:cNvSpPr/>
            <p:nvPr/>
          </p:nvSpPr>
          <p:spPr>
            <a:xfrm>
              <a:off x="2756984" y="2967000"/>
              <a:ext cx="869085" cy="369631"/>
            </a:xfrm>
            <a:prstGeom prst="ellipse">
              <a:avLst/>
            </a:prstGeom>
            <a:gradFill>
              <a:gsLst>
                <a:gs pos="0">
                  <a:schemeClr val="accent5">
                    <a:tint val="50000"/>
                    <a:satMod val="300000"/>
                    <a:alpha val="56000"/>
                  </a:schemeClr>
                </a:gs>
                <a:gs pos="35000">
                  <a:schemeClr val="accent5">
                    <a:tint val="37000"/>
                    <a:satMod val="300000"/>
                  </a:schemeClr>
                </a:gs>
                <a:gs pos="100000">
                  <a:schemeClr val="accent5">
                    <a:tint val="15000"/>
                    <a:satMod val="350000"/>
                  </a:schemeClr>
                </a:gs>
              </a:gsLst>
            </a:gradFill>
            <a:ln w="38100">
              <a:solidFill>
                <a:schemeClr val="bg1">
                  <a:alpha val="53000"/>
                </a:schemeClr>
              </a:solidFill>
            </a:ln>
            <a:effectLst/>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en-AU" sz="100" dirty="0">
                  <a:solidFill>
                    <a:srgbClr val="4BACC6">
                      <a:lumMod val="20000"/>
                      <a:lumOff val="80000"/>
                    </a:srgbClr>
                  </a:solidFill>
                </a:rPr>
                <a:t>REFACTOR</a:t>
              </a:r>
            </a:p>
          </p:txBody>
        </p:sp>
        <p:pic>
          <p:nvPicPr>
            <p:cNvPr id="20" name="Picture 19"/>
            <p:cNvPicPr>
              <a:picLocks noChangeAspect="1"/>
            </p:cNvPicPr>
            <p:nvPr/>
          </p:nvPicPr>
          <p:blipFill>
            <a:blip r:embed="rId7"/>
            <a:stretch>
              <a:fillRect/>
            </a:stretch>
          </p:blipFill>
          <p:spPr>
            <a:xfrm flipH="1">
              <a:off x="2422157" y="2214735"/>
              <a:ext cx="1474577" cy="1031631"/>
            </a:xfrm>
            <a:prstGeom prst="rect">
              <a:avLst/>
            </a:prstGeom>
          </p:spPr>
        </p:pic>
      </p:grpSp>
    </p:spTree>
    <p:extLst>
      <p:ext uri="{BB962C8B-B14F-4D97-AF65-F5344CB8AC3E}">
        <p14:creationId xmlns:p14="http://schemas.microsoft.com/office/powerpoint/2010/main" val="134016220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7171703" y="351428"/>
            <a:ext cx="1834458" cy="927165"/>
            <a:chOff x="4716018" y="116634"/>
            <a:chExt cx="1872207" cy="927165"/>
          </a:xfrm>
        </p:grpSpPr>
        <p:sp>
          <p:nvSpPr>
            <p:cNvPr id="57" name="Rectangle 56"/>
            <p:cNvSpPr/>
            <p:nvPr/>
          </p:nvSpPr>
          <p:spPr>
            <a:xfrm>
              <a:off x="4788027" y="118767"/>
              <a:ext cx="1800198" cy="925032"/>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prstClr val="black">
                    <a:lumMod val="85000"/>
                    <a:lumOff val="15000"/>
                  </a:prstClr>
                </a:solidFill>
                <a:latin typeface="Optima"/>
                <a:cs typeface="Optima"/>
              </a:endParaRPr>
            </a:p>
          </p:txBody>
        </p:sp>
        <p:sp>
          <p:nvSpPr>
            <p:cNvPr id="58" name="Rectangle 57"/>
            <p:cNvSpPr/>
            <p:nvPr/>
          </p:nvSpPr>
          <p:spPr>
            <a:xfrm>
              <a:off x="4716018" y="116634"/>
              <a:ext cx="389573" cy="307744"/>
            </a:xfrm>
            <a:prstGeom prst="rect">
              <a:avLst/>
            </a:prstGeom>
          </p:spPr>
          <p:txBody>
            <a:bodyPr wrap="none" lIns="91408" tIns="45704" rIns="91408" bIns="45704">
              <a:spAutoFit/>
            </a:bodyPr>
            <a:lstStyle/>
            <a:p>
              <a:pPr marL="68376"/>
              <a:r>
                <a:rPr lang="en-US" sz="1400" u="sng" dirty="0">
                  <a:solidFill>
                    <a:prstClr val="black"/>
                  </a:solidFill>
                  <a:latin typeface="Optima"/>
                  <a:cs typeface="Optima"/>
                </a:rPr>
                <a:t>Key</a:t>
              </a:r>
            </a:p>
          </p:txBody>
        </p:sp>
        <p:sp>
          <p:nvSpPr>
            <p:cNvPr id="59" name="Flowchart: Decision 90"/>
            <p:cNvSpPr/>
            <p:nvPr/>
          </p:nvSpPr>
          <p:spPr>
            <a:xfrm>
              <a:off x="4860032" y="721207"/>
              <a:ext cx="298698" cy="259523"/>
            </a:xfrm>
            <a:prstGeom prst="flowChartDecision">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prstClr val="black">
                    <a:lumMod val="85000"/>
                    <a:lumOff val="15000"/>
                  </a:prstClr>
                </a:solidFill>
                <a:latin typeface="Optima"/>
                <a:cs typeface="Optima"/>
              </a:endParaRPr>
            </a:p>
          </p:txBody>
        </p:sp>
        <p:sp>
          <p:nvSpPr>
            <p:cNvPr id="60" name="TextBox 59"/>
            <p:cNvSpPr txBox="1"/>
            <p:nvPr/>
          </p:nvSpPr>
          <p:spPr>
            <a:xfrm>
              <a:off x="5162578" y="706031"/>
              <a:ext cx="815611" cy="307744"/>
            </a:xfrm>
            <a:prstGeom prst="rect">
              <a:avLst/>
            </a:prstGeom>
            <a:noFill/>
          </p:spPr>
          <p:txBody>
            <a:bodyPr wrap="none" lIns="91408" tIns="45704" rIns="91408" bIns="45704" rtlCol="0">
              <a:spAutoFit/>
            </a:bodyPr>
            <a:lstStyle/>
            <a:p>
              <a:r>
                <a:rPr lang="en-AU" sz="1400" dirty="0" smtClean="0">
                  <a:solidFill>
                    <a:srgbClr val="3366FF"/>
                  </a:solidFill>
                  <a:latin typeface="Optima"/>
                  <a:cs typeface="Optima"/>
                </a:rPr>
                <a:t>In Context</a:t>
              </a:r>
              <a:endParaRPr lang="en-AU" sz="1400" dirty="0">
                <a:solidFill>
                  <a:srgbClr val="3366FF"/>
                </a:solidFill>
                <a:latin typeface="Optima"/>
                <a:cs typeface="Optima"/>
              </a:endParaRPr>
            </a:p>
          </p:txBody>
        </p:sp>
        <p:sp>
          <p:nvSpPr>
            <p:cNvPr id="61" name="Flowchart: Decision 41"/>
            <p:cNvSpPr/>
            <p:nvPr/>
          </p:nvSpPr>
          <p:spPr>
            <a:xfrm>
              <a:off x="4860032" y="404664"/>
              <a:ext cx="298698" cy="259523"/>
            </a:xfrm>
            <a:prstGeom prst="flowChartDecision">
              <a:avLst/>
            </a:prstGeom>
            <a:gradFill>
              <a:gsLst>
                <a:gs pos="0">
                  <a:srgbClr val="00B050"/>
                </a:gs>
                <a:gs pos="100000">
                  <a:schemeClr val="accent3">
                    <a:tint val="50000"/>
                    <a:shade val="100000"/>
                    <a:satMod val="350000"/>
                  </a:schemeClr>
                </a:gs>
              </a:gsLst>
            </a:gra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srgbClr val="EEECE1">
                    <a:lumMod val="75000"/>
                  </a:srgbClr>
                </a:solidFill>
                <a:latin typeface="Optima"/>
                <a:cs typeface="Optima"/>
              </a:endParaRPr>
            </a:p>
          </p:txBody>
        </p:sp>
        <p:sp>
          <p:nvSpPr>
            <p:cNvPr id="62" name="TextBox 61"/>
            <p:cNvSpPr txBox="1"/>
            <p:nvPr/>
          </p:nvSpPr>
          <p:spPr>
            <a:xfrm>
              <a:off x="5151971" y="404665"/>
              <a:ext cx="684672" cy="307744"/>
            </a:xfrm>
            <a:prstGeom prst="rect">
              <a:avLst/>
            </a:prstGeom>
            <a:noFill/>
          </p:spPr>
          <p:txBody>
            <a:bodyPr wrap="none" lIns="91408" tIns="45704" rIns="91408" bIns="45704" rtlCol="0">
              <a:spAutoFit/>
            </a:bodyPr>
            <a:lstStyle/>
            <a:p>
              <a:r>
                <a:rPr lang="en-AU" sz="1400" dirty="0" smtClean="0">
                  <a:solidFill>
                    <a:srgbClr val="008000"/>
                  </a:solidFill>
                  <a:latin typeface="Optima"/>
                  <a:cs typeface="Optima"/>
                </a:rPr>
                <a:t>In Focus</a:t>
              </a:r>
              <a:endParaRPr lang="en-AU" sz="1400" dirty="0">
                <a:solidFill>
                  <a:srgbClr val="008000"/>
                </a:solidFill>
                <a:latin typeface="Optima"/>
                <a:cs typeface="Optima"/>
              </a:endParaRPr>
            </a:p>
          </p:txBody>
        </p:sp>
      </p:grpSp>
      <p:sp>
        <p:nvSpPr>
          <p:cNvPr id="55" name="Title 1"/>
          <p:cNvSpPr txBox="1">
            <a:spLocks/>
          </p:cNvSpPr>
          <p:nvPr/>
        </p:nvSpPr>
        <p:spPr>
          <a:xfrm>
            <a:off x="1849992" y="120906"/>
            <a:ext cx="6847936" cy="848968"/>
          </a:xfrm>
          <a:prstGeom prst="rect">
            <a:avLst/>
          </a:prstGeom>
        </p:spPr>
        <p:txBody>
          <a:bodyPr vert="horz" lIns="91408" tIns="45704" rIns="91408" bIns="45704"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10000"/>
              </a:lnSpc>
            </a:pPr>
            <a:r>
              <a:rPr lang="en-US" sz="2800" b="1" dirty="0" smtClean="0">
                <a:solidFill>
                  <a:prstClr val="black"/>
                </a:solidFill>
                <a:latin typeface="Optima"/>
                <a:cs typeface="Optima"/>
              </a:rPr>
              <a:t>Exponential Agile Practices</a:t>
            </a:r>
            <a:endParaRPr lang="en-AU" sz="1000" b="1" dirty="0">
              <a:solidFill>
                <a:prstClr val="black"/>
              </a:solidFill>
              <a:latin typeface="Optima"/>
              <a:cs typeface="Optima"/>
            </a:endParaRPr>
          </a:p>
        </p:txBody>
      </p:sp>
      <p:sp>
        <p:nvSpPr>
          <p:cNvPr id="63" name="TextBox 62"/>
          <p:cNvSpPr txBox="1"/>
          <p:nvPr/>
        </p:nvSpPr>
        <p:spPr>
          <a:xfrm>
            <a:off x="-31986" y="1989245"/>
            <a:ext cx="1728554" cy="4170368"/>
          </a:xfrm>
          <a:prstGeom prst="rect">
            <a:avLst/>
          </a:prstGeom>
          <a:noFill/>
        </p:spPr>
        <p:txBody>
          <a:bodyPr wrap="square" lIns="76197" tIns="38098" rIns="76197" bIns="38098" rtlCol="0">
            <a:spAutoFit/>
          </a:bodyPr>
          <a:lstStyle/>
          <a:p>
            <a:r>
              <a:rPr lang="en-US" sz="1400" dirty="0" smtClean="0">
                <a:solidFill>
                  <a:prstClr val="white"/>
                </a:solidFill>
                <a:effectLst>
                  <a:outerShdw blurRad="50800" dist="38100" dir="2700000" algn="tl" rotWithShape="0">
                    <a:srgbClr val="000000">
                      <a:alpha val="43000"/>
                    </a:srgbClr>
                  </a:outerShdw>
                </a:effectLst>
                <a:latin typeface="Optima"/>
                <a:cs typeface="Optima"/>
              </a:rPr>
              <a:t>XAP is a “T-shaped” fast start for people with no previous Agile experience. </a:t>
            </a:r>
          </a:p>
          <a:p>
            <a:endParaRPr lang="en-US" sz="1400" dirty="0">
              <a:solidFill>
                <a:prstClr val="white"/>
              </a:solidFill>
              <a:effectLst>
                <a:outerShdw blurRad="50800" dist="38100" dir="2700000" algn="tl" rotWithShape="0">
                  <a:srgbClr val="000000">
                    <a:alpha val="43000"/>
                  </a:srgbClr>
                </a:outerShdw>
              </a:effectLst>
              <a:latin typeface="Optima"/>
              <a:cs typeface="Optima"/>
            </a:endParaRPr>
          </a:p>
          <a:p>
            <a:r>
              <a:rPr lang="en-US" sz="1400" dirty="0" smtClean="0">
                <a:solidFill>
                  <a:prstClr val="white"/>
                </a:solidFill>
                <a:effectLst>
                  <a:outerShdw blurRad="50800" dist="38100" dir="2700000" algn="tl" rotWithShape="0">
                    <a:srgbClr val="000000">
                      <a:alpha val="43000"/>
                    </a:srgbClr>
                  </a:outerShdw>
                </a:effectLst>
                <a:latin typeface="Optima"/>
                <a:cs typeface="Optima"/>
              </a:rPr>
              <a:t>XAP begins with a clear orientation to the breadth of the Agile landscape.</a:t>
            </a:r>
          </a:p>
          <a:p>
            <a:endParaRPr lang="en-US" sz="1400" dirty="0">
              <a:solidFill>
                <a:prstClr val="white"/>
              </a:solidFill>
              <a:effectLst>
                <a:outerShdw blurRad="50800" dist="38100" dir="2700000" algn="tl" rotWithShape="0">
                  <a:srgbClr val="000000">
                    <a:alpha val="43000"/>
                  </a:srgbClr>
                </a:outerShdw>
              </a:effectLst>
              <a:latin typeface="Optima"/>
              <a:cs typeface="Optima"/>
            </a:endParaRPr>
          </a:p>
          <a:p>
            <a:r>
              <a:rPr lang="en-US" sz="1400" dirty="0" smtClean="0">
                <a:solidFill>
                  <a:prstClr val="white"/>
                </a:solidFill>
                <a:effectLst>
                  <a:outerShdw blurRad="50800" dist="38100" dir="2700000" algn="tl" rotWithShape="0">
                    <a:srgbClr val="000000">
                      <a:alpha val="43000"/>
                    </a:srgbClr>
                  </a:outerShdw>
                </a:effectLst>
                <a:latin typeface="Optima"/>
                <a:cs typeface="Optima"/>
              </a:rPr>
              <a:t>It grounds learnings via hands-on application of best practices and core metrics for high performing Agile teams.</a:t>
            </a:r>
          </a:p>
          <a:p>
            <a:endParaRPr lang="en-US" sz="1400" dirty="0" smtClean="0">
              <a:solidFill>
                <a:prstClr val="white"/>
              </a:solidFill>
              <a:effectLst>
                <a:outerShdw blurRad="50800" dist="38100" dir="2700000" algn="tl" rotWithShape="0">
                  <a:srgbClr val="000000">
                    <a:alpha val="43000"/>
                  </a:srgbClr>
                </a:outerShdw>
              </a:effectLst>
              <a:latin typeface="Optima"/>
              <a:cs typeface="Optima"/>
            </a:endParaRPr>
          </a:p>
          <a:p>
            <a:endParaRPr lang="en-US" sz="1400" dirty="0">
              <a:solidFill>
                <a:prstClr val="white"/>
              </a:solidFill>
              <a:effectLst>
                <a:outerShdw blurRad="50800" dist="38100" dir="2700000" algn="tl" rotWithShape="0">
                  <a:srgbClr val="000000">
                    <a:alpha val="43000"/>
                  </a:srgbClr>
                </a:outerShdw>
              </a:effectLst>
              <a:latin typeface="Optima"/>
              <a:cs typeface="Optima"/>
            </a:endParaRPr>
          </a:p>
        </p:txBody>
      </p:sp>
      <p:pic>
        <p:nvPicPr>
          <p:cNvPr id="2" name="Picture 1"/>
          <p:cNvPicPr>
            <a:picLocks noChangeAspect="1"/>
          </p:cNvPicPr>
          <p:nvPr/>
        </p:nvPicPr>
        <p:blipFill>
          <a:blip r:embed="rId3"/>
          <a:stretch>
            <a:fillRect/>
          </a:stretch>
        </p:blipFill>
        <p:spPr>
          <a:xfrm>
            <a:off x="1849992" y="1154664"/>
            <a:ext cx="7156169" cy="5008270"/>
          </a:xfrm>
          <a:prstGeom prst="rect">
            <a:avLst/>
          </a:prstGeom>
        </p:spPr>
      </p:pic>
    </p:spTree>
    <p:extLst>
      <p:ext uri="{BB962C8B-B14F-4D97-AF65-F5344CB8AC3E}">
        <p14:creationId xmlns:p14="http://schemas.microsoft.com/office/powerpoint/2010/main" val="155675315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50309"/>
            <a:ext cx="7366000" cy="533400"/>
          </a:xfrm>
        </p:spPr>
        <p:txBody>
          <a:bodyPr/>
          <a:lstStyle/>
          <a:p>
            <a:r>
              <a:rPr lang="en-US" dirty="0" smtClean="0"/>
              <a:t>Exponential Agile Practices Course Summary</a:t>
            </a:r>
            <a:endParaRPr lang="en-US" dirty="0"/>
          </a:p>
        </p:txBody>
      </p:sp>
      <p:sp>
        <p:nvSpPr>
          <p:cNvPr id="3" name="Content Placeholder 2"/>
          <p:cNvSpPr>
            <a:spLocks noGrp="1"/>
          </p:cNvSpPr>
          <p:nvPr>
            <p:ph idx="1"/>
          </p:nvPr>
        </p:nvSpPr>
        <p:spPr>
          <a:xfrm>
            <a:off x="1681018" y="615124"/>
            <a:ext cx="3659078" cy="5883211"/>
          </a:xfrm>
        </p:spPr>
        <p:txBody>
          <a:bodyPr>
            <a:noAutofit/>
          </a:bodyPr>
          <a:lstStyle/>
          <a:p>
            <a:endParaRPr lang="en-US" sz="1100" dirty="0" smtClean="0">
              <a:solidFill>
                <a:srgbClr val="000000"/>
              </a:solidFill>
              <a:cs typeface="Optima"/>
            </a:endParaRPr>
          </a:p>
          <a:p>
            <a:r>
              <a:rPr lang="en-US" sz="1100" dirty="0" smtClean="0">
                <a:solidFill>
                  <a:srgbClr val="000000"/>
                </a:solidFill>
                <a:cs typeface="Optima"/>
              </a:rPr>
              <a:t>Comparative </a:t>
            </a:r>
            <a:r>
              <a:rPr lang="en-US" sz="1100" dirty="0">
                <a:solidFill>
                  <a:srgbClr val="000000"/>
                </a:solidFill>
                <a:cs typeface="Optima"/>
              </a:rPr>
              <a:t>metrics show a 10x difference between high-performing </a:t>
            </a:r>
            <a:r>
              <a:rPr lang="en-US" sz="1100" dirty="0" smtClean="0">
                <a:solidFill>
                  <a:srgbClr val="000000"/>
                </a:solidFill>
                <a:cs typeface="Optima"/>
              </a:rPr>
              <a:t>Agile teams and ordinary “Scrums”. </a:t>
            </a:r>
            <a:r>
              <a:rPr lang="en-US" sz="1100" dirty="0">
                <a:solidFill>
                  <a:srgbClr val="000000"/>
                </a:solidFill>
                <a:cs typeface="Optima"/>
              </a:rPr>
              <a:t>Evolving one to the other </a:t>
            </a:r>
            <a:r>
              <a:rPr lang="en-US" sz="1100" dirty="0" smtClean="0">
                <a:solidFill>
                  <a:srgbClr val="000000"/>
                </a:solidFill>
                <a:cs typeface="Optima"/>
              </a:rPr>
              <a:t>yields a </a:t>
            </a:r>
            <a:r>
              <a:rPr lang="en-US" sz="1100" dirty="0">
                <a:solidFill>
                  <a:srgbClr val="000000"/>
                </a:solidFill>
                <a:cs typeface="Optima"/>
              </a:rPr>
              <a:t>phase change </a:t>
            </a:r>
            <a:r>
              <a:rPr lang="en-US" sz="1100" dirty="0" smtClean="0">
                <a:solidFill>
                  <a:srgbClr val="000000"/>
                </a:solidFill>
                <a:cs typeface="Optima"/>
              </a:rPr>
              <a:t>in team dynamics like a solid turning to </a:t>
            </a:r>
            <a:r>
              <a:rPr lang="en-US" sz="1100" dirty="0">
                <a:solidFill>
                  <a:srgbClr val="000000"/>
                </a:solidFill>
                <a:cs typeface="Optima"/>
              </a:rPr>
              <a:t>liquid.</a:t>
            </a:r>
          </a:p>
          <a:p>
            <a:pPr marL="0" indent="0">
              <a:lnSpc>
                <a:spcPct val="50000"/>
              </a:lnSpc>
              <a:buNone/>
            </a:pPr>
            <a:endParaRPr lang="en-US" sz="1100" dirty="0">
              <a:solidFill>
                <a:srgbClr val="000000"/>
              </a:solidFill>
              <a:cs typeface="Optima"/>
            </a:endParaRPr>
          </a:p>
          <a:p>
            <a:r>
              <a:rPr lang="en-US" sz="1100" dirty="0">
                <a:solidFill>
                  <a:srgbClr val="000000"/>
                </a:solidFill>
                <a:cs typeface="Optima"/>
              </a:rPr>
              <a:t>The 10x doesn’t come </a:t>
            </a:r>
            <a:r>
              <a:rPr lang="en-US" sz="1100" dirty="0" smtClean="0">
                <a:solidFill>
                  <a:srgbClr val="000000"/>
                </a:solidFill>
                <a:cs typeface="Optima"/>
              </a:rPr>
              <a:t>from individual certification or </a:t>
            </a:r>
            <a:r>
              <a:rPr lang="en-US" sz="1100" dirty="0">
                <a:solidFill>
                  <a:srgbClr val="000000"/>
                </a:solidFill>
                <a:cs typeface="Optima"/>
              </a:rPr>
              <a:t>heroism, but adherence to key </a:t>
            </a:r>
            <a:r>
              <a:rPr lang="en-US" sz="1100" dirty="0" smtClean="0">
                <a:solidFill>
                  <a:srgbClr val="000000"/>
                </a:solidFill>
                <a:cs typeface="Optima"/>
              </a:rPr>
              <a:t>team disciplines </a:t>
            </a:r>
            <a:r>
              <a:rPr lang="en-US" sz="1100" dirty="0">
                <a:solidFill>
                  <a:srgbClr val="000000"/>
                </a:solidFill>
                <a:cs typeface="Optima"/>
              </a:rPr>
              <a:t>that minimize costs of quality, delay, and </a:t>
            </a:r>
            <a:r>
              <a:rPr lang="en-US" sz="1100" dirty="0" smtClean="0">
                <a:solidFill>
                  <a:srgbClr val="000000"/>
                </a:solidFill>
                <a:cs typeface="Optima"/>
              </a:rPr>
              <a:t>learning.</a:t>
            </a:r>
          </a:p>
          <a:p>
            <a:endParaRPr lang="en-US" sz="1100" dirty="0">
              <a:solidFill>
                <a:srgbClr val="000000"/>
              </a:solidFill>
              <a:cs typeface="Optima"/>
            </a:endParaRPr>
          </a:p>
          <a:p>
            <a:r>
              <a:rPr lang="en-US" sz="1100" dirty="0" smtClean="0"/>
              <a:t>These disciplines are all based on a very simple kernel of practice patterns. While the ”Agile Churches” may claim that their particular method is the one and only, high performing Agile teams don’t care about Agile methods. They care about optimizing sustainable throughput. </a:t>
            </a:r>
          </a:p>
          <a:p>
            <a:endParaRPr lang="en-US" sz="1100" dirty="0"/>
          </a:p>
          <a:p>
            <a:r>
              <a:rPr lang="en-US" sz="1100" dirty="0" smtClean="0"/>
              <a:t>This course teaches that central core of Agile practices  hands-on using a child-like Lego game. This tinker-toy perspective makes Agile working quick and easy to grasp so yields immediate literacy across the whole team and profound insight into the essential mindset and profound business benefits of Agile working.</a:t>
            </a:r>
          </a:p>
          <a:p>
            <a:endParaRPr lang="en-US" sz="1100" dirty="0" smtClean="0"/>
          </a:p>
          <a:p>
            <a:r>
              <a:rPr lang="en-US" sz="1100" dirty="0">
                <a:solidFill>
                  <a:srgbClr val="000000"/>
                </a:solidFill>
                <a:cs typeface="Optima"/>
              </a:rPr>
              <a:t>Delivery practice misalignments risk productivity loss, technical debt and interpersonal friction so </a:t>
            </a:r>
            <a:r>
              <a:rPr lang="en-US" sz="1100" dirty="0" smtClean="0">
                <a:solidFill>
                  <a:srgbClr val="000000"/>
                </a:solidFill>
                <a:cs typeface="Optima"/>
              </a:rPr>
              <a:t>all Execs, Managers, Devs</a:t>
            </a:r>
            <a:r>
              <a:rPr lang="en-US" sz="1100" dirty="0">
                <a:solidFill>
                  <a:srgbClr val="000000"/>
                </a:solidFill>
                <a:cs typeface="Optima"/>
              </a:rPr>
              <a:t>, BAs, Testers and Designers in </a:t>
            </a:r>
            <a:r>
              <a:rPr lang="en-US" sz="1100" dirty="0" smtClean="0">
                <a:solidFill>
                  <a:srgbClr val="000000"/>
                </a:solidFill>
                <a:cs typeface="Optima"/>
              </a:rPr>
              <a:t>any XSCALE transformation may undertake the XAP training together.</a:t>
            </a:r>
            <a:r>
              <a:rPr lang="en-US" sz="1100" dirty="0"/>
              <a:t/>
            </a:r>
            <a:br>
              <a:rPr lang="en-US" sz="1100" dirty="0"/>
            </a:br>
            <a:endParaRPr lang="en-US" sz="1100" dirty="0" smtClean="0"/>
          </a:p>
          <a:p>
            <a:endParaRPr lang="en-US" sz="1100" dirty="0"/>
          </a:p>
        </p:txBody>
      </p:sp>
      <p:sp>
        <p:nvSpPr>
          <p:cNvPr id="4" name="Content Placeholder 3"/>
          <p:cNvSpPr>
            <a:spLocks noGrp="1"/>
          </p:cNvSpPr>
          <p:nvPr>
            <p:ph idx="11"/>
          </p:nvPr>
        </p:nvSpPr>
        <p:spPr>
          <a:xfrm>
            <a:off x="5230368" y="615124"/>
            <a:ext cx="3850132" cy="5566219"/>
          </a:xfrm>
        </p:spPr>
        <p:txBody>
          <a:bodyPr>
            <a:noAutofit/>
          </a:bodyPr>
          <a:lstStyle/>
          <a:p>
            <a:pPr marL="0" indent="0">
              <a:buNone/>
            </a:pPr>
            <a:r>
              <a:rPr lang="en-US" sz="1100" b="1" dirty="0" smtClean="0"/>
              <a:t>XAP </a:t>
            </a:r>
            <a:r>
              <a:rPr lang="en-US" sz="1100" dirty="0" smtClean="0"/>
              <a:t>covers:</a:t>
            </a:r>
            <a:endParaRPr lang="en-US" sz="1100" dirty="0"/>
          </a:p>
          <a:p>
            <a:pPr marL="342778" indent="-342778">
              <a:lnSpc>
                <a:spcPct val="110000"/>
              </a:lnSpc>
              <a:buFont typeface="Arial"/>
              <a:buChar char="•"/>
            </a:pPr>
            <a:r>
              <a:rPr lang="en-US" sz="1100" dirty="0" smtClean="0">
                <a:cs typeface="Optima"/>
              </a:rPr>
              <a:t>Why and how Agile is Quicker, Cheaper and Better</a:t>
            </a:r>
          </a:p>
          <a:p>
            <a:pPr marL="342778" indent="-342778">
              <a:lnSpc>
                <a:spcPct val="110000"/>
              </a:lnSpc>
              <a:buFont typeface="Arial"/>
              <a:buChar char="•"/>
            </a:pPr>
            <a:r>
              <a:rPr lang="en-US" sz="1100" dirty="0" smtClean="0">
                <a:cs typeface="Optima"/>
              </a:rPr>
              <a:t>The four extra benefits of Agile adoption</a:t>
            </a:r>
          </a:p>
          <a:p>
            <a:pPr marL="342778" indent="-342778">
              <a:lnSpc>
                <a:spcPct val="110000"/>
              </a:lnSpc>
              <a:buFont typeface="Arial"/>
              <a:buChar char="•"/>
            </a:pPr>
            <a:r>
              <a:rPr lang="en-US" sz="1100" dirty="0">
                <a:cs typeface="Optima"/>
              </a:rPr>
              <a:t>Why and how to replace project management with product </a:t>
            </a:r>
            <a:r>
              <a:rPr lang="en-US" sz="1100" dirty="0" smtClean="0">
                <a:cs typeface="Optima"/>
              </a:rPr>
              <a:t>management</a:t>
            </a:r>
          </a:p>
          <a:p>
            <a:pPr marL="342778" indent="-342778">
              <a:lnSpc>
                <a:spcPct val="110000"/>
              </a:lnSpc>
              <a:buFont typeface="Arial"/>
              <a:buChar char="•"/>
            </a:pPr>
            <a:r>
              <a:rPr lang="en-US" sz="1100" dirty="0" smtClean="0">
                <a:cs typeface="Optima"/>
              </a:rPr>
              <a:t>Feature Squads vs. Component Squads</a:t>
            </a:r>
            <a:endParaRPr lang="en-US" sz="1100" dirty="0">
              <a:cs typeface="Optima"/>
            </a:endParaRPr>
          </a:p>
          <a:p>
            <a:pPr marL="342778" indent="-342778">
              <a:lnSpc>
                <a:spcPct val="110000"/>
              </a:lnSpc>
              <a:buFont typeface="Arial"/>
              <a:buChar char="•"/>
            </a:pPr>
            <a:r>
              <a:rPr lang="en-US" sz="1100" dirty="0" smtClean="0">
                <a:cs typeface="Optima"/>
              </a:rPr>
              <a:t>How to reconcile Product Constraints against Business Value and Quality in the Agile Triangle</a:t>
            </a:r>
          </a:p>
          <a:p>
            <a:pPr marL="342778" indent="-342778">
              <a:lnSpc>
                <a:spcPct val="110000"/>
              </a:lnSpc>
              <a:buFont typeface="Arial"/>
              <a:buChar char="•"/>
            </a:pPr>
            <a:r>
              <a:rPr lang="en-US" sz="1100" dirty="0" smtClean="0">
                <a:cs typeface="Optima"/>
              </a:rPr>
              <a:t>Agile fundamentals – Squads, Sprints and Stories</a:t>
            </a:r>
          </a:p>
          <a:p>
            <a:pPr marL="342778" indent="-342778">
              <a:lnSpc>
                <a:spcPct val="110000"/>
              </a:lnSpc>
              <a:buFont typeface="Arial"/>
              <a:buChar char="•"/>
            </a:pPr>
            <a:r>
              <a:rPr lang="en-US" sz="1100" dirty="0" smtClean="0">
                <a:cs typeface="Optima"/>
              </a:rPr>
              <a:t>How Agile teams self-organize to track, prioritize and estimate their work</a:t>
            </a:r>
          </a:p>
          <a:p>
            <a:pPr marL="342778" indent="-342778">
              <a:lnSpc>
                <a:spcPct val="110000"/>
              </a:lnSpc>
              <a:buFont typeface="Arial"/>
              <a:buChar char="•"/>
            </a:pPr>
            <a:r>
              <a:rPr lang="en-US" sz="1100" dirty="0">
                <a:cs typeface="Optima"/>
              </a:rPr>
              <a:t>How-to: Grooming feature and story backlogs to maximize ROI and minimize COD</a:t>
            </a:r>
            <a:r>
              <a:rPr lang="en-US" sz="1100" dirty="0" smtClean="0">
                <a:cs typeface="Optima"/>
              </a:rPr>
              <a:t>.</a:t>
            </a:r>
          </a:p>
          <a:p>
            <a:pPr marL="342778" indent="-342778">
              <a:lnSpc>
                <a:spcPct val="110000"/>
              </a:lnSpc>
              <a:buFont typeface="Arial"/>
              <a:buChar char="•"/>
            </a:pPr>
            <a:r>
              <a:rPr lang="en-US" sz="1100" dirty="0" smtClean="0">
                <a:cs typeface="Optima"/>
              </a:rPr>
              <a:t>The fundamental Agile ceremonies – standups, planning games, sprint reviews and sprint retros</a:t>
            </a:r>
          </a:p>
          <a:p>
            <a:pPr marL="342778" indent="-342778">
              <a:lnSpc>
                <a:spcPct val="110000"/>
              </a:lnSpc>
              <a:buFont typeface="Arial"/>
              <a:buChar char="•"/>
            </a:pPr>
            <a:r>
              <a:rPr lang="en-US" sz="1100" b="1" dirty="0">
                <a:cs typeface="Optima"/>
              </a:rPr>
              <a:t>S</a:t>
            </a:r>
            <a:r>
              <a:rPr lang="en-US" sz="1100" b="1" dirty="0" smtClean="0">
                <a:cs typeface="Optima"/>
              </a:rPr>
              <a:t>imulation </a:t>
            </a:r>
            <a:r>
              <a:rPr lang="en-US" sz="1100" b="1" dirty="0">
                <a:cs typeface="Optima"/>
              </a:rPr>
              <a:t>of the core </a:t>
            </a:r>
            <a:r>
              <a:rPr lang="en-US" sz="1100" b="1" dirty="0" smtClean="0">
                <a:cs typeface="Optima"/>
              </a:rPr>
              <a:t>of </a:t>
            </a:r>
            <a:r>
              <a:rPr lang="en-US" sz="1100" b="1" dirty="0">
                <a:cs typeface="Optima"/>
              </a:rPr>
              <a:t>XP, BDD, CD and Scrumban</a:t>
            </a:r>
            <a:r>
              <a:rPr lang="en-US" sz="1100" b="1" dirty="0" smtClean="0">
                <a:cs typeface="Optima"/>
              </a:rPr>
              <a:t>.</a:t>
            </a:r>
          </a:p>
          <a:p>
            <a:pPr marL="342778" indent="-342778">
              <a:lnSpc>
                <a:spcPct val="110000"/>
              </a:lnSpc>
              <a:buFont typeface="Arial"/>
              <a:buChar char="•"/>
            </a:pPr>
            <a:r>
              <a:rPr lang="en-US" sz="1100" dirty="0">
                <a:cs typeface="Optima"/>
              </a:rPr>
              <a:t>How-to: Grooming feature and story backlogs to maximize ROI and minimize COD</a:t>
            </a:r>
            <a:r>
              <a:rPr lang="en-US" sz="1100" dirty="0" smtClean="0">
                <a:cs typeface="Optima"/>
              </a:rPr>
              <a:t>.</a:t>
            </a:r>
            <a:endParaRPr lang="en-US" sz="1100" dirty="0">
              <a:cs typeface="Optima"/>
            </a:endParaRPr>
          </a:p>
          <a:p>
            <a:pPr marL="342778" indent="-342778">
              <a:lnSpc>
                <a:spcPct val="110000"/>
              </a:lnSpc>
              <a:buFont typeface="Arial"/>
              <a:buChar char="•"/>
            </a:pPr>
            <a:r>
              <a:rPr lang="en-US" sz="1100" dirty="0" smtClean="0">
                <a:cs typeface="Optima"/>
              </a:rPr>
              <a:t>How to track, read and report metrics continuously using cumulative flow diagrams in Jira, Rally, etc. or just on a card wall.</a:t>
            </a:r>
          </a:p>
          <a:p>
            <a:pPr marL="342778" indent="-342778">
              <a:lnSpc>
                <a:spcPct val="110000"/>
              </a:lnSpc>
              <a:buFont typeface="Arial"/>
              <a:buChar char="•"/>
            </a:pPr>
            <a:r>
              <a:rPr lang="en-US" sz="1100" dirty="0" smtClean="0">
                <a:cs typeface="Optima"/>
              </a:rPr>
              <a:t>What “scaling” via LeSS, SAFe, ES, Nexus, Spotify, etc. really means day to day.</a:t>
            </a:r>
          </a:p>
          <a:p>
            <a:pPr marL="342778" indent="-342778">
              <a:lnSpc>
                <a:spcPct val="110000"/>
              </a:lnSpc>
              <a:buFont typeface="Arial"/>
              <a:buChar char="•"/>
            </a:pPr>
            <a:r>
              <a:rPr lang="en-US" sz="1100" dirty="0" smtClean="0">
                <a:cs typeface="Optima"/>
              </a:rPr>
              <a:t>Why CD and Behavior Driven Development are critical to maximizing sustainable throughput.</a:t>
            </a:r>
          </a:p>
          <a:p>
            <a:pPr marL="342778" indent="-342778">
              <a:lnSpc>
                <a:spcPct val="110000"/>
              </a:lnSpc>
              <a:buFont typeface="Arial"/>
              <a:buChar char="•"/>
            </a:pPr>
            <a:r>
              <a:rPr lang="en-US" sz="1100" dirty="0" smtClean="0">
                <a:cs typeface="Optima"/>
              </a:rPr>
              <a:t>First steps and and next steps on the journey: using Agile to roll out Agile</a:t>
            </a:r>
          </a:p>
          <a:p>
            <a:pPr marL="0" indent="0">
              <a:buNone/>
            </a:pPr>
            <a:endParaRPr lang="en-US" sz="1100" dirty="0"/>
          </a:p>
          <a:p>
            <a:endParaRPr lang="en-US" sz="1100" dirty="0"/>
          </a:p>
        </p:txBody>
      </p:sp>
      <p:sp>
        <p:nvSpPr>
          <p:cNvPr id="5" name="TextBox 4"/>
          <p:cNvSpPr txBox="1"/>
          <p:nvPr/>
        </p:nvSpPr>
        <p:spPr>
          <a:xfrm>
            <a:off x="-31986" y="1989245"/>
            <a:ext cx="1728554" cy="4170368"/>
          </a:xfrm>
          <a:prstGeom prst="rect">
            <a:avLst/>
          </a:prstGeom>
          <a:noFill/>
        </p:spPr>
        <p:txBody>
          <a:bodyPr wrap="square" lIns="76197" tIns="38098" rIns="76197" bIns="38098" rtlCol="0">
            <a:spAutoFit/>
          </a:bodyPr>
          <a:lstStyle/>
          <a:p>
            <a:r>
              <a:rPr lang="en-US" sz="1400" dirty="0" smtClean="0">
                <a:solidFill>
                  <a:prstClr val="white"/>
                </a:solidFill>
                <a:effectLst>
                  <a:outerShdw blurRad="50800" dist="38100" dir="2700000" algn="tl" rotWithShape="0">
                    <a:srgbClr val="000000">
                      <a:alpha val="43000"/>
                    </a:srgbClr>
                  </a:outerShdw>
                </a:effectLst>
                <a:latin typeface="Optima"/>
                <a:cs typeface="Optima"/>
              </a:rPr>
              <a:t>XAP is a “T-shaped” fast start for people with no previous Agile experience. </a:t>
            </a:r>
          </a:p>
          <a:p>
            <a:endParaRPr lang="en-US" sz="1400" dirty="0">
              <a:solidFill>
                <a:prstClr val="white"/>
              </a:solidFill>
              <a:effectLst>
                <a:outerShdw blurRad="50800" dist="38100" dir="2700000" algn="tl" rotWithShape="0">
                  <a:srgbClr val="000000">
                    <a:alpha val="43000"/>
                  </a:srgbClr>
                </a:outerShdw>
              </a:effectLst>
              <a:latin typeface="Optima"/>
              <a:cs typeface="Optima"/>
            </a:endParaRPr>
          </a:p>
          <a:p>
            <a:r>
              <a:rPr lang="en-US" sz="1400" dirty="0" smtClean="0">
                <a:solidFill>
                  <a:prstClr val="white"/>
                </a:solidFill>
                <a:effectLst>
                  <a:outerShdw blurRad="50800" dist="38100" dir="2700000" algn="tl" rotWithShape="0">
                    <a:srgbClr val="000000">
                      <a:alpha val="43000"/>
                    </a:srgbClr>
                  </a:outerShdw>
                </a:effectLst>
                <a:latin typeface="Optima"/>
                <a:cs typeface="Optima"/>
              </a:rPr>
              <a:t>XAP begins with a clear orientation to the breadth of the Agile landscape.</a:t>
            </a:r>
          </a:p>
          <a:p>
            <a:endParaRPr lang="en-US" sz="1400" dirty="0">
              <a:solidFill>
                <a:prstClr val="white"/>
              </a:solidFill>
              <a:effectLst>
                <a:outerShdw blurRad="50800" dist="38100" dir="2700000" algn="tl" rotWithShape="0">
                  <a:srgbClr val="000000">
                    <a:alpha val="43000"/>
                  </a:srgbClr>
                </a:outerShdw>
              </a:effectLst>
              <a:latin typeface="Optima"/>
              <a:cs typeface="Optima"/>
            </a:endParaRPr>
          </a:p>
          <a:p>
            <a:r>
              <a:rPr lang="en-US" sz="1400" dirty="0" smtClean="0">
                <a:solidFill>
                  <a:prstClr val="white"/>
                </a:solidFill>
                <a:effectLst>
                  <a:outerShdw blurRad="50800" dist="38100" dir="2700000" algn="tl" rotWithShape="0">
                    <a:srgbClr val="000000">
                      <a:alpha val="43000"/>
                    </a:srgbClr>
                  </a:outerShdw>
                </a:effectLst>
                <a:latin typeface="Optima"/>
                <a:cs typeface="Optima"/>
              </a:rPr>
              <a:t>It grounds learnings via hands-on application of best practices and core metrics for high performing Agile teams.</a:t>
            </a:r>
          </a:p>
          <a:p>
            <a:endParaRPr lang="en-US" sz="1400" dirty="0" smtClean="0">
              <a:solidFill>
                <a:prstClr val="white"/>
              </a:solidFill>
              <a:effectLst>
                <a:outerShdw blurRad="50800" dist="38100" dir="2700000" algn="tl" rotWithShape="0">
                  <a:srgbClr val="000000">
                    <a:alpha val="43000"/>
                  </a:srgbClr>
                </a:outerShdw>
              </a:effectLst>
              <a:latin typeface="Optima"/>
              <a:cs typeface="Optima"/>
            </a:endParaRPr>
          </a:p>
          <a:p>
            <a:endParaRPr lang="en-US" sz="1400" dirty="0">
              <a:solidFill>
                <a:prstClr val="white"/>
              </a:solidFill>
              <a:effectLst>
                <a:outerShdw blurRad="50800" dist="38100" dir="2700000" algn="tl" rotWithShape="0">
                  <a:srgbClr val="000000">
                    <a:alpha val="43000"/>
                  </a:srgbClr>
                </a:outerShdw>
              </a:effectLst>
              <a:latin typeface="Optima"/>
              <a:cs typeface="Optima"/>
            </a:endParaRPr>
          </a:p>
        </p:txBody>
      </p:sp>
    </p:spTree>
    <p:extLst>
      <p:ext uri="{BB962C8B-B14F-4D97-AF65-F5344CB8AC3E}">
        <p14:creationId xmlns:p14="http://schemas.microsoft.com/office/powerpoint/2010/main" val="205443579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pple.png"/>
          <p:cNvPicPr>
            <a:picLocks noChangeAspect="1"/>
          </p:cNvPicPr>
          <p:nvPr/>
        </p:nvPicPr>
        <p:blipFill rotWithShape="1">
          <a:blip r:embed="rId2">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3">
                    <a14:imgEffect>
                      <a14:backgroundRemoval t="0" b="94889" l="5909" r="100000">
                        <a14:foregroundMark x1="71212" y1="51556" x2="79242" y2="44000"/>
                      </a14:backgroundRemoval>
                    </a14:imgEffect>
                    <a14:imgEffect>
                      <a14:artisticCement/>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8590" t="13469" r="15115" b="7727"/>
          <a:stretch/>
        </p:blipFill>
        <p:spPr>
          <a:xfrm>
            <a:off x="0" y="1154686"/>
            <a:ext cx="9144000" cy="5703314"/>
          </a:xfrm>
          <a:prstGeom prst="rect">
            <a:avLst/>
          </a:prstGeom>
          <a:ln>
            <a:noFill/>
          </a:ln>
          <a:effectLst>
            <a:innerShdw dist="406400" dir="16200000">
              <a:srgbClr val="F2B734"/>
            </a:innerShdw>
          </a:effectLst>
        </p:spPr>
      </p:pic>
      <p:sp>
        <p:nvSpPr>
          <p:cNvPr id="2" name="Title 1"/>
          <p:cNvSpPr>
            <a:spLocks noGrp="1"/>
          </p:cNvSpPr>
          <p:nvPr>
            <p:ph type="ctrTitle"/>
          </p:nvPr>
        </p:nvSpPr>
        <p:spPr>
          <a:xfrm>
            <a:off x="509827" y="540159"/>
            <a:ext cx="8796219" cy="1470025"/>
          </a:xfrm>
        </p:spPr>
        <p:txBody>
          <a:bodyPr>
            <a:noAutofit/>
          </a:bodyPr>
          <a:lstStyle/>
          <a:p>
            <a:pPr algn="l"/>
            <a:r>
              <a:rPr lang="en-AU" sz="2400" cap="none" dirty="0" smtClean="0">
                <a:latin typeface="Optima"/>
                <a:cs typeface="Optima"/>
              </a:rPr>
              <a:t/>
            </a:r>
            <a:br>
              <a:rPr lang="en-AU" sz="2400" cap="none" dirty="0" smtClean="0">
                <a:latin typeface="Optima"/>
                <a:cs typeface="Optima"/>
              </a:rPr>
            </a:br>
            <a:r>
              <a:rPr lang="en-AU" sz="4800" cap="none" noProof="0" dirty="0" smtClean="0">
                <a:latin typeface="Optima"/>
                <a:cs typeface="Optima"/>
              </a:rPr>
              <a:t/>
            </a:r>
            <a:br>
              <a:rPr lang="en-AU" sz="4800" cap="none" noProof="0" dirty="0" smtClean="0">
                <a:latin typeface="Optima"/>
                <a:cs typeface="Optima"/>
              </a:rPr>
            </a:br>
            <a:r>
              <a:rPr lang="en-AU" sz="4800" cap="none" noProof="0" dirty="0" smtClean="0">
                <a:latin typeface="Optima"/>
                <a:cs typeface="Optima"/>
              </a:rPr>
              <a:t>Agility</a:t>
            </a:r>
            <a:r>
              <a:rPr lang="en-AU" sz="4800" cap="none" dirty="0">
                <a:latin typeface="Optima"/>
                <a:cs typeface="Optima"/>
              </a:rPr>
              <a:t> </a:t>
            </a:r>
            <a:r>
              <a:rPr lang="en-AU" sz="4800" cap="none" dirty="0" smtClean="0">
                <a:latin typeface="Optima"/>
                <a:cs typeface="Optima"/>
              </a:rPr>
              <a:t>and</a:t>
            </a:r>
            <a:r>
              <a:rPr lang="en-AU" sz="4800" cap="none" noProof="0" dirty="0" smtClean="0">
                <a:latin typeface="Optima"/>
                <a:cs typeface="Optima"/>
              </a:rPr>
              <a:t> Rigor</a:t>
            </a:r>
            <a:endParaRPr lang="en-AU" sz="4800" cap="none" noProof="0" dirty="0">
              <a:latin typeface="Optima"/>
              <a:cs typeface="Optima"/>
            </a:endParaRPr>
          </a:p>
        </p:txBody>
      </p:sp>
      <p:sp>
        <p:nvSpPr>
          <p:cNvPr id="4" name="TextBox 3"/>
          <p:cNvSpPr txBox="1"/>
          <p:nvPr/>
        </p:nvSpPr>
        <p:spPr>
          <a:xfrm>
            <a:off x="3563005" y="6526926"/>
            <a:ext cx="5549463" cy="307777"/>
          </a:xfrm>
          <a:prstGeom prst="rect">
            <a:avLst/>
          </a:prstGeom>
          <a:noFill/>
        </p:spPr>
        <p:txBody>
          <a:bodyPr wrap="square" rtlCol="0">
            <a:spAutoFit/>
          </a:bodyPr>
          <a:lstStyle/>
          <a:p>
            <a:pPr algn="ctr"/>
            <a:r>
              <a:rPr lang="en-US" sz="1400" dirty="0" smtClean="0">
                <a:solidFill>
                  <a:schemeClr val="bg1">
                    <a:lumMod val="75000"/>
                  </a:schemeClr>
                </a:solidFill>
              </a:rPr>
              <a:t>Copyright © 2017 by Peter Merel   Confidential and Proprietary</a:t>
            </a:r>
          </a:p>
        </p:txBody>
      </p:sp>
    </p:spTree>
    <p:extLst>
      <p:ext uri="{BB962C8B-B14F-4D97-AF65-F5344CB8AC3E}">
        <p14:creationId xmlns:p14="http://schemas.microsoft.com/office/powerpoint/2010/main" val="14372582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63005" y="6526926"/>
            <a:ext cx="5549463" cy="307777"/>
          </a:xfrm>
          <a:prstGeom prst="rect">
            <a:avLst/>
          </a:prstGeom>
          <a:noFill/>
        </p:spPr>
        <p:txBody>
          <a:bodyPr wrap="square" rtlCol="0">
            <a:spAutoFit/>
          </a:bodyPr>
          <a:lstStyle/>
          <a:p>
            <a:pPr algn="ctr"/>
            <a:r>
              <a:rPr lang="en-US" sz="1400" dirty="0" smtClean="0">
                <a:solidFill>
                  <a:schemeClr val="bg1">
                    <a:lumMod val="75000"/>
                  </a:schemeClr>
                </a:solidFill>
              </a:rPr>
              <a:t>Copyright © 2017 by Peter Merel   Confidential and Proprietary</a:t>
            </a:r>
          </a:p>
        </p:txBody>
      </p:sp>
      <p:sp>
        <p:nvSpPr>
          <p:cNvPr id="8" name="Title 1"/>
          <p:cNvSpPr>
            <a:spLocks noGrp="1"/>
          </p:cNvSpPr>
          <p:nvPr>
            <p:ph type="ctrTitle"/>
          </p:nvPr>
        </p:nvSpPr>
        <p:spPr>
          <a:xfrm>
            <a:off x="391736" y="501333"/>
            <a:ext cx="8554454" cy="1470025"/>
          </a:xfrm>
        </p:spPr>
        <p:txBody>
          <a:bodyPr>
            <a:noAutofit/>
          </a:bodyPr>
          <a:lstStyle/>
          <a:p>
            <a:pPr algn="ctr"/>
            <a:r>
              <a:rPr lang="en-AU" sz="4800" cap="none" noProof="0" dirty="0" smtClean="0">
                <a:latin typeface="Optima"/>
                <a:cs typeface="Optima"/>
              </a:rPr>
              <a:t>Without Agility,</a:t>
            </a:r>
            <a:br>
              <a:rPr lang="en-AU" sz="4800" cap="none" noProof="0" dirty="0" smtClean="0">
                <a:latin typeface="Optima"/>
                <a:cs typeface="Optima"/>
              </a:rPr>
            </a:br>
            <a:r>
              <a:rPr lang="en-AU" sz="4800" cap="none" noProof="0" dirty="0" smtClean="0">
                <a:latin typeface="Optima"/>
                <a:cs typeface="Optima"/>
              </a:rPr>
              <a:t> Rigor creates bureaucracy</a:t>
            </a:r>
            <a:endParaRPr lang="en-AU" sz="4800" cap="none" noProof="0" dirty="0">
              <a:latin typeface="Optima"/>
              <a:cs typeface="Optima"/>
            </a:endParaRPr>
          </a:p>
        </p:txBody>
      </p:sp>
      <p:pic>
        <p:nvPicPr>
          <p:cNvPr id="3" name="Picture 2"/>
          <p:cNvPicPr>
            <a:picLocks noChangeAspect="1"/>
          </p:cNvPicPr>
          <p:nvPr/>
        </p:nvPicPr>
        <p:blipFill>
          <a:blip r:embed="rId2"/>
          <a:stretch>
            <a:fillRect/>
          </a:stretch>
        </p:blipFill>
        <p:spPr>
          <a:xfrm>
            <a:off x="0" y="1971358"/>
            <a:ext cx="9112468" cy="4876045"/>
          </a:xfrm>
          <a:prstGeom prst="rect">
            <a:avLst/>
          </a:prstGeom>
        </p:spPr>
      </p:pic>
    </p:spTree>
    <p:extLst>
      <p:ext uri="{BB962C8B-B14F-4D97-AF65-F5344CB8AC3E}">
        <p14:creationId xmlns:p14="http://schemas.microsoft.com/office/powerpoint/2010/main" val="32284208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63005" y="6526926"/>
            <a:ext cx="5549463" cy="307777"/>
          </a:xfrm>
          <a:prstGeom prst="rect">
            <a:avLst/>
          </a:prstGeom>
          <a:noFill/>
        </p:spPr>
        <p:txBody>
          <a:bodyPr wrap="square" rtlCol="0">
            <a:spAutoFit/>
          </a:bodyPr>
          <a:lstStyle/>
          <a:p>
            <a:pPr algn="ctr"/>
            <a:r>
              <a:rPr lang="en-US" sz="1400" dirty="0" smtClean="0">
                <a:solidFill>
                  <a:schemeClr val="bg1">
                    <a:lumMod val="75000"/>
                  </a:schemeClr>
                </a:solidFill>
              </a:rPr>
              <a:t>Copyright © 2017 by Peter Merel   Confidential and Proprietary</a:t>
            </a:r>
          </a:p>
        </p:txBody>
      </p:sp>
      <p:pic>
        <p:nvPicPr>
          <p:cNvPr id="2" name="Picture 1"/>
          <p:cNvPicPr>
            <a:picLocks noChangeAspect="1"/>
          </p:cNvPicPr>
          <p:nvPr/>
        </p:nvPicPr>
        <p:blipFill>
          <a:blip r:embed="rId2"/>
          <a:stretch>
            <a:fillRect/>
          </a:stretch>
        </p:blipFill>
        <p:spPr>
          <a:xfrm>
            <a:off x="0" y="2679700"/>
            <a:ext cx="9144000" cy="4178300"/>
          </a:xfrm>
          <a:prstGeom prst="rect">
            <a:avLst/>
          </a:prstGeom>
        </p:spPr>
      </p:pic>
      <p:sp>
        <p:nvSpPr>
          <p:cNvPr id="8" name="Title 1"/>
          <p:cNvSpPr>
            <a:spLocks noGrp="1"/>
          </p:cNvSpPr>
          <p:nvPr>
            <p:ph type="ctrTitle"/>
          </p:nvPr>
        </p:nvSpPr>
        <p:spPr>
          <a:xfrm>
            <a:off x="-76200" y="1822133"/>
            <a:ext cx="9112468" cy="1470025"/>
          </a:xfrm>
        </p:spPr>
        <p:txBody>
          <a:bodyPr>
            <a:noAutofit/>
          </a:bodyPr>
          <a:lstStyle/>
          <a:p>
            <a:pPr algn="ctr"/>
            <a:r>
              <a:rPr lang="en-AU" sz="4000" cap="none" noProof="0" dirty="0" smtClean="0">
                <a:latin typeface="Optima"/>
                <a:cs typeface="Optima"/>
              </a:rPr>
              <a:t>Rigor and Agility together empower</a:t>
            </a:r>
            <a:br>
              <a:rPr lang="en-AU" sz="4000" cap="none" noProof="0" dirty="0" smtClean="0">
                <a:latin typeface="Optima"/>
                <a:cs typeface="Optima"/>
              </a:rPr>
            </a:br>
            <a:r>
              <a:rPr lang="en-AU" sz="4000" cap="none" dirty="0" smtClean="0">
                <a:latin typeface="Optima"/>
                <a:cs typeface="Optima"/>
              </a:rPr>
              <a:t>high-performing, self-organizing </a:t>
            </a:r>
            <a:br>
              <a:rPr lang="en-AU" sz="4000" cap="none" dirty="0" smtClean="0">
                <a:latin typeface="Optima"/>
                <a:cs typeface="Optima"/>
              </a:rPr>
            </a:br>
            <a:r>
              <a:rPr lang="en-AU" sz="4000" cap="none" dirty="0" smtClean="0">
                <a:latin typeface="Optima"/>
                <a:cs typeface="Optima"/>
              </a:rPr>
              <a:t>teams in self-managing streams. </a:t>
            </a:r>
            <a:br>
              <a:rPr lang="en-AU" sz="4000" cap="none" dirty="0" smtClean="0">
                <a:latin typeface="Optima"/>
                <a:cs typeface="Optima"/>
              </a:rPr>
            </a:br>
            <a:endParaRPr lang="en-AU" sz="4000" cap="none" noProof="0" dirty="0">
              <a:latin typeface="Optima"/>
              <a:cs typeface="Optima"/>
            </a:endParaRPr>
          </a:p>
        </p:txBody>
      </p:sp>
    </p:spTree>
    <p:extLst>
      <p:ext uri="{BB962C8B-B14F-4D97-AF65-F5344CB8AC3E}">
        <p14:creationId xmlns:p14="http://schemas.microsoft.com/office/powerpoint/2010/main" val="111782391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pple.png"/>
          <p:cNvPicPr>
            <a:picLocks noChangeAspect="1"/>
          </p:cNvPicPr>
          <p:nvPr/>
        </p:nvPicPr>
        <p:blipFill rotWithShape="1">
          <a:blip r:embed="rId2">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3">
                    <a14:imgEffect>
                      <a14:backgroundRemoval t="0" b="94889" l="5909" r="100000">
                        <a14:foregroundMark x1="71212" y1="51556" x2="79242" y2="44000"/>
                      </a14:backgroundRemoval>
                    </a14:imgEffect>
                    <a14:imgEffect>
                      <a14:artisticCement/>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8590" t="13469" r="15115" b="7727"/>
          <a:stretch/>
        </p:blipFill>
        <p:spPr>
          <a:xfrm>
            <a:off x="0" y="1154686"/>
            <a:ext cx="9144000" cy="5703314"/>
          </a:xfrm>
          <a:prstGeom prst="rect">
            <a:avLst/>
          </a:prstGeom>
          <a:ln>
            <a:noFill/>
          </a:ln>
          <a:effectLst>
            <a:innerShdw dist="406400" dir="16200000">
              <a:srgbClr val="F2B734"/>
            </a:innerShdw>
          </a:effectLst>
        </p:spPr>
      </p:pic>
      <p:sp>
        <p:nvSpPr>
          <p:cNvPr id="2" name="Title 1"/>
          <p:cNvSpPr>
            <a:spLocks noGrp="1"/>
          </p:cNvSpPr>
          <p:nvPr>
            <p:ph type="ctrTitle"/>
          </p:nvPr>
        </p:nvSpPr>
        <p:spPr>
          <a:xfrm>
            <a:off x="509827" y="540159"/>
            <a:ext cx="8796219" cy="1470025"/>
          </a:xfrm>
        </p:spPr>
        <p:txBody>
          <a:bodyPr>
            <a:noAutofit/>
          </a:bodyPr>
          <a:lstStyle/>
          <a:p>
            <a:pPr algn="l"/>
            <a:r>
              <a:rPr lang="en-AU" sz="2400" cap="none" dirty="0" smtClean="0">
                <a:latin typeface="Optima"/>
                <a:cs typeface="Optima"/>
              </a:rPr>
              <a:t/>
            </a:r>
            <a:br>
              <a:rPr lang="en-AU" sz="2400" cap="none" dirty="0" smtClean="0">
                <a:latin typeface="Optima"/>
                <a:cs typeface="Optima"/>
              </a:rPr>
            </a:br>
            <a:r>
              <a:rPr lang="en-AU" sz="4800" cap="none" noProof="0" dirty="0" smtClean="0">
                <a:latin typeface="Optima"/>
                <a:cs typeface="Optima"/>
              </a:rPr>
              <a:t/>
            </a:r>
            <a:br>
              <a:rPr lang="en-AU" sz="4800" cap="none" noProof="0" dirty="0" smtClean="0">
                <a:latin typeface="Optima"/>
                <a:cs typeface="Optima"/>
              </a:rPr>
            </a:br>
            <a:r>
              <a:rPr lang="en-AU" sz="4800" cap="none" noProof="0" dirty="0" smtClean="0">
                <a:latin typeface="Optima"/>
                <a:cs typeface="Optima"/>
              </a:rPr>
              <a:t>What kind of Rigor?</a:t>
            </a:r>
            <a:endParaRPr lang="en-AU" sz="4800" cap="none" noProof="0" dirty="0">
              <a:latin typeface="Optima"/>
              <a:cs typeface="Optima"/>
            </a:endParaRPr>
          </a:p>
        </p:txBody>
      </p:sp>
    </p:spTree>
    <p:extLst>
      <p:ext uri="{BB962C8B-B14F-4D97-AF65-F5344CB8AC3E}">
        <p14:creationId xmlns:p14="http://schemas.microsoft.com/office/powerpoint/2010/main" val="1865857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16300" y="304800"/>
            <a:ext cx="5584946" cy="930684"/>
          </a:xfrm>
        </p:spPr>
        <p:txBody>
          <a:bodyPr>
            <a:noAutofit/>
          </a:bodyPr>
          <a:lstStyle/>
          <a:p>
            <a:pPr algn="l"/>
            <a:r>
              <a:rPr lang="en-AU" sz="2400" cap="none" dirty="0" smtClean="0">
                <a:latin typeface="Optima"/>
                <a:cs typeface="Optima"/>
              </a:rPr>
              <a:t/>
            </a:r>
            <a:br>
              <a:rPr lang="en-AU" sz="2400" cap="none" dirty="0" smtClean="0">
                <a:latin typeface="Optima"/>
                <a:cs typeface="Optima"/>
              </a:rPr>
            </a:br>
            <a:r>
              <a:rPr lang="en-AU" sz="4800" cap="none" noProof="0" dirty="0" smtClean="0">
                <a:latin typeface="Optima"/>
                <a:cs typeface="Optima"/>
              </a:rPr>
              <a:t/>
            </a:r>
            <a:br>
              <a:rPr lang="en-AU" sz="4800" cap="none" noProof="0" dirty="0" smtClean="0">
                <a:latin typeface="Optima"/>
                <a:cs typeface="Optima"/>
              </a:rPr>
            </a:br>
            <a:r>
              <a:rPr lang="en-AU" sz="4800" cap="none" noProof="0" dirty="0" smtClean="0">
                <a:latin typeface="Optima"/>
                <a:cs typeface="Optima"/>
              </a:rPr>
              <a:t>Quality Automation</a:t>
            </a:r>
            <a:endParaRPr lang="en-AU" sz="4800" cap="none" noProof="0" dirty="0">
              <a:latin typeface="Optima"/>
              <a:cs typeface="Optima"/>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458" t="38712" r="23407" b="12852"/>
          <a:stretch/>
        </p:blipFill>
        <p:spPr bwMode="auto">
          <a:xfrm>
            <a:off x="0" y="16002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078228" y="1243568"/>
            <a:ext cx="7365093" cy="369332"/>
          </a:xfrm>
          <a:prstGeom prst="rect">
            <a:avLst/>
          </a:prstGeom>
          <a:noFill/>
        </p:spPr>
        <p:txBody>
          <a:bodyPr wrap="none" rtlCol="0">
            <a:spAutoFit/>
          </a:bodyPr>
          <a:lstStyle/>
          <a:p>
            <a:r>
              <a:rPr lang="en-US" dirty="0" smtClean="0">
                <a:latin typeface="Optima" charset="0"/>
                <a:ea typeface="Optima" charset="0"/>
                <a:cs typeface="Optima" charset="0"/>
              </a:rPr>
              <a:t>Flatten cost of change, decentralize integration and refactor tech debt.</a:t>
            </a:r>
            <a:endParaRPr lang="en-US" dirty="0">
              <a:latin typeface="Optima" charset="0"/>
              <a:ea typeface="Optima" charset="0"/>
              <a:cs typeface="Optima" charset="0"/>
            </a:endParaRPr>
          </a:p>
        </p:txBody>
      </p:sp>
    </p:spTree>
    <p:extLst>
      <p:ext uri="{BB962C8B-B14F-4D97-AF65-F5344CB8AC3E}">
        <p14:creationId xmlns:p14="http://schemas.microsoft.com/office/powerpoint/2010/main" val="71142568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300" y="812800"/>
            <a:ext cx="8667874" cy="930684"/>
          </a:xfrm>
        </p:spPr>
        <p:txBody>
          <a:bodyPr>
            <a:noAutofit/>
          </a:bodyPr>
          <a:lstStyle/>
          <a:p>
            <a:pPr algn="l"/>
            <a:r>
              <a:rPr lang="en-AU" sz="4400" cap="none" smtClean="0">
                <a:latin typeface="Optima"/>
                <a:cs typeface="Optima"/>
              </a:rPr>
              <a:t>Breadth-First Product </a:t>
            </a:r>
            <a:r>
              <a:rPr lang="en-AU" sz="4400" cap="none" dirty="0" smtClean="0">
                <a:latin typeface="Optima"/>
                <a:cs typeface="Optima"/>
              </a:rPr>
              <a:t>Management</a:t>
            </a:r>
            <a:endParaRPr lang="en-AU" sz="4400" cap="none" noProof="0" dirty="0">
              <a:latin typeface="Optima"/>
              <a:cs typeface="Optima"/>
            </a:endParaRPr>
          </a:p>
        </p:txBody>
      </p:sp>
      <p:sp>
        <p:nvSpPr>
          <p:cNvPr id="26" name="TextBox 25"/>
          <p:cNvSpPr txBox="1"/>
          <p:nvPr/>
        </p:nvSpPr>
        <p:spPr>
          <a:xfrm>
            <a:off x="260348" y="1751568"/>
            <a:ext cx="8287077" cy="369332"/>
          </a:xfrm>
          <a:prstGeom prst="rect">
            <a:avLst/>
          </a:prstGeom>
          <a:noFill/>
        </p:spPr>
        <p:txBody>
          <a:bodyPr wrap="none" rtlCol="0">
            <a:spAutoFit/>
          </a:bodyPr>
          <a:lstStyle/>
          <a:p>
            <a:r>
              <a:rPr lang="en-US" dirty="0" smtClean="0">
                <a:latin typeface="Optima" charset="0"/>
                <a:ea typeface="Optima" charset="0"/>
                <a:cs typeface="Optima" charset="0"/>
              </a:rPr>
              <a:t>Design, Delivery and DevOps work hand-in-glove to defend Release predictions. </a:t>
            </a:r>
            <a:endParaRPr lang="en-US" dirty="0">
              <a:latin typeface="Optima" charset="0"/>
              <a:ea typeface="Optima" charset="0"/>
              <a:cs typeface="Optima" charset="0"/>
            </a:endParaRPr>
          </a:p>
        </p:txBody>
      </p:sp>
      <p:pic>
        <p:nvPicPr>
          <p:cNvPr id="27" name="Picture 26"/>
          <p:cNvPicPr>
            <a:picLocks noChangeAspect="1"/>
          </p:cNvPicPr>
          <p:nvPr/>
        </p:nvPicPr>
        <p:blipFill>
          <a:blip r:embed="rId2"/>
          <a:stretch>
            <a:fillRect/>
          </a:stretch>
        </p:blipFill>
        <p:spPr>
          <a:xfrm>
            <a:off x="-63500" y="2159000"/>
            <a:ext cx="9271000" cy="4775200"/>
          </a:xfrm>
          <a:prstGeom prst="rect">
            <a:avLst/>
          </a:prstGeom>
        </p:spPr>
      </p:pic>
    </p:spTree>
    <p:extLst>
      <p:ext uri="{BB962C8B-B14F-4D97-AF65-F5344CB8AC3E}">
        <p14:creationId xmlns:p14="http://schemas.microsoft.com/office/powerpoint/2010/main" val="20059083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2900" y="622300"/>
            <a:ext cx="6499346" cy="930684"/>
          </a:xfrm>
        </p:spPr>
        <p:txBody>
          <a:bodyPr>
            <a:noAutofit/>
          </a:bodyPr>
          <a:lstStyle/>
          <a:p>
            <a:pPr algn="l"/>
            <a:r>
              <a:rPr lang="en-AU" sz="4800" cap="none" noProof="0" smtClean="0">
                <a:latin typeface="Optima"/>
                <a:cs typeface="Optima"/>
              </a:rPr>
              <a:t>Throughput Accounting</a:t>
            </a:r>
            <a:endParaRPr lang="en-AU" sz="4800" cap="none" noProof="0" dirty="0">
              <a:latin typeface="Optima"/>
              <a:cs typeface="Optima"/>
            </a:endParaRPr>
          </a:p>
        </p:txBody>
      </p:sp>
      <p:pic>
        <p:nvPicPr>
          <p:cNvPr id="3" name="Picture 2"/>
          <p:cNvPicPr>
            <a:picLocks noChangeAspect="1"/>
          </p:cNvPicPr>
          <p:nvPr/>
        </p:nvPicPr>
        <p:blipFill>
          <a:blip r:embed="rId2"/>
          <a:stretch>
            <a:fillRect/>
          </a:stretch>
        </p:blipFill>
        <p:spPr>
          <a:xfrm>
            <a:off x="0" y="1731617"/>
            <a:ext cx="9182100" cy="5189883"/>
          </a:xfrm>
          <a:prstGeom prst="rect">
            <a:avLst/>
          </a:prstGeom>
        </p:spPr>
      </p:pic>
      <p:sp>
        <p:nvSpPr>
          <p:cNvPr id="8" name="TextBox 7"/>
          <p:cNvSpPr txBox="1"/>
          <p:nvPr/>
        </p:nvSpPr>
        <p:spPr>
          <a:xfrm>
            <a:off x="1522728" y="1446768"/>
            <a:ext cx="7089890" cy="369332"/>
          </a:xfrm>
          <a:prstGeom prst="rect">
            <a:avLst/>
          </a:prstGeom>
          <a:noFill/>
        </p:spPr>
        <p:txBody>
          <a:bodyPr wrap="none" rtlCol="0">
            <a:spAutoFit/>
          </a:bodyPr>
          <a:lstStyle/>
          <a:p>
            <a:r>
              <a:rPr lang="en-US" dirty="0" smtClean="0">
                <a:latin typeface="Optima" charset="0"/>
                <a:ea typeface="Optima" charset="0"/>
                <a:cs typeface="Optima" charset="0"/>
              </a:rPr>
              <a:t>Continuous numeric prioritization of bottlenecked market constraints.</a:t>
            </a:r>
            <a:endParaRPr lang="en-US" dirty="0">
              <a:latin typeface="Optima" charset="0"/>
              <a:ea typeface="Optima" charset="0"/>
              <a:cs typeface="Optima" charset="0"/>
            </a:endParaRPr>
          </a:p>
        </p:txBody>
      </p:sp>
    </p:spTree>
    <p:extLst>
      <p:ext uri="{BB962C8B-B14F-4D97-AF65-F5344CB8AC3E}">
        <p14:creationId xmlns:p14="http://schemas.microsoft.com/office/powerpoint/2010/main" val="66610355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CREATE REPORT A4">
  <a:themeElements>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fontScheme name="KPMG Theme">
      <a:majorFont>
        <a:latin typeface="Arial"/>
        <a:ea typeface=""/>
        <a:cs typeface=""/>
      </a:majorFont>
      <a:minorFont>
        <a:latin typeface="Arial"/>
        <a:ea typeface=""/>
        <a:cs typeface=""/>
      </a:minorFont>
    </a:fontScheme>
    <a:fmtScheme name="KPMG Theme">
      <a:fillStyleLst>
        <a:solidFill>
          <a:schemeClr val="phClr"/>
        </a:solidFill>
        <a:solidFill>
          <a:schemeClr val="phClr">
            <a:tint val="0"/>
          </a:schemeClr>
        </a:solidFill>
        <a:solidFill>
          <a:schemeClr val="phClr"/>
        </a:solidFill>
      </a:fillStyleLst>
      <a:lnStyleLst>
        <a:ln w="6350" cap="rnd" cmpd="sng" algn="ctr">
          <a:solidFill>
            <a:schemeClr val="phClr"/>
          </a:solidFill>
          <a:prstDash val="solid"/>
        </a:ln>
        <a:ln w="12700" cap="rnd" cmpd="sng" algn="ctr">
          <a:solidFill>
            <a:schemeClr val="phClr"/>
          </a:solidFill>
          <a:prstDash val="solid"/>
        </a:ln>
        <a:ln w="19050" cap="rnd"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74767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900" dirty="0" smtClean="0">
            <a:latin typeface="Arial" pitchFamily="34" charset="0"/>
            <a:cs typeface="Arial" pitchFamily="34" charset="0"/>
          </a:defRPr>
        </a:defPPr>
      </a:lstStyle>
    </a:txDef>
  </a:objectDefaults>
  <a:extraClrSchemeLst>
    <a:extraClrScheme>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extraClrScheme>
  </a:extraClrSchemeLst>
  <a:custClrLst>
    <a:custClr name="Turquoise 100%">
      <a:srgbClr val="007C92"/>
    </a:custClr>
    <a:custClr name="Deep Purple 100%">
      <a:srgbClr val="8E258D"/>
    </a:custClr>
    <a:custClr name="Tan 100%">
      <a:srgbClr val="A79E70"/>
    </a:custClr>
    <a:custClr name="Bright Green 100%">
      <a:srgbClr val="7AB800"/>
    </a:custClr>
    <a:custClr name="Deep Blue 100%">
      <a:srgbClr val="00338D"/>
    </a:custClr>
    <a:custClr name="Orange 100%">
      <a:srgbClr val="C84E00"/>
    </a:custClr>
    <a:custClr name="Bright Yellow 100%">
      <a:srgbClr val="EBB700"/>
    </a:custClr>
    <a:custClr name="Powder Blue 100%">
      <a:srgbClr val="98C6EA"/>
    </a:custClr>
    <a:custClr name="Gray 100%">
      <a:srgbClr val="747678"/>
    </a:custClr>
    <a:custClr name="Red 100%">
      <a:srgbClr val="9E3039"/>
    </a:custClr>
    <a:custClr name="Turquoise 75%">
      <a:srgbClr val="409DAD"/>
    </a:custClr>
    <a:custClr name="Deep Purple 75%">
      <a:srgbClr val="AA5CAA"/>
    </a:custClr>
    <a:custClr name="Tan 75%">
      <a:srgbClr val="BDB694"/>
    </a:custClr>
    <a:custClr name="Bright Green 75%">
      <a:srgbClr val="9BCA40"/>
    </a:custClr>
    <a:custClr name="Deep Blue 75%">
      <a:srgbClr val="4066AA"/>
    </a:custClr>
    <a:custClr name="Orange 75%">
      <a:srgbClr val="D67A40"/>
    </a:custClr>
    <a:custClr name="Bright Yellow 75%">
      <a:srgbClr val="F0C940"/>
    </a:custClr>
    <a:custClr name="Powder Blue 75%">
      <a:srgbClr val="B2D4EF"/>
    </a:custClr>
    <a:custClr name="Gray 75%">
      <a:srgbClr val="97989A"/>
    </a:custClr>
    <a:custClr name="Red 75%">
      <a:srgbClr val="B6646B"/>
    </a:custClr>
    <a:custClr name="Turquoise 50%">
      <a:srgbClr val="80BEC9"/>
    </a:custClr>
    <a:custClr name="Deep Purple 50%">
      <a:srgbClr val="C792C6"/>
    </a:custClr>
    <a:custClr name="Tan 50%">
      <a:srgbClr val="D3CFB8"/>
    </a:custClr>
    <a:custClr name="Bright Green 50%">
      <a:srgbClr val="BDDC80"/>
    </a:custClr>
    <a:custClr name="Deep Blue 50%">
      <a:srgbClr val="8099C6"/>
    </a:custClr>
    <a:custClr name="Orange 50%">
      <a:srgbClr val="E3A780"/>
    </a:custClr>
    <a:custClr name="Bright Yellow 50%">
      <a:srgbClr val="F5DB7E"/>
    </a:custClr>
    <a:custClr name="Powder Blue 50%">
      <a:srgbClr val="CCE3F4"/>
    </a:custClr>
    <a:custClr name="Gray 50%">
      <a:srgbClr val="BABBBC"/>
    </a:custClr>
    <a:custClr name="Red 50%">
      <a:srgbClr val="CF989C"/>
    </a:custClr>
    <a:custClr name="Turquoise 25%">
      <a:srgbClr val="BFDEE4"/>
    </a:custClr>
    <a:custClr name="Deep Purple 25%">
      <a:srgbClr val="E3C9E3"/>
    </a:custClr>
    <a:custClr name="Tan 25%">
      <a:srgbClr val="E9E7DB"/>
    </a:custClr>
    <a:custClr name="Bright Green 25%">
      <a:srgbClr val="DEEDBF"/>
    </a:custClr>
    <a:custClr name="Deep Blue 25%">
      <a:srgbClr val="BFCCE3"/>
    </a:custClr>
    <a:custClr name="Orange 25%">
      <a:srgbClr val="F1D3BF"/>
    </a:custClr>
    <a:custClr name="Bright Yellow 25%">
      <a:srgbClr val="FAEDBF"/>
    </a:custClr>
    <a:custClr name="Powder Blue 25%">
      <a:srgbClr val="E5F1FA"/>
    </a:custClr>
    <a:custClr name="Gray 25%">
      <a:srgbClr val="DCDDDD"/>
    </a:custClr>
    <a:custClr name="Red 25%">
      <a:srgbClr val="E7CBCE"/>
    </a:custClr>
    <a:custClr name="Turquoise 10%">
      <a:srgbClr val="E5F2F4"/>
    </a:custClr>
    <a:custClr name="Deep Purple 10%">
      <a:srgbClr val="F3E9F3"/>
    </a:custClr>
    <a:custClr name="Tan 10%">
      <a:srgbClr val="F6F5F0"/>
    </a:custClr>
    <a:custClr name="Bright Green 10%">
      <a:srgbClr val="F1F8E5"/>
    </a:custClr>
    <a:custClr name="Deep Blue 10%">
      <a:srgbClr val="E5EAF3"/>
    </a:custClr>
    <a:custClr name="Orange 10%">
      <a:srgbClr val="F9EDE5"/>
    </a:custClr>
    <a:custClr name="Bright Yellow 10%">
      <a:srgbClr val="FDF8E5"/>
    </a:custClr>
    <a:custClr name="Powder Blue 10%">
      <a:srgbClr val="F4F9FD"/>
    </a:custClr>
    <a:custClr name="Gray 10%">
      <a:srgbClr val="F1F1F1"/>
    </a:custClr>
    <a:custClr name="Red 10%">
      <a:srgbClr val="F5EAEB"/>
    </a:custClr>
  </a:custClrLst>
  <a:extLst>
    <a:ext uri="{05A4C25C-085E-4340-85A3-A5531E510DB2}">
      <thm15:themeFamily xmlns:thm15="http://schemas.microsoft.com/office/thememl/2012/main" name="KPMG Report Standard Template.potx" id="{A590A56A-B9A2-4388-BC66-4C11068BA15D}" vid="{2819B47E-EC1A-4A20-89AF-085FF34B33CE}"/>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3.xml><?xml version="1.0" encoding="utf-8"?>
<a:theme xmlns:a="http://schemas.openxmlformats.org/drawingml/2006/main" name="1_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132056</TotalTime>
  <Words>2173</Words>
  <Application>Microsoft Macintosh PowerPoint</Application>
  <PresentationFormat>On-screen Show (4:3)</PresentationFormat>
  <Paragraphs>313</Paragraphs>
  <Slides>33</Slides>
  <Notes>10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33</vt:i4>
      </vt:variant>
    </vt:vector>
  </HeadingPairs>
  <TitlesOfParts>
    <vt:vector size="44" baseType="lpstr">
      <vt:lpstr>ArialUnicodeMS</vt:lpstr>
      <vt:lpstr>Calibri</vt:lpstr>
      <vt:lpstr>Century Gothic</vt:lpstr>
      <vt:lpstr>Optima</vt:lpstr>
      <vt:lpstr>Palatino Linotype</vt:lpstr>
      <vt:lpstr>Times New Roman</vt:lpstr>
      <vt:lpstr>Arial</vt:lpstr>
      <vt:lpstr>CREATE REPORT A4</vt:lpstr>
      <vt:lpstr>Vapor Trail</vt:lpstr>
      <vt:lpstr>1_Vapor Trail</vt:lpstr>
      <vt:lpstr>Office Theme</vt:lpstr>
      <vt:lpstr>  Agility and Rigor</vt:lpstr>
      <vt:lpstr>Efficient teamwork requires both Agility and Rigor</vt:lpstr>
      <vt:lpstr>Without Rigor,  Agility creates chaos</vt:lpstr>
      <vt:lpstr>Without Agility,  Rigor creates bureaucracy</vt:lpstr>
      <vt:lpstr>Rigor and Agility together empower high-performing, self-organizing  teams in self-managing streams.  </vt:lpstr>
      <vt:lpstr>  What kind of Rigor?</vt:lpstr>
      <vt:lpstr>  Quality Automation</vt:lpstr>
      <vt:lpstr>Breadth-First Product Management</vt:lpstr>
      <vt:lpstr>Throughput Accounting</vt:lpstr>
      <vt:lpstr>Triple-Loop Learning</vt:lpstr>
      <vt:lpstr>Shorter Loops Smaller Meetings Numerical Objectives</vt:lpstr>
      <vt:lpstr>How do we get there?</vt:lpstr>
      <vt:lpstr>We prove the pudding iteratively</vt:lpstr>
      <vt:lpstr>Understanding The Journey</vt:lpstr>
      <vt:lpstr>Systematic Change Workflow</vt:lpstr>
      <vt:lpstr>Example Uplift Kanban</vt:lpstr>
      <vt:lpstr>XSCALE Course Outlines</vt:lpstr>
      <vt:lpstr>PowerPoint Presentation</vt:lpstr>
      <vt:lpstr>PowerPoint Presentation</vt:lpstr>
      <vt:lpstr>Exponential Product Management Course Summary</vt:lpstr>
      <vt:lpstr>XPM Course Summary (continued)</vt:lpstr>
      <vt:lpstr>PowerPoint Presentation</vt:lpstr>
      <vt:lpstr>PowerPoint Presentation</vt:lpstr>
      <vt:lpstr>Exponential DevOps Course Summary</vt:lpstr>
      <vt:lpstr>XDevOps Course Summary Continued</vt:lpstr>
      <vt:lpstr>PowerPoint Presentation</vt:lpstr>
      <vt:lpstr>PowerPoint Presentation</vt:lpstr>
      <vt:lpstr>Exponential Business Agility Course Summary</vt:lpstr>
      <vt:lpstr>XBA Course Summary (continued)</vt:lpstr>
      <vt:lpstr>PowerPoint Presentation</vt:lpstr>
      <vt:lpstr>PowerPoint Presentation</vt:lpstr>
      <vt:lpstr>Exponential Agile Practices Course Summary</vt:lpstr>
      <vt:lpstr>  Agility and Rigor</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Merel</dc:creator>
  <cp:lastModifiedBy>Peter Merel</cp:lastModifiedBy>
  <cp:revision>1221</cp:revision>
  <cp:lastPrinted>2017-03-30T03:07:49Z</cp:lastPrinted>
  <dcterms:created xsi:type="dcterms:W3CDTF">2015-04-16T07:30:58Z</dcterms:created>
  <dcterms:modified xsi:type="dcterms:W3CDTF">2017-04-17T08:03:15Z</dcterms:modified>
</cp:coreProperties>
</file>